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Lst>
  <p:notesMasterIdLst>
    <p:notesMasterId r:id="rId47"/>
  </p:notesMasterIdLst>
  <p:sldIdLst>
    <p:sldId id="280" r:id="rId4"/>
    <p:sldId id="2076137237" r:id="rId5"/>
    <p:sldId id="2076137970" r:id="rId6"/>
    <p:sldId id="2076137238" r:id="rId7"/>
    <p:sldId id="272" r:id="rId8"/>
    <p:sldId id="2076137971" r:id="rId9"/>
    <p:sldId id="2076137248" r:id="rId10"/>
    <p:sldId id="3770" r:id="rId11"/>
    <p:sldId id="2076137969" r:id="rId12"/>
    <p:sldId id="2076137249" r:id="rId13"/>
    <p:sldId id="7060" r:id="rId14"/>
    <p:sldId id="7057" r:id="rId15"/>
    <p:sldId id="7058" r:id="rId16"/>
    <p:sldId id="7062" r:id="rId17"/>
    <p:sldId id="7063" r:id="rId18"/>
    <p:sldId id="3543" r:id="rId19"/>
    <p:sldId id="324" r:id="rId20"/>
    <p:sldId id="325" r:id="rId21"/>
    <p:sldId id="327" r:id="rId22"/>
    <p:sldId id="3577" r:id="rId23"/>
    <p:sldId id="259" r:id="rId24"/>
    <p:sldId id="2076137239" r:id="rId25"/>
    <p:sldId id="3766" r:id="rId26"/>
    <p:sldId id="3771" r:id="rId27"/>
    <p:sldId id="3643" r:id="rId28"/>
    <p:sldId id="2076137253" r:id="rId29"/>
    <p:sldId id="2076137965" r:id="rId30"/>
    <p:sldId id="2076137972" r:id="rId31"/>
    <p:sldId id="2076137251" r:id="rId32"/>
    <p:sldId id="3571" r:id="rId33"/>
    <p:sldId id="2076137967" r:id="rId34"/>
    <p:sldId id="2076137968" r:id="rId35"/>
    <p:sldId id="6438" r:id="rId36"/>
    <p:sldId id="3768" r:id="rId37"/>
    <p:sldId id="2076137259" r:id="rId38"/>
    <p:sldId id="6437" r:id="rId39"/>
    <p:sldId id="3772" r:id="rId40"/>
    <p:sldId id="329" r:id="rId41"/>
    <p:sldId id="330" r:id="rId42"/>
    <p:sldId id="337" r:id="rId43"/>
    <p:sldId id="338" r:id="rId44"/>
    <p:sldId id="344" r:id="rId45"/>
    <p:sldId id="28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ABE8"/>
    <a:srgbClr val="7995D0"/>
    <a:srgbClr val="809FD9"/>
    <a:srgbClr val="83A2E2"/>
    <a:srgbClr val="99C1FF"/>
    <a:srgbClr val="2353FF"/>
    <a:srgbClr val="92B8EF"/>
    <a:srgbClr val="ED242E"/>
    <a:srgbClr val="31BA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C4E38C-BF80-B8D2-7E06-AFFB5C213EDB}" v="40" dt="2022-11-29T16:53:18.740"/>
    <p1510:client id="{870B43BE-7658-C887-7123-5FB0B0E31832}" v="2" dt="2022-12-19T15:13:10.374"/>
  </p1510:revLst>
</p1510:revInfo>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8F3EC"/>
          </a:solidFill>
        </a:fill>
      </a:tcStyle>
    </a:wholeTbl>
    <a:band1H>
      <a:tcStyle>
        <a:tcBdr/>
        <a:fill>
          <a:solidFill>
            <a:srgbClr val="CDE7D6"/>
          </a:solidFill>
        </a:fill>
      </a:tcStyle>
    </a:band1H>
    <a:band2H>
      <a:tcStyle>
        <a:tcBdr/>
      </a:tcStyle>
    </a:band2H>
    <a:band1V>
      <a:tcStyle>
        <a:tcBdr/>
        <a:fill>
          <a:solidFill>
            <a:srgbClr val="CDE7D6"/>
          </a:solidFill>
        </a:fill>
      </a:tcStyle>
    </a:band1V>
    <a:band2V>
      <a:tcStyle>
        <a:tcBdr/>
      </a:tcStyle>
    </a:band2V>
    <a:lastCol>
      <a:tcTxStyle b="on">
        <a:font>
          <a:latin typeface="+mn-lt"/>
          <a:ea typeface="+mn-ea"/>
          <a:cs typeface="+mn-cs"/>
        </a:font>
        <a:srgbClr val="FFFFFF"/>
      </a:tcTxStyle>
      <a:tcStyle>
        <a:tcBdr/>
        <a:fill>
          <a:solidFill>
            <a:srgbClr val="30BA78"/>
          </a:solidFill>
        </a:fill>
      </a:tcStyle>
    </a:lastCol>
    <a:firstCol>
      <a:tcTxStyle b="on">
        <a:font>
          <a:latin typeface="+mn-lt"/>
          <a:ea typeface="+mn-ea"/>
          <a:cs typeface="+mn-cs"/>
        </a:font>
        <a:srgbClr val="FFFFFF"/>
      </a:tcTxStyle>
      <a:tcStyle>
        <a:tcBdr/>
        <a:fill>
          <a:solidFill>
            <a:srgbClr val="30BA78"/>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30BA78"/>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30BA78"/>
          </a:solidFill>
        </a:fill>
      </a:tcStyle>
    </a:firstRow>
  </a:tblStyle>
  <a:tblStyle styleId="{3C2FFA5D-87B4-456A-9821-1D502468CF0F}" styleName="">
    <a:wholeTbl>
      <a:tcTxStyle>
        <a:font>
          <a:latin typeface="+mn-lt"/>
          <a:ea typeface="+mn-ea"/>
          <a:cs typeface="+mn-cs"/>
        </a:font>
        <a:srgbClr val="000000"/>
      </a:tcTxStyle>
      <a:tcStyle>
        <a:tcBdr>
          <a:left>
            <a:ln w="3172" cap="flat" cmpd="sng" algn="ctr">
              <a:solidFill>
                <a:srgbClr val="30BA78"/>
              </a:solidFill>
              <a:prstDash val="solid"/>
              <a:round/>
              <a:headEnd type="none" w="med" len="med"/>
              <a:tailEnd type="none" w="med" len="med"/>
            </a:ln>
          </a:left>
          <a:right>
            <a:ln w="3172" cap="flat" cmpd="sng" algn="ctr">
              <a:solidFill>
                <a:srgbClr val="30BA78"/>
              </a:solidFill>
              <a:prstDash val="solid"/>
              <a:round/>
              <a:headEnd type="none" w="med" len="med"/>
              <a:tailEnd type="none" w="med" len="med"/>
            </a:ln>
          </a:right>
          <a:top>
            <a:ln w="3172" cap="flat" cmpd="sng" algn="ctr">
              <a:solidFill>
                <a:srgbClr val="30BA78"/>
              </a:solidFill>
              <a:prstDash val="solid"/>
              <a:round/>
              <a:headEnd type="none" w="med" len="med"/>
              <a:tailEnd type="none" w="med" len="med"/>
            </a:ln>
          </a:top>
          <a:bottom>
            <a:ln w="3172" cap="flat" cmpd="sng" algn="ctr">
              <a:solidFill>
                <a:srgbClr val="30BA78"/>
              </a:solidFill>
              <a:prstDash val="solid"/>
              <a:round/>
              <a:headEnd type="none" w="med" len="med"/>
              <a:tailEnd type="none" w="med" len="med"/>
            </a:ln>
          </a:bottom>
        </a:tcBdr>
        <a:fill>
          <a:solidFill>
            <a:srgbClr val="30BA78"/>
          </a:solidFill>
        </a:fill>
      </a:tcStyle>
    </a:wholeTbl>
    <a:band1H>
      <a:tcStyle>
        <a:tcBdr/>
        <a:fill>
          <a:solidFill>
            <a:srgbClr val="30BA78"/>
          </a:solidFill>
        </a:fill>
      </a:tcStyle>
    </a:band1H>
    <a:band2H>
      <a:tcStyle>
        <a:tcBdr/>
        <a:fill>
          <a:solidFill>
            <a:srgbClr val="30BA78"/>
          </a:solidFill>
        </a:fill>
      </a:tcStyle>
    </a:band2H>
    <a:band1V>
      <a:tcStyle>
        <a:tcBdr>
          <a:top>
            <a:ln w="3172" cap="flat" cmpd="sng" algn="ctr">
              <a:solidFill>
                <a:srgbClr val="30BA78"/>
              </a:solidFill>
              <a:prstDash val="solid"/>
              <a:round/>
              <a:headEnd type="none" w="med" len="med"/>
              <a:tailEnd type="none" w="med" len="med"/>
            </a:ln>
          </a:top>
          <a:bottom>
            <a:ln w="3172" cap="flat" cmpd="sng" algn="ctr">
              <a:solidFill>
                <a:srgbClr val="30BA78"/>
              </a:solidFill>
              <a:prstDash val="solid"/>
              <a:round/>
              <a:headEnd type="none" w="med" len="med"/>
              <a:tailEnd type="none" w="med" len="med"/>
            </a:ln>
          </a:bottom>
        </a:tcBdr>
        <a:fill>
          <a:solidFill>
            <a:srgbClr val="30BA78"/>
          </a:solidFill>
        </a:fill>
      </a:tcStyle>
    </a:band1V>
    <a:band2V>
      <a:tcStyle>
        <a:tcBdr/>
        <a:fill>
          <a:solidFill>
            <a:srgbClr val="30BA78"/>
          </a:solidFill>
        </a:fill>
      </a:tcStyle>
    </a:band2V>
    <a:lastCol>
      <a:tcTxStyle b="on">
        <a:font>
          <a:latin typeface=""/>
          <a:ea typeface=""/>
          <a:cs typeface=""/>
        </a:font>
      </a:tcTxStyle>
      <a:tcStyle>
        <a:tcBdr>
          <a:left>
            <a:ln w="3172" cap="flat" cmpd="sng" algn="ctr">
              <a:solidFill>
                <a:srgbClr val="30BA78"/>
              </a:solidFill>
              <a:prstDash val="solid"/>
              <a:round/>
              <a:headEnd type="none" w="med" len="med"/>
              <a:tailEnd type="none" w="med" len="med"/>
            </a:ln>
          </a:left>
          <a:right>
            <a:ln w="3172" cap="flat" cmpd="sng" algn="ctr">
              <a:solidFill>
                <a:srgbClr val="30BA78"/>
              </a:solidFill>
              <a:prstDash val="solid"/>
              <a:round/>
              <a:headEnd type="none" w="med" len="med"/>
              <a:tailEnd type="none" w="med" len="med"/>
            </a:ln>
          </a:right>
          <a:top>
            <a:ln w="3172" cap="flat" cmpd="sng" algn="ctr">
              <a:solidFill>
                <a:srgbClr val="30BA78"/>
              </a:solidFill>
              <a:prstDash val="solid"/>
              <a:round/>
              <a:headEnd type="none" w="med" len="med"/>
              <a:tailEnd type="none" w="med" len="med"/>
            </a:ln>
          </a:top>
          <a:bottom>
            <a:ln w="3172" cap="flat" cmpd="sng" algn="ctr">
              <a:solidFill>
                <a:srgbClr val="30BA78"/>
              </a:solidFill>
              <a:prstDash val="solid"/>
              <a:round/>
              <a:headEnd type="none" w="med" len="med"/>
              <a:tailEnd type="none" w="med" len="med"/>
            </a:ln>
          </a:bottom>
        </a:tcBdr>
        <a:fill>
          <a:solidFill>
            <a:srgbClr val="30BA78"/>
          </a:solidFill>
        </a:fill>
      </a:tcStyle>
    </a:lastCol>
    <a:firstCol>
      <a:tcTxStyle b="on">
        <a:font>
          <a:latin typeface=""/>
          <a:ea typeface=""/>
          <a:cs typeface=""/>
        </a:font>
      </a:tcTxStyle>
      <a:tcStyle>
        <a:tcBdr>
          <a:left>
            <a:ln w="3172" cap="flat" cmpd="sng" algn="ctr">
              <a:solidFill>
                <a:srgbClr val="30BA78"/>
              </a:solidFill>
              <a:prstDash val="solid"/>
              <a:round/>
              <a:headEnd type="none" w="med" len="med"/>
              <a:tailEnd type="none" w="med" len="med"/>
            </a:ln>
          </a:left>
          <a:right>
            <a:ln w="3172" cap="flat" cmpd="sng" algn="ctr">
              <a:solidFill>
                <a:srgbClr val="30BA78"/>
              </a:solidFill>
              <a:prstDash val="solid"/>
              <a:round/>
              <a:headEnd type="none" w="med" len="med"/>
              <a:tailEnd type="none" w="med" len="med"/>
            </a:ln>
          </a:right>
          <a:top>
            <a:ln w="3172" cap="flat" cmpd="sng" algn="ctr">
              <a:solidFill>
                <a:srgbClr val="30BA78"/>
              </a:solidFill>
              <a:prstDash val="solid"/>
              <a:round/>
              <a:headEnd type="none" w="med" len="med"/>
              <a:tailEnd type="none" w="med" len="med"/>
            </a:ln>
          </a:top>
          <a:bottom>
            <a:ln w="3172" cap="flat" cmpd="sng" algn="ctr">
              <a:solidFill>
                <a:srgbClr val="30BA78"/>
              </a:solidFill>
              <a:prstDash val="solid"/>
              <a:round/>
              <a:headEnd type="none" w="med" len="med"/>
              <a:tailEnd type="none" w="med" len="med"/>
            </a:ln>
          </a:bottom>
        </a:tcBdr>
        <a:fill>
          <a:solidFill>
            <a:srgbClr val="30BA78"/>
          </a:solidFill>
        </a:fill>
      </a:tcStyle>
    </a:firstCol>
    <a:lastRow>
      <a:tcTxStyle b="on">
        <a:font>
          <a:latin typeface=""/>
          <a:ea typeface=""/>
          <a:cs typeface=""/>
        </a:font>
      </a:tcTxStyle>
      <a:tcStyle>
        <a:tcBdr>
          <a:left>
            <a:ln w="3172" cap="flat" cmpd="sng" algn="ctr">
              <a:solidFill>
                <a:srgbClr val="30BA78"/>
              </a:solidFill>
              <a:prstDash val="solid"/>
              <a:round/>
              <a:headEnd type="none" w="med" len="med"/>
              <a:tailEnd type="none" w="med" len="med"/>
            </a:ln>
          </a:left>
          <a:right>
            <a:ln w="3172" cap="flat" cmpd="sng" algn="ctr">
              <a:solidFill>
                <a:srgbClr val="30BA78"/>
              </a:solidFill>
              <a:prstDash val="solid"/>
              <a:round/>
              <a:headEnd type="none" w="med" len="med"/>
              <a:tailEnd type="none" w="med" len="med"/>
            </a:ln>
          </a:right>
          <a:top>
            <a:ln w="3172" cap="flat" cmpd="sng" algn="ctr">
              <a:solidFill>
                <a:srgbClr val="30BA78"/>
              </a:solidFill>
              <a:prstDash val="solid"/>
              <a:round/>
              <a:headEnd type="none" w="med" len="med"/>
              <a:tailEnd type="none" w="med" len="med"/>
            </a:ln>
          </a:top>
          <a:bottom>
            <a:ln w="3172" cap="flat" cmpd="sng" algn="ctr">
              <a:solidFill>
                <a:srgbClr val="30BA78"/>
              </a:solidFill>
              <a:prstDash val="solid"/>
              <a:round/>
              <a:headEnd type="none" w="med" len="med"/>
              <a:tailEnd type="none" w="med" len="med"/>
            </a:ln>
          </a:bottom>
        </a:tcBdr>
        <a:fill>
          <a:solidFill>
            <a:srgbClr val="30BA78"/>
          </a:solidFill>
        </a:fill>
      </a:tcStyle>
    </a:lastRow>
    <a:firstRow>
      <a:tcTxStyle b="on">
        <a:font>
          <a:latin typeface="+mn-lt"/>
          <a:ea typeface="+mn-ea"/>
          <a:cs typeface="+mn-cs"/>
        </a:font>
        <a:srgbClr val="FFFFFF"/>
      </a:tcTxStyle>
      <a:tcStyle>
        <a:tcBdr>
          <a:left>
            <a:ln w="3172" cap="flat" cmpd="sng" algn="ctr">
              <a:solidFill>
                <a:srgbClr val="30BA78"/>
              </a:solidFill>
              <a:prstDash val="solid"/>
              <a:round/>
              <a:headEnd type="none" w="med" len="med"/>
              <a:tailEnd type="none" w="med" len="med"/>
            </a:ln>
          </a:left>
          <a:right>
            <a:ln w="3172" cap="flat" cmpd="sng" algn="ctr">
              <a:solidFill>
                <a:srgbClr val="30BA78"/>
              </a:solidFill>
              <a:prstDash val="solid"/>
              <a:round/>
              <a:headEnd type="none" w="med" len="med"/>
              <a:tailEnd type="none" w="med" len="med"/>
            </a:ln>
          </a:right>
          <a:top>
            <a:ln w="3172" cap="flat" cmpd="sng" algn="ctr">
              <a:solidFill>
                <a:srgbClr val="30BA78"/>
              </a:solidFill>
              <a:prstDash val="solid"/>
              <a:round/>
              <a:headEnd type="none" w="med" len="med"/>
              <a:tailEnd type="none" w="med" len="med"/>
            </a:ln>
          </a:top>
          <a:bottom>
            <a:ln w="3172" cap="flat" cmpd="sng" algn="ctr">
              <a:solidFill>
                <a:srgbClr val="FFFFFF"/>
              </a:solidFill>
              <a:prstDash val="solid"/>
              <a:round/>
              <a:headEnd type="none" w="med" len="med"/>
              <a:tailEnd type="none" w="med" len="med"/>
            </a:ln>
          </a:bottom>
        </a:tcBdr>
        <a:fill>
          <a:solidFill>
            <a:srgbClr val="30BA78"/>
          </a:solidFill>
        </a:fill>
      </a:tcStyle>
    </a:firstRow>
  </a:tblStyle>
  <a:tblStyle styleId="{69C7853C-536D-4A76-A0AE-DD22124D55A5}" styleName="">
    <a:wholeTbl>
      <a:tcTxStyle>
        <a:font>
          <a:latin typeface="+mn-lt"/>
          <a:ea typeface="+mn-ea"/>
          <a:cs typeface="+mn-cs"/>
        </a:font>
        <a:srgbClr val="000000"/>
      </a:tcTxStyle>
      <a:tcStyle>
        <a:tcBdr>
          <a:left>
            <a:ln w="3172" cap="flat" cmpd="sng" algn="ctr">
              <a:solidFill>
                <a:srgbClr val="2453FF"/>
              </a:solidFill>
              <a:prstDash val="solid"/>
              <a:round/>
              <a:headEnd type="none" w="med" len="med"/>
              <a:tailEnd type="none" w="med" len="med"/>
            </a:ln>
          </a:left>
          <a:right>
            <a:ln w="3172" cap="flat" cmpd="sng" algn="ctr">
              <a:solidFill>
                <a:srgbClr val="2453FF"/>
              </a:solidFill>
              <a:prstDash val="solid"/>
              <a:round/>
              <a:headEnd type="none" w="med" len="med"/>
              <a:tailEnd type="none" w="med" len="med"/>
            </a:ln>
          </a:right>
          <a:top>
            <a:ln w="3172" cap="flat" cmpd="sng" algn="ctr">
              <a:solidFill>
                <a:srgbClr val="2453FF"/>
              </a:solidFill>
              <a:prstDash val="solid"/>
              <a:round/>
              <a:headEnd type="none" w="med" len="med"/>
              <a:tailEnd type="none" w="med" len="med"/>
            </a:ln>
          </a:top>
          <a:bottom>
            <a:ln w="3172" cap="flat" cmpd="sng" algn="ctr">
              <a:solidFill>
                <a:srgbClr val="2453FF"/>
              </a:solidFill>
              <a:prstDash val="solid"/>
              <a:round/>
              <a:headEnd type="none" w="med" len="med"/>
              <a:tailEnd type="none" w="med" len="med"/>
            </a:ln>
          </a:bottom>
        </a:tcBdr>
        <a:fill>
          <a:solidFill>
            <a:srgbClr val="2453FF"/>
          </a:solidFill>
        </a:fill>
      </a:tcStyle>
    </a:wholeTbl>
    <a:band1H>
      <a:tcStyle>
        <a:tcBdr/>
        <a:fill>
          <a:solidFill>
            <a:srgbClr val="2453FF"/>
          </a:solidFill>
        </a:fill>
      </a:tcStyle>
    </a:band1H>
    <a:band2H>
      <a:tcStyle>
        <a:tcBdr/>
        <a:fill>
          <a:solidFill>
            <a:srgbClr val="2453FF"/>
          </a:solidFill>
        </a:fill>
      </a:tcStyle>
    </a:band2H>
    <a:band1V>
      <a:tcStyle>
        <a:tcBdr>
          <a:top>
            <a:ln w="3172" cap="flat" cmpd="sng" algn="ctr">
              <a:solidFill>
                <a:srgbClr val="2453FF"/>
              </a:solidFill>
              <a:prstDash val="solid"/>
              <a:round/>
              <a:headEnd type="none" w="med" len="med"/>
              <a:tailEnd type="none" w="med" len="med"/>
            </a:ln>
          </a:top>
          <a:bottom>
            <a:ln w="3172" cap="flat" cmpd="sng" algn="ctr">
              <a:solidFill>
                <a:srgbClr val="2453FF"/>
              </a:solidFill>
              <a:prstDash val="solid"/>
              <a:round/>
              <a:headEnd type="none" w="med" len="med"/>
              <a:tailEnd type="none" w="med" len="med"/>
            </a:ln>
          </a:bottom>
        </a:tcBdr>
        <a:fill>
          <a:solidFill>
            <a:srgbClr val="2453FF"/>
          </a:solidFill>
        </a:fill>
      </a:tcStyle>
    </a:band1V>
    <a:band2V>
      <a:tcStyle>
        <a:tcBdr/>
        <a:fill>
          <a:solidFill>
            <a:srgbClr val="2453FF"/>
          </a:solidFill>
        </a:fill>
      </a:tcStyle>
    </a:band2V>
    <a:lastCol>
      <a:tcTxStyle b="on">
        <a:font>
          <a:latin typeface=""/>
          <a:ea typeface=""/>
          <a:cs typeface=""/>
        </a:font>
      </a:tcTxStyle>
      <a:tcStyle>
        <a:tcBdr>
          <a:left>
            <a:ln w="3172" cap="flat" cmpd="sng" algn="ctr">
              <a:solidFill>
                <a:srgbClr val="2453FF"/>
              </a:solidFill>
              <a:prstDash val="solid"/>
              <a:round/>
              <a:headEnd type="none" w="med" len="med"/>
              <a:tailEnd type="none" w="med" len="med"/>
            </a:ln>
          </a:left>
          <a:right>
            <a:ln w="3172" cap="flat" cmpd="sng" algn="ctr">
              <a:solidFill>
                <a:srgbClr val="2453FF"/>
              </a:solidFill>
              <a:prstDash val="solid"/>
              <a:round/>
              <a:headEnd type="none" w="med" len="med"/>
              <a:tailEnd type="none" w="med" len="med"/>
            </a:ln>
          </a:right>
          <a:top>
            <a:ln w="3172" cap="flat" cmpd="sng" algn="ctr">
              <a:solidFill>
                <a:srgbClr val="2453FF"/>
              </a:solidFill>
              <a:prstDash val="solid"/>
              <a:round/>
              <a:headEnd type="none" w="med" len="med"/>
              <a:tailEnd type="none" w="med" len="med"/>
            </a:ln>
          </a:top>
          <a:bottom>
            <a:ln w="3172" cap="flat" cmpd="sng" algn="ctr">
              <a:solidFill>
                <a:srgbClr val="2453FF"/>
              </a:solidFill>
              <a:prstDash val="solid"/>
              <a:round/>
              <a:headEnd type="none" w="med" len="med"/>
              <a:tailEnd type="none" w="med" len="med"/>
            </a:ln>
          </a:bottom>
        </a:tcBdr>
        <a:fill>
          <a:solidFill>
            <a:srgbClr val="2453FF"/>
          </a:solidFill>
        </a:fill>
      </a:tcStyle>
    </a:lastCol>
    <a:firstCol>
      <a:tcTxStyle b="on">
        <a:font>
          <a:latin typeface=""/>
          <a:ea typeface=""/>
          <a:cs typeface=""/>
        </a:font>
      </a:tcTxStyle>
      <a:tcStyle>
        <a:tcBdr>
          <a:left>
            <a:ln w="3172" cap="flat" cmpd="sng" algn="ctr">
              <a:solidFill>
                <a:srgbClr val="2453FF"/>
              </a:solidFill>
              <a:prstDash val="solid"/>
              <a:round/>
              <a:headEnd type="none" w="med" len="med"/>
              <a:tailEnd type="none" w="med" len="med"/>
            </a:ln>
          </a:left>
          <a:right>
            <a:ln w="3172" cap="flat" cmpd="sng" algn="ctr">
              <a:solidFill>
                <a:srgbClr val="2453FF"/>
              </a:solidFill>
              <a:prstDash val="solid"/>
              <a:round/>
              <a:headEnd type="none" w="med" len="med"/>
              <a:tailEnd type="none" w="med" len="med"/>
            </a:ln>
          </a:right>
          <a:top>
            <a:ln w="3172" cap="flat" cmpd="sng" algn="ctr">
              <a:solidFill>
                <a:srgbClr val="2453FF"/>
              </a:solidFill>
              <a:prstDash val="solid"/>
              <a:round/>
              <a:headEnd type="none" w="med" len="med"/>
              <a:tailEnd type="none" w="med" len="med"/>
            </a:ln>
          </a:top>
          <a:bottom>
            <a:ln w="3172" cap="flat" cmpd="sng" algn="ctr">
              <a:solidFill>
                <a:srgbClr val="2453FF"/>
              </a:solidFill>
              <a:prstDash val="solid"/>
              <a:round/>
              <a:headEnd type="none" w="med" len="med"/>
              <a:tailEnd type="none" w="med" len="med"/>
            </a:ln>
          </a:bottom>
        </a:tcBdr>
        <a:fill>
          <a:solidFill>
            <a:srgbClr val="2453FF"/>
          </a:solidFill>
        </a:fill>
      </a:tcStyle>
    </a:firstCol>
    <a:lastRow>
      <a:tcTxStyle b="on">
        <a:font>
          <a:latin typeface=""/>
          <a:ea typeface=""/>
          <a:cs typeface=""/>
        </a:font>
      </a:tcTxStyle>
      <a:tcStyle>
        <a:tcBdr>
          <a:left>
            <a:ln w="3172" cap="flat" cmpd="sng" algn="ctr">
              <a:solidFill>
                <a:srgbClr val="2453FF"/>
              </a:solidFill>
              <a:prstDash val="solid"/>
              <a:round/>
              <a:headEnd type="none" w="med" len="med"/>
              <a:tailEnd type="none" w="med" len="med"/>
            </a:ln>
          </a:left>
          <a:right>
            <a:ln w="3172" cap="flat" cmpd="sng" algn="ctr">
              <a:solidFill>
                <a:srgbClr val="2453FF"/>
              </a:solidFill>
              <a:prstDash val="solid"/>
              <a:round/>
              <a:headEnd type="none" w="med" len="med"/>
              <a:tailEnd type="none" w="med" len="med"/>
            </a:ln>
          </a:right>
          <a:top>
            <a:ln w="3172" cap="flat" cmpd="sng" algn="ctr">
              <a:solidFill>
                <a:srgbClr val="2453FF"/>
              </a:solidFill>
              <a:prstDash val="solid"/>
              <a:round/>
              <a:headEnd type="none" w="med" len="med"/>
              <a:tailEnd type="none" w="med" len="med"/>
            </a:ln>
          </a:top>
          <a:bottom>
            <a:ln w="3172" cap="flat" cmpd="sng" algn="ctr">
              <a:solidFill>
                <a:srgbClr val="2453FF"/>
              </a:solidFill>
              <a:prstDash val="solid"/>
              <a:round/>
              <a:headEnd type="none" w="med" len="med"/>
              <a:tailEnd type="none" w="med" len="med"/>
            </a:ln>
          </a:bottom>
        </a:tcBdr>
        <a:fill>
          <a:solidFill>
            <a:srgbClr val="2453FF"/>
          </a:solidFill>
        </a:fill>
      </a:tcStyle>
    </a:lastRow>
    <a:firstRow>
      <a:tcTxStyle b="on">
        <a:font>
          <a:latin typeface="+mn-lt"/>
          <a:ea typeface="+mn-ea"/>
          <a:cs typeface="+mn-cs"/>
        </a:font>
        <a:srgbClr val="FFFFFF"/>
      </a:tcTxStyle>
      <a:tcStyle>
        <a:tcBdr>
          <a:left>
            <a:ln w="3172" cap="flat" cmpd="sng" algn="ctr">
              <a:solidFill>
                <a:srgbClr val="2453FF"/>
              </a:solidFill>
              <a:prstDash val="solid"/>
              <a:round/>
              <a:headEnd type="none" w="med" len="med"/>
              <a:tailEnd type="none" w="med" len="med"/>
            </a:ln>
          </a:left>
          <a:right>
            <a:ln w="3172" cap="flat" cmpd="sng" algn="ctr">
              <a:solidFill>
                <a:srgbClr val="2453FF"/>
              </a:solidFill>
              <a:prstDash val="solid"/>
              <a:round/>
              <a:headEnd type="none" w="med" len="med"/>
              <a:tailEnd type="none" w="med" len="med"/>
            </a:ln>
          </a:right>
          <a:top>
            <a:ln w="3172" cap="flat" cmpd="sng" algn="ctr">
              <a:solidFill>
                <a:srgbClr val="2453FF"/>
              </a:solidFill>
              <a:prstDash val="solid"/>
              <a:round/>
              <a:headEnd type="none" w="med" len="med"/>
              <a:tailEnd type="none" w="med" len="med"/>
            </a:ln>
          </a:top>
          <a:bottom>
            <a:ln w="3172" cap="flat" cmpd="sng" algn="ctr">
              <a:solidFill>
                <a:srgbClr val="FFFFFF"/>
              </a:solidFill>
              <a:prstDash val="solid"/>
              <a:round/>
              <a:headEnd type="none" w="med" len="med"/>
              <a:tailEnd type="none" w="med" len="med"/>
            </a:ln>
          </a:bottom>
        </a:tcBdr>
        <a:fill>
          <a:solidFill>
            <a:srgbClr val="2453FF"/>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26"/>
    <p:restoredTop sz="92789"/>
  </p:normalViewPr>
  <p:slideViewPr>
    <p:cSldViewPr snapToGrid="0" snapToObjects="1">
      <p:cViewPr varScale="1">
        <p:scale>
          <a:sx n="118" d="100"/>
          <a:sy n="118" d="100"/>
        </p:scale>
        <p:origin x="34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0217A2-1271-FB4D-813E-F27DE52730EE}"/>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 name="Date Placeholder 2">
            <a:extLst>
              <a:ext uri="{FF2B5EF4-FFF2-40B4-BE49-F238E27FC236}">
                <a16:creationId xmlns:a16="http://schemas.microsoft.com/office/drawing/2014/main" id="{2BB4BCD0-E60B-904C-AB0A-98CF17B3C55A}"/>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78203DB0-9A70-7D40-81DF-69999E98852F}" type="datetime1">
              <a:rPr lang="en-US"/>
              <a:pPr lvl="0"/>
              <a:t>2/8/2023</a:t>
            </a:fld>
            <a:endParaRPr lang="en-US"/>
          </a:p>
        </p:txBody>
      </p:sp>
      <p:sp>
        <p:nvSpPr>
          <p:cNvPr id="4" name="Slide Image Placeholder 3">
            <a:extLst>
              <a:ext uri="{FF2B5EF4-FFF2-40B4-BE49-F238E27FC236}">
                <a16:creationId xmlns:a16="http://schemas.microsoft.com/office/drawing/2014/main" id="{33E3E112-20AD-0642-BAE3-6C2E70F17AEC}"/>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55E15509-C43D-EE4A-A600-F7CCC7AB8943}"/>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36420CC9-87F7-E54A-93B9-94398240B416}"/>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7" name="Slide Number Placeholder 6">
            <a:extLst>
              <a:ext uri="{FF2B5EF4-FFF2-40B4-BE49-F238E27FC236}">
                <a16:creationId xmlns:a16="http://schemas.microsoft.com/office/drawing/2014/main" id="{7596A0F5-B5A4-274D-BA56-63CE2D6B031F}"/>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799866FC-D2C3-244E-94CC-C61AAA5B4E2C}" type="slidenum">
              <a:t>‹#›</a:t>
            </a:fld>
            <a:endParaRPr lang="en-US"/>
          </a:p>
        </p:txBody>
      </p:sp>
    </p:spTree>
    <p:extLst>
      <p:ext uri="{BB962C8B-B14F-4D97-AF65-F5344CB8AC3E}">
        <p14:creationId xmlns:p14="http://schemas.microsoft.com/office/powerpoint/2010/main" val="2573025255"/>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85FA3-C893-C144-A58C-D1F990094F5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37705DF-F27D-CA48-A6E3-BE52CE3CE582}"/>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06C484FF-4A37-A944-B936-9B66A1418244}"/>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1900806-C785-6742-9E0B-0F59F86CB2FD}" type="slidenum">
              <a:t>2</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DAB3E6-AF8E-5E49-A64A-41C046DC768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E340B3-A5EF-444D-967E-70145B76A338}"/>
              </a:ext>
            </a:extLst>
          </p:cNvPr>
          <p:cNvSpPr txBox="1">
            <a:spLocks noGrp="1"/>
          </p:cNvSpPr>
          <p:nvPr>
            <p:ph type="body" sz="quarter" idx="1"/>
          </p:nvPr>
        </p:nvSpPr>
        <p:spPr/>
        <p:txBody>
          <a:bodyPr/>
          <a:lstStyle/>
          <a:p>
            <a:pPr lvl="0"/>
            <a:r>
              <a:rPr lang="en-US" b="1" dirty="0"/>
              <a:t>Note to Presenter: These solutions will be available in June 2021.</a:t>
            </a:r>
          </a:p>
          <a:p>
            <a:pPr lvl="0"/>
            <a:endParaRPr lang="en-US" dirty="0"/>
          </a:p>
          <a:p>
            <a:pPr lvl="0"/>
            <a:r>
              <a:rPr lang="en-US" dirty="0"/>
              <a:t>Our open interoperable approach means you can run any Kubernetes distros on SUSE Linux, and you can run Rancher Kubernetes on any Linux distro.  But we also believe you can benefit even more when you adopt both SUSE Linux and SUSE Rancher products. For that reason, we offer two open, interoperable solutions:</a:t>
            </a:r>
          </a:p>
          <a:p>
            <a:pPr lvl="0"/>
            <a:endParaRPr lang="en-US" dirty="0"/>
          </a:p>
          <a:p>
            <a:pPr marL="171450" lvl="0" indent="-171450">
              <a:buSzPct val="100000"/>
              <a:buFont typeface="Arial" pitchFamily="34"/>
              <a:buChar char="•"/>
            </a:pPr>
            <a:r>
              <a:rPr lang="en-US" dirty="0"/>
              <a:t>The SUSE Hybrid IT solution consists of SUSE Rancher, RKE, Longhorn, SUSE Manager, and SLES, offering the complete software stack needed to run both traditional applications and cloud native applications in datacenter and cloud.</a:t>
            </a:r>
          </a:p>
          <a:p>
            <a:pPr marL="171450" lvl="0" indent="-171450">
              <a:buSzPct val="100000"/>
              <a:buFont typeface="Arial" pitchFamily="34"/>
              <a:buChar char="•"/>
            </a:pPr>
            <a:r>
              <a:rPr lang="en-US" dirty="0"/>
              <a:t>The SUSE Edge solution consists of SUSE Rancher, K3s, Longhorn, SUSE Manager, and SLE Micro. SUSE Edge solution offers the complete software stack needed to deploy applications on a very large number of Linux nodes and Kubernetes clusters. </a:t>
            </a:r>
            <a:endParaRPr lang="de-DE" dirty="0"/>
          </a:p>
          <a:p>
            <a:pPr lvl="0"/>
            <a:endParaRPr lang="de-DE" dirty="0"/>
          </a:p>
          <a:p>
            <a:pPr lvl="0"/>
            <a:r>
              <a:rPr lang="en-US" dirty="0"/>
              <a:t>Our open interoperable solutions offer many advantages over deploying standalone Linux and Kubernetes. You not only get discounted bundle pricing, you also enjoy an integrated and easy to manage experience. Equally important, our solutions allow you to plug in products from other vendors and create a multi-vendor technology stack. As much as we want to offer complete solutions, we take pride in our openness. We win you over by delivering the best technology and will never create artificial barriers to lock you in.</a:t>
            </a:r>
          </a:p>
          <a:p>
            <a:pPr lvl="0"/>
            <a:endParaRPr lang="en-US" dirty="0"/>
          </a:p>
          <a:p>
            <a:pPr lvl="0"/>
            <a:r>
              <a:rPr lang="en-US" b="1" dirty="0"/>
              <a:t>Close</a:t>
            </a:r>
          </a:p>
          <a:p>
            <a:pPr lvl="0"/>
            <a:r>
              <a:rPr lang="en-US" dirty="0"/>
              <a:t>I really appreciate the time you have given us to learn more about SUSE.  I would be happy to delve into any particular topics and/or answer any questions you may have.</a:t>
            </a:r>
          </a:p>
        </p:txBody>
      </p:sp>
      <p:sp>
        <p:nvSpPr>
          <p:cNvPr id="4" name="Slide Number Placeholder 3">
            <a:extLst>
              <a:ext uri="{FF2B5EF4-FFF2-40B4-BE49-F238E27FC236}">
                <a16:creationId xmlns:a16="http://schemas.microsoft.com/office/drawing/2014/main" id="{D56B40E7-0F78-4944-B158-7C2B16791B0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F7084A1-B4A9-144C-A612-DD7EC3422FB8}" type="slidenum">
              <a:t>14</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283E8B-7DE7-3D4C-BC56-EE86DDD4D4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C77E8FC-AD8F-5D4E-883A-0AF1F6FE8461}"/>
              </a:ext>
            </a:extLst>
          </p:cNvPr>
          <p:cNvSpPr txBox="1">
            <a:spLocks noGrp="1"/>
          </p:cNvSpPr>
          <p:nvPr>
            <p:ph type="body" sz="quarter" idx="1"/>
          </p:nvPr>
        </p:nvSpPr>
        <p:spPr/>
        <p:txBody>
          <a:bodyPr/>
          <a:lstStyle/>
          <a:p>
            <a:pPr lvl="0"/>
            <a:r>
              <a:rPr lang="en-GB" b="1" dirty="0"/>
              <a:t>It’s a multi-cluster world</a:t>
            </a:r>
          </a:p>
          <a:p>
            <a:pPr lvl="0"/>
            <a:r>
              <a:rPr lang="en-GB" dirty="0"/>
              <a:t>SUSE Rancher has been a pioneered multi-cluster management for more than four years. With the release of OpenShift ACM and Tanzu, we’re seeing the competition trying to catch-up.</a:t>
            </a:r>
          </a:p>
          <a:p>
            <a:pPr lvl="0"/>
            <a:endParaRPr lang="en-GB" dirty="0"/>
          </a:p>
          <a:p>
            <a:pPr lvl="0"/>
            <a:r>
              <a:rPr lang="en-GB" b="1" dirty="0"/>
              <a:t>Kubernetes distributions are commoditized</a:t>
            </a:r>
          </a:p>
          <a:p>
            <a:pPr lvl="0"/>
            <a:r>
              <a:rPr lang="en-GB" dirty="0"/>
              <a:t>Increasing customers are realizing that the business value of Kubernetes isn’t in the distribution itself. There are many Kubernetes distributions tailored for different use cases including the popular cloud hosted distributions -  Amazon EKS, Microsoft AKS, Google GKE. SUSE Rancher has 3 distributions now – RKE (</a:t>
            </a:r>
            <a:r>
              <a:rPr lang="en-GB" dirty="0" err="1"/>
              <a:t>datacenter</a:t>
            </a:r>
            <a:r>
              <a:rPr lang="en-GB" dirty="0"/>
              <a:t>/hybrid cloud), RKE Government (FIPS-enabled), K3s (lightweight distro for edge and embedded). They argument that one vendors distribution is superior to others doesn’t hold anymore.</a:t>
            </a:r>
          </a:p>
          <a:p>
            <a:pPr lvl="0"/>
            <a:endParaRPr lang="en-GB" dirty="0"/>
          </a:p>
          <a:p>
            <a:pPr lvl="0"/>
            <a:r>
              <a:rPr lang="en-US" b="1" dirty="0">
                <a:solidFill>
                  <a:srgbClr val="FFFFFF"/>
                </a:solidFill>
                <a:cs typeface="Poppins" pitchFamily="2"/>
              </a:rPr>
              <a:t>Value is in Kubernetes</a:t>
            </a:r>
            <a:r>
              <a:rPr lang="en-US" b="1" dirty="0">
                <a:cs typeface="Poppins" pitchFamily="2"/>
              </a:rPr>
              <a:t> </a:t>
            </a:r>
            <a:r>
              <a:rPr lang="en-US" b="1" dirty="0">
                <a:solidFill>
                  <a:srgbClr val="FFFFFF"/>
                </a:solidFill>
                <a:cs typeface="Poppins" pitchFamily="2"/>
              </a:rPr>
              <a:t>management</a:t>
            </a:r>
          </a:p>
          <a:p>
            <a:pPr marL="171450" lvl="0" indent="-171450">
              <a:buSzPct val="100000"/>
              <a:buFont typeface="Arial" pitchFamily="34"/>
              <a:buChar char="•"/>
            </a:pPr>
            <a:r>
              <a:rPr lang="en-GB" dirty="0"/>
              <a:t>SUSE Rancher unites Kubernetes clusters with centralized authentication and access control, enterprise security, auditing, backups, upgrades, observability and alerts. Deploy and secure clusters consistently in minutes anywhere using our intuitive UI or powerful CLI.</a:t>
            </a:r>
          </a:p>
          <a:p>
            <a:pPr marL="171450" lvl="0" indent="-171450">
              <a:buSzPct val="100000"/>
              <a:buFont typeface="Arial" pitchFamily="34"/>
              <a:buChar char="•"/>
            </a:pPr>
            <a:r>
              <a:rPr lang="en-GB" dirty="0"/>
              <a:t>Manage on-prem clusters and those hosted on cloud services like AKS, EKS &amp; GKE from a single pane of glass. Centrally configure security policy, audit logs and monitor performance. Deploy multi-cluster apps consistently from our app </a:t>
            </a:r>
            <a:r>
              <a:rPr lang="en-GB" dirty="0" err="1"/>
              <a:t>catalog</a:t>
            </a:r>
            <a:r>
              <a:rPr lang="en-GB" dirty="0"/>
              <a:t>. Control access by connecting them to your internal identity provider like Active Directory, LDAP or Okta.</a:t>
            </a:r>
          </a:p>
          <a:p>
            <a:pPr marL="171450" lvl="0" indent="-171450">
              <a:buSzPct val="100000"/>
              <a:buFont typeface="Arial" pitchFamily="34"/>
              <a:buChar char="•"/>
            </a:pPr>
            <a:r>
              <a:rPr lang="en-GB" dirty="0"/>
              <a:t>SUSE Rancher supports tools that DevOps teams already love like Jenkins, Gitlab or Travis for building CI/CD pipelines, Prometheus and Grafana for observability, </a:t>
            </a:r>
            <a:r>
              <a:rPr lang="en-GB" dirty="0" err="1"/>
              <a:t>Fluentd</a:t>
            </a:r>
            <a:r>
              <a:rPr lang="en-GB" dirty="0"/>
              <a:t> for logging, and Istio for service mesh.</a:t>
            </a:r>
          </a:p>
          <a:p>
            <a:pPr marL="171450" lvl="0" indent="-171450">
              <a:buSzPct val="100000"/>
              <a:buFont typeface="Arial" pitchFamily="34"/>
              <a:buChar char="•"/>
            </a:pPr>
            <a:r>
              <a:rPr lang="en-GB" dirty="0"/>
              <a:t>SUSE Rancher allows direct enablement of the encryption provider, and configuration of audit logging and rate-limiting. Scan and assess cluster configurations against CIS benchmark best practices. Consistently deploy securely provisioned clusters using cluster templates across multiple substrates. Includes support for air-gapped environments.</a:t>
            </a:r>
          </a:p>
          <a:p>
            <a:pPr lvl="0"/>
            <a:endParaRPr lang="en-GB" dirty="0"/>
          </a:p>
          <a:p>
            <a:pPr lvl="0"/>
            <a:r>
              <a:rPr lang="en-GB" b="1" dirty="0"/>
              <a:t>‘Open’ approach to open source</a:t>
            </a:r>
          </a:p>
          <a:p>
            <a:pPr lvl="0"/>
            <a:r>
              <a:rPr lang="en-GB" dirty="0"/>
              <a:t>SUSE Rancher supports any CNCF-certified Kubernetes distribution, any enterprise-grade operating system (including RHEL, SLES, Ubuntu, Centos and Windows), and x86+Arm architectures. We believe that customers should chose which technology stack is optimal for their use case.</a:t>
            </a:r>
          </a:p>
        </p:txBody>
      </p:sp>
      <p:sp>
        <p:nvSpPr>
          <p:cNvPr id="4" name="Slide Number Placeholder 3">
            <a:extLst>
              <a:ext uri="{FF2B5EF4-FFF2-40B4-BE49-F238E27FC236}">
                <a16:creationId xmlns:a16="http://schemas.microsoft.com/office/drawing/2014/main" id="{BFB0AC63-113D-4C4C-82E7-86837ED4668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8309EDC-1AAB-4144-B084-1F149669FCC8}" type="slidenum">
              <a:t>15</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799866FC-D2C3-244E-94CC-C61AAA5B4E2C}" type="slidenum">
              <a:rPr lang="en-US" smtClean="0"/>
              <a:t>16</a:t>
            </a:fld>
            <a:endParaRPr lang="en-US"/>
          </a:p>
        </p:txBody>
      </p:sp>
    </p:spTree>
    <p:extLst>
      <p:ext uri="{BB962C8B-B14F-4D97-AF65-F5344CB8AC3E}">
        <p14:creationId xmlns:p14="http://schemas.microsoft.com/office/powerpoint/2010/main" val="2605290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A7943A-35D0-0846-9FD7-762228AFD46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EC8C158-DA54-B344-83C7-940E01541663}"/>
              </a:ext>
            </a:extLst>
          </p:cNvPr>
          <p:cNvSpPr txBox="1">
            <a:spLocks noGrp="1"/>
          </p:cNvSpPr>
          <p:nvPr>
            <p:ph type="body" sz="quarter" idx="1"/>
          </p:nvPr>
        </p:nvSpPr>
        <p:spPr/>
        <p:txBody>
          <a:bodyPr/>
          <a:lstStyle/>
          <a:p>
            <a:pPr lvl="0"/>
            <a:endParaRPr lang="en-US" dirty="0"/>
          </a:p>
        </p:txBody>
      </p:sp>
      <p:sp>
        <p:nvSpPr>
          <p:cNvPr id="4" name="Slide Number Placeholder 3">
            <a:extLst>
              <a:ext uri="{FF2B5EF4-FFF2-40B4-BE49-F238E27FC236}">
                <a16:creationId xmlns:a16="http://schemas.microsoft.com/office/drawing/2014/main" id="{E8C1625F-49D5-884A-8D12-FABCC2CD516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9F49B48-3964-7449-AD5A-1A3DC863705D}" type="slidenum">
              <a:t>17</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02E0F8-F851-224D-B41A-77DE4D0ADEA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1465119-A0AB-984A-A008-7AF87F880413}"/>
              </a:ext>
            </a:extLst>
          </p:cNvPr>
          <p:cNvSpPr txBox="1">
            <a:spLocks noGrp="1"/>
          </p:cNvSpPr>
          <p:nvPr>
            <p:ph type="body" sz="quarter" idx="1"/>
          </p:nvPr>
        </p:nvSpPr>
        <p:spPr/>
        <p:txBody>
          <a:bodyPr/>
          <a:lstStyle/>
          <a:p>
            <a:pPr lvl="0"/>
            <a:endParaRPr lang="en-US" dirty="0"/>
          </a:p>
        </p:txBody>
      </p:sp>
      <p:sp>
        <p:nvSpPr>
          <p:cNvPr id="4" name="Slide Number Placeholder 3">
            <a:extLst>
              <a:ext uri="{FF2B5EF4-FFF2-40B4-BE49-F238E27FC236}">
                <a16:creationId xmlns:a16="http://schemas.microsoft.com/office/drawing/2014/main" id="{FA3886A9-F76D-724B-AD75-3EF55C01CB9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05209B3-C6C6-B947-95DF-0F4DFB475930}" type="slidenum">
              <a:t>18</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A7657-B263-3A45-8BB3-6F418968481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2CB6769-188E-784A-AF11-96AB0867163E}"/>
              </a:ext>
            </a:extLst>
          </p:cNvPr>
          <p:cNvSpPr txBox="1">
            <a:spLocks noGrp="1"/>
          </p:cNvSpPr>
          <p:nvPr>
            <p:ph type="body" sz="quarter" idx="1"/>
          </p:nvPr>
        </p:nvSpPr>
        <p:spPr/>
        <p:txBody>
          <a:bodyPr/>
          <a:lstStyle/>
          <a:p>
            <a:pPr lvl="0"/>
            <a:r>
              <a:rPr lang="en-US" dirty="0"/>
              <a:t>.</a:t>
            </a:r>
          </a:p>
        </p:txBody>
      </p:sp>
      <p:sp>
        <p:nvSpPr>
          <p:cNvPr id="4" name="Slide Number Placeholder 3">
            <a:extLst>
              <a:ext uri="{FF2B5EF4-FFF2-40B4-BE49-F238E27FC236}">
                <a16:creationId xmlns:a16="http://schemas.microsoft.com/office/drawing/2014/main" id="{7EDFDFF0-7301-6B41-BBB4-7198751DADFD}"/>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58631D5-CAF8-464D-B52F-B9D05205AD9E}" type="slidenum">
              <a:t>19</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3796A4-57D6-0249-A41B-4FD477811CC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3FC22FC-C928-E24E-90AD-405CEF33847B}"/>
              </a:ext>
            </a:extLst>
          </p:cNvPr>
          <p:cNvSpPr txBox="1">
            <a:spLocks noGrp="1"/>
          </p:cNvSpPr>
          <p:nvPr>
            <p:ph type="body" sz="quarter" idx="1"/>
          </p:nvPr>
        </p:nvSpPr>
        <p:spPr/>
        <p:txBody>
          <a:bodyPr/>
          <a:lstStyle/>
          <a:p>
            <a:pPr lvl="0"/>
            <a:r>
              <a:rPr lang="en-US" dirty="0"/>
              <a:t>Our two key competitors in the Kubernetes Management space are – biased closed architecture</a:t>
            </a:r>
          </a:p>
          <a:p>
            <a:pPr lvl="0"/>
            <a:r>
              <a:rPr lang="en-US" dirty="0"/>
              <a:t>**MOSA- modules open systems architecture**</a:t>
            </a:r>
          </a:p>
          <a:p>
            <a:pPr lvl="0"/>
            <a:endParaRPr lang="en-US" dirty="0"/>
          </a:p>
          <a:p>
            <a:pPr marL="171450" lvl="0" indent="-171450">
              <a:buSzPct val="100000"/>
              <a:buFont typeface="Arial" pitchFamily="34"/>
              <a:buChar char="•"/>
            </a:pPr>
            <a:r>
              <a:rPr lang="en-US" dirty="0"/>
              <a:t>IBM / RedHat OpenShift</a:t>
            </a:r>
          </a:p>
          <a:p>
            <a:pPr marL="171450" lvl="0" indent="-171450">
              <a:buSzPct val="100000"/>
              <a:buFont typeface="Arial" pitchFamily="34"/>
              <a:buChar char="•"/>
            </a:pPr>
            <a:endParaRPr lang="en-US" dirty="0"/>
          </a:p>
          <a:p>
            <a:pPr marL="171450" lvl="0" indent="-171450">
              <a:buSzPct val="100000"/>
              <a:buFont typeface="Arial" pitchFamily="34"/>
              <a:buChar char="•"/>
            </a:pPr>
            <a:r>
              <a:rPr lang="en-US" dirty="0"/>
              <a:t>And </a:t>
            </a:r>
            <a:r>
              <a:rPr lang="en-US" dirty="0" err="1"/>
              <a:t>Vmware</a:t>
            </a:r>
            <a:r>
              <a:rPr lang="en-US" dirty="0"/>
              <a:t> Tanzu</a:t>
            </a:r>
          </a:p>
          <a:p>
            <a:pPr lvl="0"/>
            <a:endParaRPr lang="en-US" dirty="0"/>
          </a:p>
          <a:p>
            <a:pPr lvl="0"/>
            <a:r>
              <a:rPr lang="en-US" dirty="0"/>
              <a:t>Both great software companies but their offerings have a number of challenges:</a:t>
            </a:r>
          </a:p>
          <a:p>
            <a:pPr lvl="0"/>
            <a:endParaRPr lang="en-US" dirty="0"/>
          </a:p>
          <a:p>
            <a:pPr lvl="0">
              <a:spcBef>
                <a:spcPts val="1400"/>
              </a:spcBef>
            </a:pPr>
            <a:r>
              <a:rPr lang="en-US" b="1" dirty="0">
                <a:solidFill>
                  <a:srgbClr val="70AD47"/>
                </a:solidFill>
              </a:rPr>
              <a:t>Their </a:t>
            </a:r>
            <a:r>
              <a:rPr lang="en-US" dirty="0"/>
              <a:t>legacy technology can compromise your agency</a:t>
            </a:r>
          </a:p>
          <a:p>
            <a:pPr lvl="0">
              <a:spcBef>
                <a:spcPts val="1400"/>
              </a:spcBef>
            </a:pPr>
            <a:r>
              <a:rPr lang="en-GB" dirty="0"/>
              <a:t>Red Hat’s and VMware seek to push their entire monolithic stacks on customers to cut out both traditional and cloud-native storage &amp; network vendors, limit your ability to leverage multiple clouds</a:t>
            </a:r>
            <a:endParaRPr lang="en-US" dirty="0"/>
          </a:p>
          <a:p>
            <a:pPr lvl="0">
              <a:spcBef>
                <a:spcPts val="1400"/>
              </a:spcBef>
            </a:pPr>
            <a:endParaRPr lang="en-US" dirty="0"/>
          </a:p>
          <a:p>
            <a:pPr lvl="0">
              <a:spcBef>
                <a:spcPts val="1400"/>
              </a:spcBef>
            </a:pPr>
            <a:r>
              <a:rPr lang="en-US" dirty="0"/>
              <a:t>Their pricing models are designed to make you pay for features that you don’t need ensure to demonstrate false value</a:t>
            </a:r>
            <a:endParaRPr lang="en-US" b="1" dirty="0">
              <a:solidFill>
                <a:srgbClr val="70AD47"/>
              </a:solidFill>
            </a:endParaRPr>
          </a:p>
          <a:p>
            <a:pPr lvl="0">
              <a:spcBef>
                <a:spcPts val="1400"/>
              </a:spcBef>
            </a:pPr>
            <a:endParaRPr lang="en-US" b="1" dirty="0">
              <a:solidFill>
                <a:srgbClr val="70AD47"/>
              </a:solidFill>
            </a:endParaRPr>
          </a:p>
          <a:p>
            <a:pPr lvl="0">
              <a:spcBef>
                <a:spcPts val="1400"/>
              </a:spcBef>
            </a:pPr>
            <a:r>
              <a:rPr lang="en-US" dirty="0">
                <a:solidFill>
                  <a:srgbClr val="70AD47"/>
                </a:solidFill>
              </a:rPr>
              <a:t>When </a:t>
            </a:r>
            <a:r>
              <a:rPr lang="en-US" dirty="0" err="1">
                <a:solidFill>
                  <a:srgbClr val="70AD47"/>
                </a:solidFill>
              </a:rPr>
              <a:t>locaked</a:t>
            </a:r>
            <a:r>
              <a:rPr lang="en-US" dirty="0">
                <a:solidFill>
                  <a:srgbClr val="70AD47"/>
                </a:solidFill>
              </a:rPr>
              <a:t> into their technology stacks and commercial terms, do you want to trust legacy vendors </a:t>
            </a:r>
            <a:r>
              <a:rPr lang="en-US" dirty="0"/>
              <a:t>with your cloud native transformation?</a:t>
            </a:r>
          </a:p>
          <a:p>
            <a:pPr lvl="0"/>
            <a:endParaRPr lang="en-US" dirty="0"/>
          </a:p>
        </p:txBody>
      </p:sp>
      <p:sp>
        <p:nvSpPr>
          <p:cNvPr id="4" name="Slide Number Placeholder 3">
            <a:extLst>
              <a:ext uri="{FF2B5EF4-FFF2-40B4-BE49-F238E27FC236}">
                <a16:creationId xmlns:a16="http://schemas.microsoft.com/office/drawing/2014/main" id="{92C27767-3AA1-EF4C-81B8-30AD7628C13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25DB804-61FF-654D-8F00-A562BB6D5B60}" type="slidenum">
              <a:t>20</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BE601E-CB80-534D-8015-0D7B4DB3F0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546194B-C6AF-B04C-B02D-544F050A3F80}"/>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45D43CAF-1F78-5647-8AE1-3E7744D5B7B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6860544-DECB-5245-94AB-65FB89BED76D}" type="slidenum">
              <a:t>22</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69048A-9D77-9A43-AAB0-63D2F86708C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31C3DAD-8012-C542-A645-B1200FACFBBC}"/>
              </a:ext>
            </a:extLst>
          </p:cNvPr>
          <p:cNvSpPr txBox="1">
            <a:spLocks noGrp="1"/>
          </p:cNvSpPr>
          <p:nvPr>
            <p:ph type="body" sz="quarter" idx="1"/>
          </p:nvPr>
        </p:nvSpPr>
        <p:spPr/>
        <p:txBody>
          <a:bodyPr/>
          <a:lstStyle/>
          <a:p>
            <a:pPr lvl="0"/>
            <a:r>
              <a:rPr lang="en-US"/>
              <a:t>Talking Points</a:t>
            </a:r>
          </a:p>
          <a:p>
            <a:pPr marL="171450" lvl="0" indent="-171450">
              <a:buSzPct val="100000"/>
              <a:buFont typeface="Arial" pitchFamily="34"/>
              <a:buChar char="•"/>
            </a:pPr>
            <a:r>
              <a:rPr lang="en-US"/>
              <a:t>There are two key pillar of a successful Kubernetes strategy:</a:t>
            </a:r>
          </a:p>
          <a:p>
            <a:pPr marL="628650" lvl="1" indent="-171450">
              <a:buSzPct val="100000"/>
              <a:buFont typeface="Arial" pitchFamily="34"/>
              <a:buChar char="•"/>
            </a:pPr>
            <a:r>
              <a:rPr lang="en-US"/>
              <a:t>Pillar #1 - Certified Kubernetes Distributions – to enable compute everywhere, you need to deploy certified Kubernetes distributions everywhere you need compute – in the datacenter, in the cloud, across desktop, branch, and edge locations</a:t>
            </a:r>
          </a:p>
          <a:p>
            <a:pPr marL="628650" lvl="1" indent="-171450">
              <a:buSzPct val="100000"/>
              <a:buFont typeface="Arial" pitchFamily="34"/>
              <a:buChar char="•"/>
            </a:pPr>
            <a:r>
              <a:rPr lang="en-US"/>
              <a:t>Pillar #2 - Centralized Management – you need to deploy a centralized management control plane, that delivers three key capabilities:</a:t>
            </a:r>
          </a:p>
          <a:p>
            <a:pPr marL="1085850" lvl="2" indent="-171450">
              <a:buSzPct val="100000"/>
              <a:buFont typeface="Arial" pitchFamily="34"/>
              <a:buChar char="•"/>
            </a:pPr>
            <a:r>
              <a:rPr lang="en-US"/>
              <a:t>Consistent cluster operations – enabling ITOps teams to manage all of your certified Kubernetes distribution with a consistent interface, regardless of who developed the distribution or where it runs</a:t>
            </a:r>
          </a:p>
          <a:p>
            <a:pPr marL="1085850" lvl="2" indent="-171450">
              <a:buSzPct val="100000"/>
              <a:buFont typeface="Arial" pitchFamily="34"/>
              <a:buChar char="•"/>
            </a:pPr>
            <a:r>
              <a:rPr lang="en-US"/>
              <a:t>Security, Policy, and User Management – enabling ITOps teams to automate processes and applying a consistent set of user access and security policies for all of your clusters no matter where they are running.</a:t>
            </a:r>
          </a:p>
          <a:p>
            <a:pPr marL="1085850" lvl="2" indent="-171450">
              <a:buSzPct val="100000"/>
              <a:buFont typeface="Arial" pitchFamily="34"/>
              <a:buChar char="•"/>
            </a:pPr>
            <a:r>
              <a:rPr lang="en-US"/>
              <a:t>Shared Tools &amp; Services – any Kubernetes management platform need to provide seamless access to DevOps tools and services including app packaging, CI/CD, logging, monitoring, and service mesh</a:t>
            </a:r>
          </a:p>
          <a:p>
            <a:pPr marL="1085850" lvl="2" indent="-171450">
              <a:buSzPct val="100000"/>
              <a:buFont typeface="Arial" pitchFamily="34"/>
              <a:buChar char="•"/>
            </a:pPr>
            <a:endParaRPr lang="en-US"/>
          </a:p>
          <a:p>
            <a:pPr lvl="0"/>
            <a:endParaRPr lang="en-US"/>
          </a:p>
        </p:txBody>
      </p:sp>
      <p:sp>
        <p:nvSpPr>
          <p:cNvPr id="4" name="Slide Number Placeholder 3">
            <a:extLst>
              <a:ext uri="{FF2B5EF4-FFF2-40B4-BE49-F238E27FC236}">
                <a16:creationId xmlns:a16="http://schemas.microsoft.com/office/drawing/2014/main" id="{9DFD0812-375A-2040-8436-51A0753E2D9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109B34D-05DE-1941-AA03-7B3041FA6CA5}" type="slidenum">
              <a:t>23</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919693-B49E-0347-88BD-631344F358B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4419EEC-A8CB-1146-AE23-2E74A5C66385}"/>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892B3997-A299-CC46-9DBD-7B4BB17D0D1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B0C05D0-BECB-1B41-8673-CF6C97E0DD1F}" type="slidenum">
              <a:t>24</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03418-B5BC-5045-BC33-C2A0CDB566A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EF20723-A138-5643-90BF-6A4BAD07755E}"/>
              </a:ext>
            </a:extLst>
          </p:cNvPr>
          <p:cNvSpPr txBox="1">
            <a:spLocks noGrp="1"/>
          </p:cNvSpPr>
          <p:nvPr>
            <p:ph type="body" sz="quarter" idx="1"/>
          </p:nvPr>
        </p:nvSpPr>
        <p:spPr/>
        <p:txBody>
          <a:bodyPr/>
          <a:lstStyle/>
          <a:p>
            <a:pPr lvl="0"/>
            <a:r>
              <a:rPr lang="en-US" b="1" dirty="0"/>
              <a:t>Fast Facts</a:t>
            </a:r>
          </a:p>
          <a:p>
            <a:pPr lvl="0"/>
            <a:r>
              <a:rPr lang="en-US" dirty="0"/>
              <a:t>We are proud to have:</a:t>
            </a:r>
          </a:p>
          <a:p>
            <a:pPr marL="171450" lvl="0" indent="-171450">
              <a:spcAft>
                <a:spcPts val="300"/>
              </a:spcAft>
              <a:buSzPct val="100000"/>
              <a:buFont typeface="Arial" pitchFamily="34"/>
              <a:buChar char="•"/>
            </a:pPr>
            <a:r>
              <a:rPr lang="en-US" dirty="0">
                <a:solidFill>
                  <a:srgbClr val="44546A"/>
                </a:solidFill>
              </a:rPr>
              <a:t>13 out of 15 largest FinServ firms</a:t>
            </a:r>
          </a:p>
          <a:p>
            <a:pPr marL="171450" lvl="0" indent="-171450">
              <a:spcAft>
                <a:spcPts val="300"/>
              </a:spcAft>
              <a:buSzPct val="100000"/>
              <a:buFont typeface="Arial" pitchFamily="34"/>
              <a:buChar char="•"/>
            </a:pPr>
            <a:r>
              <a:rPr lang="en-US" dirty="0">
                <a:solidFill>
                  <a:srgbClr val="44546A"/>
                </a:solidFill>
              </a:rPr>
              <a:t>14 out of 15 largest aerospace firms</a:t>
            </a:r>
          </a:p>
          <a:p>
            <a:pPr marL="171450" lvl="0" indent="-171450">
              <a:spcAft>
                <a:spcPts val="300"/>
              </a:spcAft>
              <a:buSzPct val="100000"/>
              <a:buFont typeface="Arial" pitchFamily="34"/>
              <a:buChar char="•"/>
            </a:pPr>
            <a:r>
              <a:rPr lang="en-US" dirty="0">
                <a:solidFill>
                  <a:srgbClr val="44546A"/>
                </a:solidFill>
              </a:rPr>
              <a:t>10 out of 10 largest automotive firms</a:t>
            </a:r>
          </a:p>
          <a:p>
            <a:pPr marL="171450" lvl="0" indent="-171450">
              <a:spcAft>
                <a:spcPts val="300"/>
              </a:spcAft>
              <a:buSzPct val="100000"/>
              <a:buFont typeface="Arial" pitchFamily="34"/>
              <a:buChar char="•"/>
            </a:pPr>
            <a:r>
              <a:rPr lang="en-US" dirty="0">
                <a:solidFill>
                  <a:srgbClr val="44546A"/>
                </a:solidFill>
              </a:rPr>
              <a:t>13 out of 15 largest pharma firms </a:t>
            </a:r>
          </a:p>
          <a:p>
            <a:pPr marL="171450" lvl="0" indent="-171450">
              <a:spcAft>
                <a:spcPts val="300"/>
              </a:spcAft>
              <a:buSzPct val="100000"/>
              <a:buFont typeface="Arial" pitchFamily="34"/>
              <a:buChar char="•"/>
            </a:pPr>
            <a:r>
              <a:rPr lang="en-US" dirty="0">
                <a:solidFill>
                  <a:srgbClr val="44546A"/>
                </a:solidFill>
              </a:rPr>
              <a:t>5 out of 5 largest technology firms</a:t>
            </a:r>
          </a:p>
          <a:p>
            <a:pPr marL="171450" lvl="0" indent="-171450">
              <a:spcAft>
                <a:spcPts val="300"/>
              </a:spcAft>
              <a:buSzPct val="100000"/>
              <a:buFont typeface="Arial" pitchFamily="34"/>
              <a:buChar char="•"/>
            </a:pPr>
            <a:endParaRPr lang="en-US" dirty="0">
              <a:solidFill>
                <a:srgbClr val="44546A"/>
              </a:solidFill>
            </a:endParaRPr>
          </a:p>
          <a:p>
            <a:pPr lvl="0">
              <a:spcAft>
                <a:spcPts val="300"/>
              </a:spcAft>
            </a:pPr>
            <a:r>
              <a:rPr lang="en-US" dirty="0">
                <a:solidFill>
                  <a:srgbClr val="44546A"/>
                </a:solidFill>
              </a:rPr>
              <a:t>all as customers of RGS.</a:t>
            </a:r>
          </a:p>
          <a:p>
            <a:pPr lvl="0">
              <a:spcAft>
                <a:spcPts val="300"/>
              </a:spcAft>
            </a:pPr>
            <a:endParaRPr lang="en-US" dirty="0">
              <a:solidFill>
                <a:srgbClr val="44546A"/>
              </a:solidFill>
            </a:endParaRPr>
          </a:p>
          <a:p>
            <a:pPr lvl="0">
              <a:spcAft>
                <a:spcPts val="300"/>
              </a:spcAft>
            </a:pPr>
            <a:r>
              <a:rPr lang="en-GB" dirty="0"/>
              <a:t>In the first half of FY2021, SUSE saw 19% YoY growth as compared to the first half of FY2020.</a:t>
            </a:r>
          </a:p>
          <a:p>
            <a:pPr lvl="0">
              <a:spcAft>
                <a:spcPts val="300"/>
              </a:spcAft>
            </a:pPr>
            <a:endParaRPr lang="en-GB" dirty="0"/>
          </a:p>
          <a:p>
            <a:pPr lvl="0"/>
            <a:r>
              <a:rPr lang="en-US" b="1" dirty="0"/>
              <a:t>Increased demand for containers</a:t>
            </a:r>
          </a:p>
          <a:p>
            <a:pPr lvl="0"/>
            <a:r>
              <a:rPr lang="en-US" dirty="0"/>
              <a:t>As the use of multi-cloud and cloud-native infrastructures grows, many companies are looking to containers, which allow for the abstraction of software applications so they can be run consistently regardless of operating system or infrastructure. SUSE Rancher is one of the most widely adopted container solutions and has experienced significant growth over the last year, with Annual Recurring Revenue growth of 91%.</a:t>
            </a:r>
            <a:endParaRPr lang="en-US" dirty="0">
              <a:solidFill>
                <a:srgbClr val="44546A"/>
              </a:solidFill>
            </a:endParaRPr>
          </a:p>
          <a:p>
            <a:pPr marL="171450" lvl="0" indent="-171450">
              <a:spcAft>
                <a:spcPts val="300"/>
              </a:spcAft>
              <a:buSzPct val="100000"/>
              <a:buFont typeface="Arial" pitchFamily="34"/>
              <a:buChar char="•"/>
            </a:pPr>
            <a:endParaRPr lang="en-US" dirty="0">
              <a:solidFill>
                <a:srgbClr val="44546A"/>
              </a:solidFill>
            </a:endParaRPr>
          </a:p>
          <a:p>
            <a:pPr lvl="0"/>
            <a:r>
              <a:rPr lang="en-US" b="1" dirty="0"/>
              <a:t>Accelerating digitalization of modern enterprises leading to Cloud migration</a:t>
            </a:r>
          </a:p>
          <a:p>
            <a:pPr lvl="0"/>
            <a:r>
              <a:rPr lang="en-US" dirty="0"/>
              <a:t>Global trends in technology, workforces, economies and supply chains are driving the continued migration of on-premises workloads to the Cloud. This has contributed to particularly strong growth for SUSE in the Cloud route to market (RTM), which saw over 50% growth in Annual Contract Value, consistently across Q1 and Q2.</a:t>
            </a:r>
          </a:p>
          <a:p>
            <a:pPr lvl="0"/>
            <a:endParaRPr lang="en-US" b="1" dirty="0"/>
          </a:p>
          <a:p>
            <a:pPr lvl="0"/>
            <a:r>
              <a:rPr lang="en-US" b="1" dirty="0"/>
              <a:t>Initiatives, Associations, and Partnerships</a:t>
            </a:r>
          </a:p>
          <a:p>
            <a:pPr lvl="0"/>
            <a:endParaRPr lang="en-US" b="1" dirty="0"/>
          </a:p>
          <a:p>
            <a:pPr lvl="0"/>
            <a:r>
              <a:rPr lang="en-US" dirty="0"/>
              <a:t>SUSE has relationships with many leading technology providers including chip manufacturers like Intel, enterprise application providers like SAP, and </a:t>
            </a:r>
            <a:r>
              <a:rPr lang="en-US" dirty="0" err="1"/>
              <a:t>hyperscalers</a:t>
            </a:r>
            <a:r>
              <a:rPr lang="en-US" dirty="0"/>
              <a:t> like Microsoft.  We also invest considerable time and resources in numerous industry initiatives and associations, including:</a:t>
            </a:r>
          </a:p>
          <a:p>
            <a:pPr lvl="0"/>
            <a:endParaRPr lang="en-US" b="1" dirty="0"/>
          </a:p>
          <a:p>
            <a:pPr marL="171450" lvl="0" indent="-171450">
              <a:buSzPct val="100000"/>
              <a:buFont typeface="Arial" pitchFamily="34"/>
              <a:buChar char="•"/>
            </a:pPr>
            <a:r>
              <a:rPr lang="en-US" dirty="0"/>
              <a:t>Cloud Native Computing Foundation (CNCF) serves as the vendor-neutral home for many of the fastest-growing open source projects, including Kubernetes, Prometheus, and Envoy.</a:t>
            </a:r>
          </a:p>
          <a:p>
            <a:pPr marL="171450" lvl="0" indent="-171450">
              <a:buSzPct val="100000"/>
              <a:buFont typeface="Arial" pitchFamily="34"/>
              <a:buChar char="•"/>
            </a:pPr>
            <a:r>
              <a:rPr lang="en-US" dirty="0"/>
              <a:t>The Open Container Initiative is an open governance structure for the express purpose of creating open industry standards around container formats and runtimes.</a:t>
            </a:r>
          </a:p>
          <a:p>
            <a:pPr marL="171450" lvl="0" indent="-171450">
              <a:buSzPct val="100000"/>
              <a:buFont typeface="Arial" pitchFamily="34"/>
              <a:buChar char="•"/>
            </a:pPr>
            <a:r>
              <a:rPr lang="en-US" dirty="0"/>
              <a:t>The Linux Foundation is a non-profit technology consortium founded in 2000 as a merger between Open Source Development Labs and the Free Standards Group to standardize Linux, support its growth, and promote its commercial adoption.</a:t>
            </a:r>
          </a:p>
          <a:p>
            <a:pPr marL="171450" lvl="0" indent="-171450">
              <a:buSzPct val="100000"/>
              <a:buFont typeface="Arial" pitchFamily="34"/>
              <a:buChar char="•"/>
            </a:pPr>
            <a:r>
              <a:rPr lang="en-US" dirty="0"/>
              <a:t>LF Networking software and projects provide platforms and building blocks for Network Infrastructure and Services across Service Providers, Cloud Providers, Enterprises, Vendors, and System Integrators that enable rapid interoperability, deployment, and adoption.</a:t>
            </a:r>
          </a:p>
          <a:p>
            <a:pPr marL="171450" lvl="0" indent="-171450">
              <a:buSzPct val="100000"/>
              <a:buFont typeface="Arial" pitchFamily="34"/>
              <a:buChar char="•"/>
            </a:pPr>
            <a:r>
              <a:rPr lang="en-US" dirty="0"/>
              <a:t>The Linux Foundation runs the Enabling Linux in Safety Applications (ELISA) open source project which was designed to create a shared set of tools and processes to help companies build and certify Linux-based safety-critical applications and systems whose failure could result in loss of human life, significant property damage or environmental damage. ELISA will make it easier for companies to build safety-critical systems such as robotic devices, medical devices, smart factories, transportation systems and autonomous driving using Linux.</a:t>
            </a:r>
          </a:p>
          <a:p>
            <a:pPr marL="171450" lvl="0" indent="-171450">
              <a:buSzPct val="100000"/>
              <a:buFont typeface="Arial" pitchFamily="34"/>
              <a:buChar char="•"/>
            </a:pPr>
            <a:r>
              <a:rPr lang="en-US" dirty="0"/>
              <a:t>O-RAN ALLIANCE is Transforming the Radio Access Networks Industry Towards Open, Intelligent, Virtualized and Fully Interoperable RAN. The O-RAN architecture is the foundation for building the virtualized RAN on open hardware and cloud, with embedded AI-powered radio control.</a:t>
            </a:r>
          </a:p>
          <a:p>
            <a:pPr marL="171450" lvl="0" indent="-171450">
              <a:buSzPct val="100000"/>
              <a:buFont typeface="Arial" pitchFamily="34"/>
              <a:buChar char="•"/>
            </a:pPr>
            <a:r>
              <a:rPr lang="en-US" dirty="0"/>
              <a:t>The 5G Automotive Association (5GAA) is a global, cross-industry </a:t>
            </a:r>
            <a:r>
              <a:rPr lang="en-US" dirty="0" err="1"/>
              <a:t>organisation</a:t>
            </a:r>
            <a:r>
              <a:rPr lang="en-US" dirty="0"/>
              <a:t> of companies from the automotive, technology, and telecommunications industries. Its goal is to develop end-to-end solutions for future mobility and transportation services, so avoiding incompatibility problems from the beginning.</a:t>
            </a:r>
          </a:p>
          <a:p>
            <a:pPr marL="171450" lvl="0" indent="-171450">
              <a:buSzPct val="100000"/>
              <a:buFont typeface="Arial" pitchFamily="34"/>
              <a:buChar char="•"/>
            </a:pPr>
            <a:r>
              <a:rPr lang="en-US" dirty="0"/>
              <a:t>GAIA-X is a project aim sis to develop common requirements for a European data infrastructure. Therefore openness, transparency and the ability to connect to other European countries are central to GAIA-X. Representatives from several European countries and further international partners are currently involved in the project.</a:t>
            </a:r>
          </a:p>
          <a:p>
            <a:pPr marL="171450" lvl="0" indent="-171450">
              <a:buSzPct val="100000"/>
              <a:buFont typeface="Arial" pitchFamily="34"/>
              <a:buChar char="•"/>
            </a:pPr>
            <a:r>
              <a:rPr lang="en-GB" dirty="0"/>
              <a:t>The </a:t>
            </a:r>
            <a:r>
              <a:rPr lang="en-GB" dirty="0" err="1"/>
              <a:t>OpenPOWER</a:t>
            </a:r>
            <a:r>
              <a:rPr lang="en-GB" dirty="0"/>
              <a:t> Foundation is an open technical membership organization that promotes </a:t>
            </a:r>
            <a:r>
              <a:rPr lang="en-GB" dirty="0" err="1"/>
              <a:t>OpenPOWER</a:t>
            </a:r>
            <a:r>
              <a:rPr lang="en-GB" dirty="0"/>
              <a:t> – the most open </a:t>
            </a:r>
          </a:p>
          <a:p>
            <a:pPr marL="171450" lvl="0" indent="-171450">
              <a:buSzPct val="100000"/>
              <a:buFont typeface="Arial" pitchFamily="34"/>
              <a:buChar char="•"/>
            </a:pPr>
            <a:r>
              <a:rPr lang="en-GB" dirty="0"/>
              <a:t>Open Mainframe Project is a Collaborative Project managed by the Linux Foundation to encourage the use of Linux-based operating systems and open source software on mainframe computers.</a:t>
            </a:r>
          </a:p>
        </p:txBody>
      </p:sp>
      <p:sp>
        <p:nvSpPr>
          <p:cNvPr id="4" name="Slide Number Placeholder 3">
            <a:extLst>
              <a:ext uri="{FF2B5EF4-FFF2-40B4-BE49-F238E27FC236}">
                <a16:creationId xmlns:a16="http://schemas.microsoft.com/office/drawing/2014/main" id="{D5F14C31-AAA5-A245-92C2-EC9E8E0CD26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D4271CA-CB28-8544-B561-07D17101A670}" type="slidenum">
              <a:t>3</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FBFC66-9D7C-7B43-B837-9840C4C4668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D438746-CAD2-E04C-90CC-7429B58F964E}"/>
              </a:ext>
            </a:extLst>
          </p:cNvPr>
          <p:cNvSpPr txBox="1">
            <a:spLocks noGrp="1"/>
          </p:cNvSpPr>
          <p:nvPr>
            <p:ph type="body" sz="quarter" idx="1"/>
          </p:nvPr>
        </p:nvSpPr>
        <p:spPr/>
        <p:txBody>
          <a:bodyPr/>
          <a:lstStyle/>
          <a:p>
            <a:pPr lvl="0"/>
            <a:r>
              <a:rPr lang="en-US"/>
              <a:t>Longhorn is a solution for distributed, replicated storage inside of a Kubernetes Cluster that uses containers as storage replicas.</a:t>
            </a:r>
          </a:p>
          <a:p>
            <a:pPr lvl="0"/>
            <a:endParaRPr lang="en-US"/>
          </a:p>
          <a:p>
            <a:pPr lvl="0"/>
            <a:r>
              <a:rPr lang="en-US"/>
              <a:t>Simplicity and ease of use is key: Principle of least surprise. Analog to what the creator of the Ruby programming language Yukihiro Matsumoto</a:t>
            </a:r>
          </a:p>
          <a:p>
            <a:pPr lvl="0"/>
            <a:r>
              <a:rPr lang="en-US"/>
              <a:t>Says: “Ruby is designed for humans, not machines"</a:t>
            </a:r>
          </a:p>
          <a:p>
            <a:pPr lvl="0"/>
            <a:endParaRPr lang="en-US"/>
          </a:p>
          <a:p>
            <a:pPr lvl="0"/>
            <a:r>
              <a:rPr lang="en-US"/>
              <a:t>It will run multiple replicas on different nodes making sure that data is synchronized between them and then it presents a single volume to Kubernetes to attach to a workload.</a:t>
            </a:r>
            <a:endParaRPr lang="en-US">
              <a:cs typeface="Calibri"/>
            </a:endParaRPr>
          </a:p>
          <a:p>
            <a:pPr lvl="0"/>
            <a:endParaRPr lang="en-US"/>
          </a:p>
          <a:p>
            <a:pPr lvl="0"/>
            <a:r>
              <a:rPr lang="en-US"/>
              <a:t>Longhorn v1.0 GA is a reliable, stable, easy to use and performant general-purpose container attached storage solution that will fit the majority of uses cases. </a:t>
            </a:r>
            <a:endParaRPr lang="en-US">
              <a:cs typeface="Calibri"/>
            </a:endParaRPr>
          </a:p>
          <a:p>
            <a:pPr lvl="0"/>
            <a:endParaRPr lang="en-US">
              <a:cs typeface="Calibri"/>
            </a:endParaRPr>
          </a:p>
        </p:txBody>
      </p:sp>
      <p:sp>
        <p:nvSpPr>
          <p:cNvPr id="4" name="Slide Number Placeholder 3">
            <a:extLst>
              <a:ext uri="{FF2B5EF4-FFF2-40B4-BE49-F238E27FC236}">
                <a16:creationId xmlns:a16="http://schemas.microsoft.com/office/drawing/2014/main" id="{98341908-16B4-CE46-A0C6-1A02D86905C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C417F1C-725A-4641-BE24-3235AC7BE58F}" type="slidenum">
              <a:t>25</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D266A1-0529-4A4A-BFEB-C7FC992F25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E3F6D2-E1E7-3546-99F6-2F92FCB0ADCC}"/>
              </a:ext>
            </a:extLst>
          </p:cNvPr>
          <p:cNvSpPr txBox="1">
            <a:spLocks noGrp="1"/>
          </p:cNvSpPr>
          <p:nvPr>
            <p:ph type="body" sz="quarter" idx="1"/>
          </p:nvPr>
        </p:nvSpPr>
        <p:spPr/>
        <p:txBody>
          <a:bodyPr/>
          <a:lstStyle/>
          <a:p>
            <a:pPr lvl="0"/>
            <a:endParaRPr lang="en-US" dirty="0">
              <a:cs typeface="Calibri"/>
            </a:endParaRPr>
          </a:p>
        </p:txBody>
      </p:sp>
      <p:sp>
        <p:nvSpPr>
          <p:cNvPr id="4" name="Slide Number Placeholder 3">
            <a:extLst>
              <a:ext uri="{FF2B5EF4-FFF2-40B4-BE49-F238E27FC236}">
                <a16:creationId xmlns:a16="http://schemas.microsoft.com/office/drawing/2014/main" id="{599C5D7A-880D-664C-92B2-2FF5197C375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F8EB2B8-CE09-4A42-8998-54886E7E350A}" type="slidenum">
              <a:t>26</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9D7CAE-7D5C-4F44-AFB6-0C119015EE5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83914C2-E1F5-6F41-A741-B393D2E51957}"/>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C3EF2473-715C-D24E-AB82-C593FA347D98}"/>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E061F4D-F1F9-484D-A5CF-DECE9137EFF9}" type="slidenum">
              <a:t>27</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A494F-B456-5E4C-9EB9-3D7650771CF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658CAFD-6AB5-E746-9F5B-B72469384F80}"/>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1A8E987-781F-0347-B1F3-590296A8539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321AEFD-AA66-FC42-8A0B-21A9A201D411}" type="slidenum">
              <a:t>29</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38B1AC-D58C-B249-9176-49FA42FD840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FADFED2-2FE5-F742-843E-55FEA627EEEE}"/>
              </a:ext>
            </a:extLst>
          </p:cNvPr>
          <p:cNvSpPr txBox="1">
            <a:spLocks noGrp="1"/>
          </p:cNvSpPr>
          <p:nvPr>
            <p:ph type="body" sz="quarter" idx="1"/>
          </p:nvPr>
        </p:nvSpPr>
        <p:spPr/>
        <p:txBody>
          <a:bodyPr/>
          <a:lstStyle/>
          <a:p>
            <a:pPr marL="285750" lvl="0" indent="-285750">
              <a:lnSpc>
                <a:spcPct val="150000"/>
              </a:lnSpc>
              <a:buSzPct val="100000"/>
              <a:buFont typeface="Arial" pitchFamily="34"/>
              <a:buChar char="•"/>
            </a:pPr>
            <a:r>
              <a:rPr lang="en-US" sz="1600"/>
              <a:t>Time Frame: 2 Years</a:t>
            </a:r>
          </a:p>
          <a:p>
            <a:pPr marL="285750" lvl="0" indent="-285750">
              <a:lnSpc>
                <a:spcPct val="150000"/>
              </a:lnSpc>
              <a:buSzPct val="100000"/>
              <a:buFont typeface="Arial" pitchFamily="34"/>
              <a:buChar char="•"/>
            </a:pPr>
            <a:r>
              <a:rPr lang="en-US" sz="1600"/>
              <a:t>GAP Team (Year 1)</a:t>
            </a:r>
          </a:p>
          <a:p>
            <a:pPr marL="742950" lvl="1" indent="-285750">
              <a:lnSpc>
                <a:spcPct val="150000"/>
              </a:lnSpc>
              <a:buSzPct val="100000"/>
              <a:buFont typeface="Arial" pitchFamily="34"/>
              <a:buChar char="•"/>
            </a:pPr>
            <a:r>
              <a:rPr lang="en-US" sz="1600"/>
              <a:t>Objective: Containerization across a Hybrid Environment (Data Center to Tactical Edge)</a:t>
            </a:r>
          </a:p>
          <a:p>
            <a:pPr marL="742950" lvl="1" indent="-285750">
              <a:lnSpc>
                <a:spcPct val="150000"/>
              </a:lnSpc>
              <a:buSzPct val="100000"/>
              <a:buFont typeface="Arial" pitchFamily="34"/>
              <a:buChar char="•"/>
            </a:pPr>
            <a:r>
              <a:rPr lang="en-US" sz="1600"/>
              <a:t>Why RGS:  Expertise in Kubernetes and PaaS out to the tactical Edge</a:t>
            </a:r>
          </a:p>
          <a:p>
            <a:pPr marL="742950" lvl="1" indent="-285750">
              <a:lnSpc>
                <a:spcPct val="150000"/>
              </a:lnSpc>
              <a:buSzPct val="100000"/>
              <a:buFont typeface="Arial" pitchFamily="34"/>
              <a:buChar char="•"/>
            </a:pPr>
            <a:r>
              <a:rPr lang="en-US" sz="1600"/>
              <a:t>Initial Support:  Initial Support package for Rancher, RKE2, K3S. </a:t>
            </a:r>
          </a:p>
          <a:p>
            <a:pPr marL="742950" lvl="1" indent="-285750">
              <a:lnSpc>
                <a:spcPct val="150000"/>
              </a:lnSpc>
              <a:buSzPct val="100000"/>
              <a:buFont typeface="Arial" pitchFamily="34"/>
              <a:buChar char="•"/>
            </a:pPr>
            <a:r>
              <a:rPr lang="en-US" sz="1600"/>
              <a:t>Follow on support:  Acquired Professional Services to help trouble shoot specific issue in their Dev Environment.</a:t>
            </a:r>
          </a:p>
          <a:p>
            <a:pPr marL="285750" lvl="0" indent="-285750">
              <a:lnSpc>
                <a:spcPct val="150000"/>
              </a:lnSpc>
              <a:buSzPct val="100000"/>
              <a:buFont typeface="Arial" pitchFamily="34"/>
              <a:buChar char="•"/>
            </a:pPr>
            <a:r>
              <a:rPr lang="en-US" sz="1600"/>
              <a:t>JCU Team (Year 1.5)</a:t>
            </a:r>
          </a:p>
          <a:p>
            <a:pPr marL="742950" lvl="1" indent="-285750">
              <a:lnSpc>
                <a:spcPct val="150000"/>
              </a:lnSpc>
              <a:buSzPct val="100000"/>
              <a:buFont typeface="Arial" pitchFamily="34"/>
              <a:buChar char="•"/>
            </a:pPr>
            <a:r>
              <a:rPr lang="en-US" sz="1600"/>
              <a:t>Objective: Deploy Containers in low compute end tactical environments</a:t>
            </a:r>
          </a:p>
          <a:p>
            <a:pPr marL="742950" lvl="1" indent="-285750">
              <a:lnSpc>
                <a:spcPct val="150000"/>
              </a:lnSpc>
              <a:buSzPct val="100000"/>
              <a:buFont typeface="Arial" pitchFamily="34"/>
              <a:buChar char="•"/>
            </a:pPr>
            <a:r>
              <a:rPr lang="en-US" sz="1600"/>
              <a:t>Why RGS:  GAP Team Success and Expertise in Architecting a hybrid architecture to support JCU mission.</a:t>
            </a:r>
          </a:p>
          <a:p>
            <a:pPr marL="742950" lvl="1" indent="-285750">
              <a:lnSpc>
                <a:spcPct val="150000"/>
              </a:lnSpc>
              <a:buSzPct val="100000"/>
              <a:buFont typeface="Arial" pitchFamily="34"/>
              <a:buChar char="•"/>
            </a:pPr>
            <a:r>
              <a:rPr lang="en-US" sz="1600"/>
              <a:t>Initial Support:  Mission Acceleration Planning package (Professional Services, Engineering Services, and Support Licensing)</a:t>
            </a:r>
          </a:p>
          <a:p>
            <a:pPr marL="742950" lvl="1" indent="-285750">
              <a:lnSpc>
                <a:spcPct val="150000"/>
              </a:lnSpc>
              <a:buSzPct val="100000"/>
              <a:buFont typeface="Arial" pitchFamily="34"/>
              <a:buChar char="•"/>
            </a:pPr>
            <a:r>
              <a:rPr lang="en-US" sz="1600"/>
              <a:t>Follow on Support:  2 Staff Augments to provide on the ground SME’s around Rancher along with support Licensing)</a:t>
            </a:r>
          </a:p>
          <a:p>
            <a:pPr marL="285750" lvl="0" indent="-285750">
              <a:lnSpc>
                <a:spcPct val="150000"/>
              </a:lnSpc>
              <a:buSzPct val="100000"/>
              <a:buFont typeface="Arial" pitchFamily="34"/>
              <a:buChar char="•"/>
            </a:pPr>
            <a:r>
              <a:rPr lang="en-US" sz="1600"/>
              <a:t>SOCOM HQ (Year 2)</a:t>
            </a:r>
          </a:p>
          <a:p>
            <a:pPr marL="742950" lvl="1" indent="-285750">
              <a:lnSpc>
                <a:spcPct val="150000"/>
              </a:lnSpc>
              <a:buSzPct val="100000"/>
              <a:buFont typeface="Arial" pitchFamily="34"/>
              <a:buChar char="•"/>
            </a:pPr>
            <a:r>
              <a:rPr lang="en-US" sz="1600"/>
              <a:t>Objective: Standardize on Rancher as the platform for container orchestration across SOCOM Dev/Sec/Ops.</a:t>
            </a:r>
          </a:p>
          <a:p>
            <a:pPr marL="742950" lvl="1" indent="-285750">
              <a:lnSpc>
                <a:spcPct val="150000"/>
              </a:lnSpc>
              <a:buSzPct val="100000"/>
              <a:buFont typeface="Arial" pitchFamily="34"/>
              <a:buChar char="•"/>
            </a:pPr>
            <a:r>
              <a:rPr lang="en-US" sz="1600"/>
              <a:t>Why RGS:  Based on previous success at GAP and JCU.</a:t>
            </a:r>
          </a:p>
          <a:p>
            <a:pPr marL="742950" lvl="1" indent="-285750">
              <a:lnSpc>
                <a:spcPct val="150000"/>
              </a:lnSpc>
              <a:buSzPct val="100000"/>
              <a:buFont typeface="Arial" pitchFamily="34"/>
              <a:buChar char="•"/>
            </a:pPr>
            <a:r>
              <a:rPr lang="en-US" sz="1600"/>
              <a:t>Support: ELA (In Process). </a:t>
            </a:r>
          </a:p>
          <a:p>
            <a:pPr lvl="0"/>
            <a:endParaRPr lang="en-US"/>
          </a:p>
        </p:txBody>
      </p:sp>
      <p:sp>
        <p:nvSpPr>
          <p:cNvPr id="4" name="Slide Number Placeholder 3">
            <a:extLst>
              <a:ext uri="{FF2B5EF4-FFF2-40B4-BE49-F238E27FC236}">
                <a16:creationId xmlns:a16="http://schemas.microsoft.com/office/drawing/2014/main" id="{C862DBCC-7663-A24C-B166-EA7EB4E8860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A863A0E-7032-7B4E-ABB7-3C0EBFDB45CC}" type="slidenum">
              <a:t>34</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8D0B9-5BEB-AD42-B8F0-7E94C6F529C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6E811EC-A2B6-EB4B-8446-A7995AC51B1A}"/>
              </a:ext>
            </a:extLst>
          </p:cNvPr>
          <p:cNvSpPr txBox="1">
            <a:spLocks noGrp="1"/>
          </p:cNvSpPr>
          <p:nvPr>
            <p:ph type="body" sz="quarter" idx="1"/>
          </p:nvPr>
        </p:nvSpPr>
        <p:spPr/>
        <p:txBody>
          <a:bodyPr/>
          <a:lstStyle/>
          <a:p>
            <a:pPr marL="285750" lvl="0" indent="-285750">
              <a:lnSpc>
                <a:spcPct val="150000"/>
              </a:lnSpc>
              <a:buSzPct val="100000"/>
              <a:buFont typeface="Arial" pitchFamily="34"/>
              <a:buChar char="•"/>
            </a:pPr>
            <a:r>
              <a:rPr lang="en-US" sz="1600"/>
              <a:t>AOC 609</a:t>
            </a:r>
            <a:r>
              <a:rPr lang="en-US" sz="1600" baseline="30000"/>
              <a:t>th</a:t>
            </a:r>
            <a:r>
              <a:rPr lang="en-US" sz="1600"/>
              <a:t> </a:t>
            </a:r>
          </a:p>
          <a:p>
            <a:pPr marL="742950" lvl="1" indent="-285750">
              <a:lnSpc>
                <a:spcPct val="150000"/>
              </a:lnSpc>
              <a:buSzPct val="100000"/>
              <a:buFont typeface="Arial" pitchFamily="34"/>
              <a:buChar char="•"/>
            </a:pPr>
            <a:r>
              <a:rPr lang="en-US" sz="1600"/>
              <a:t>Objective: Migration of apps from legacy systems to cloud.</a:t>
            </a:r>
          </a:p>
          <a:p>
            <a:pPr marL="742950" lvl="1" indent="-285750">
              <a:lnSpc>
                <a:spcPct val="150000"/>
              </a:lnSpc>
              <a:buSzPct val="100000"/>
              <a:buFont typeface="Arial" pitchFamily="34"/>
              <a:buChar char="•"/>
            </a:pPr>
            <a:r>
              <a:rPr lang="en-US" sz="1600"/>
              <a:t>Why RGS:  Expertise in Kubernetes and PaaS recommended by KR.</a:t>
            </a:r>
          </a:p>
          <a:p>
            <a:pPr marL="742950" lvl="1" indent="-285750">
              <a:lnSpc>
                <a:spcPct val="150000"/>
              </a:lnSpc>
              <a:buSzPct val="100000"/>
              <a:buFont typeface="Arial" pitchFamily="34"/>
              <a:buChar char="•"/>
            </a:pPr>
            <a:r>
              <a:rPr lang="en-US" sz="1600"/>
              <a:t>Initial Support:  Initial Support package for Rancher, RKE2, K3S. </a:t>
            </a:r>
          </a:p>
          <a:p>
            <a:pPr marL="742950" lvl="1" indent="-285750">
              <a:lnSpc>
                <a:spcPct val="150000"/>
              </a:lnSpc>
              <a:buSzPct val="100000"/>
              <a:buFont typeface="Arial" pitchFamily="34"/>
              <a:buChar char="•"/>
            </a:pPr>
            <a:r>
              <a:rPr lang="en-US" sz="1600"/>
              <a:t>Follow on support (In Process):  Adding Longhorn Support and exploring Harvester (HCI)</a:t>
            </a:r>
          </a:p>
          <a:p>
            <a:pPr marL="742950" lvl="1" indent="-285750">
              <a:lnSpc>
                <a:spcPct val="150000"/>
              </a:lnSpc>
              <a:buSzPct val="100000"/>
              <a:buFont typeface="Arial" pitchFamily="34"/>
              <a:buChar char="•"/>
            </a:pPr>
            <a:endParaRPr lang="en-US" sz="1600"/>
          </a:p>
          <a:p>
            <a:pPr marL="285750" lvl="0" indent="-285750">
              <a:lnSpc>
                <a:spcPct val="150000"/>
              </a:lnSpc>
              <a:buSzPct val="100000"/>
              <a:buFont typeface="Arial" pitchFamily="34"/>
              <a:buChar char="•"/>
            </a:pPr>
            <a:r>
              <a:rPr lang="en-US" sz="1600"/>
              <a:t>DCGS Cloud Environment (Year 1)</a:t>
            </a:r>
          </a:p>
          <a:p>
            <a:pPr marL="742950" lvl="1" indent="-285750">
              <a:lnSpc>
                <a:spcPct val="150000"/>
              </a:lnSpc>
              <a:buSzPct val="100000"/>
              <a:buFont typeface="Arial" pitchFamily="34"/>
              <a:buChar char="•"/>
            </a:pPr>
            <a:r>
              <a:rPr lang="en-US" sz="1600"/>
              <a:t>Objective: Move the cloud enabled weapons platform onto an Agile Development Framework in AWS.</a:t>
            </a:r>
          </a:p>
          <a:p>
            <a:pPr marL="742950" lvl="1" indent="-285750">
              <a:lnSpc>
                <a:spcPct val="150000"/>
              </a:lnSpc>
              <a:buSzPct val="100000"/>
              <a:buFont typeface="Arial" pitchFamily="34"/>
              <a:buChar char="•"/>
            </a:pPr>
            <a:r>
              <a:rPr lang="en-US" sz="1600"/>
              <a:t>Why RGS:  Expertise in Kubernetes, PaaS and Hybrid Deployment of Containers out to the tactical edge.</a:t>
            </a:r>
          </a:p>
          <a:p>
            <a:pPr marL="742950" lvl="1" indent="-285750">
              <a:lnSpc>
                <a:spcPct val="150000"/>
              </a:lnSpc>
              <a:buSzPct val="100000"/>
              <a:buFont typeface="Arial" pitchFamily="34"/>
              <a:buChar char="•"/>
            </a:pPr>
            <a:r>
              <a:rPr lang="en-US" sz="1600"/>
              <a:t>Initial Support:  Initial Support package for Rancher, RKE2, K3S with Professional Services </a:t>
            </a:r>
          </a:p>
          <a:p>
            <a:pPr marL="285750" lvl="0" indent="-285750">
              <a:lnSpc>
                <a:spcPct val="150000"/>
              </a:lnSpc>
              <a:buSzPct val="100000"/>
              <a:buFont typeface="Arial" pitchFamily="34"/>
              <a:buChar char="•"/>
            </a:pPr>
            <a:r>
              <a:rPr lang="en-US" sz="1600"/>
              <a:t>DCGS On prem and On Site (year 2)</a:t>
            </a:r>
          </a:p>
          <a:p>
            <a:pPr marL="742950" lvl="1" indent="-285750">
              <a:lnSpc>
                <a:spcPct val="150000"/>
              </a:lnSpc>
              <a:buSzPct val="100000"/>
              <a:buFont typeface="Arial" pitchFamily="34"/>
              <a:buChar char="•"/>
            </a:pPr>
            <a:r>
              <a:rPr lang="en-US" sz="1600"/>
              <a:t>Objective: Deploy an Agile Framework onto Bare metal and On Sites </a:t>
            </a:r>
          </a:p>
          <a:p>
            <a:pPr marL="742950" lvl="1" indent="-285750">
              <a:lnSpc>
                <a:spcPct val="150000"/>
              </a:lnSpc>
              <a:buSzPct val="100000"/>
              <a:buFont typeface="Arial" pitchFamily="34"/>
              <a:buChar char="•"/>
            </a:pPr>
            <a:r>
              <a:rPr lang="en-US" sz="1600"/>
              <a:t>Why RGS:  Previous success of the cloud enablement piece for DCGS</a:t>
            </a:r>
          </a:p>
          <a:p>
            <a:pPr marL="742950" lvl="1" indent="-285750">
              <a:lnSpc>
                <a:spcPct val="150000"/>
              </a:lnSpc>
              <a:buSzPct val="100000"/>
              <a:buFont typeface="Arial" pitchFamily="34"/>
              <a:buChar char="•"/>
            </a:pPr>
            <a:r>
              <a:rPr lang="en-US" sz="1600"/>
              <a:t>Support Package (In Process): ELA with unlimited nodes, TAM, and One FTE on site along with PS hours</a:t>
            </a:r>
          </a:p>
          <a:p>
            <a:pPr lvl="0"/>
            <a:endParaRPr lang="en-US"/>
          </a:p>
        </p:txBody>
      </p:sp>
      <p:sp>
        <p:nvSpPr>
          <p:cNvPr id="4" name="Slide Number Placeholder 3">
            <a:extLst>
              <a:ext uri="{FF2B5EF4-FFF2-40B4-BE49-F238E27FC236}">
                <a16:creationId xmlns:a16="http://schemas.microsoft.com/office/drawing/2014/main" id="{CB82DFF5-9586-5A40-A99E-375FB40C4CB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BE96988-702F-854E-866A-D81061F5521C}" type="slidenum">
              <a:t>35</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63FAFC-7B71-A74F-942F-88FE796B908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47F4BDC-8710-4343-BE09-BB063113BC3C}"/>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E06FB018-ACC4-E340-85B3-8B4DBD81659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4FBD680-32A3-3A47-ACF9-80B01E334CB4}" type="slidenum">
              <a:t>38</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F8E224-59D4-F344-8806-5A968AF0961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C4E1958-A131-FF4E-A210-9BE1D21EE8FD}"/>
              </a:ext>
            </a:extLst>
          </p:cNvPr>
          <p:cNvSpPr txBox="1">
            <a:spLocks noGrp="1"/>
          </p:cNvSpPr>
          <p:nvPr>
            <p:ph type="body" sz="quarter" idx="1"/>
          </p:nvPr>
        </p:nvSpPr>
        <p:spPr/>
        <p:txBody>
          <a:bodyPr/>
          <a:lstStyle/>
          <a:p>
            <a:pPr lvl="0"/>
            <a:r>
              <a:rPr lang="en-US" b="1" dirty="0"/>
              <a:t>Fast Facts</a:t>
            </a:r>
          </a:p>
          <a:p>
            <a:pPr lvl="0"/>
            <a:r>
              <a:rPr lang="en-US" dirty="0"/>
              <a:t>We are proud to have:</a:t>
            </a:r>
          </a:p>
          <a:p>
            <a:pPr marL="171450" lvl="0" indent="-171450">
              <a:spcAft>
                <a:spcPts val="300"/>
              </a:spcAft>
              <a:buSzPct val="100000"/>
              <a:buFont typeface="Arial" pitchFamily="34"/>
              <a:buChar char="•"/>
            </a:pPr>
            <a:r>
              <a:rPr lang="en-US" dirty="0">
                <a:solidFill>
                  <a:srgbClr val="44546A"/>
                </a:solidFill>
              </a:rPr>
              <a:t>13 out of 15 largest FinServ firms</a:t>
            </a:r>
          </a:p>
          <a:p>
            <a:pPr marL="171450" lvl="0" indent="-171450">
              <a:spcAft>
                <a:spcPts val="300"/>
              </a:spcAft>
              <a:buSzPct val="100000"/>
              <a:buFont typeface="Arial" pitchFamily="34"/>
              <a:buChar char="•"/>
            </a:pPr>
            <a:r>
              <a:rPr lang="en-US" dirty="0">
                <a:solidFill>
                  <a:srgbClr val="44546A"/>
                </a:solidFill>
              </a:rPr>
              <a:t>14 out of 15 largest aerospace firms</a:t>
            </a:r>
          </a:p>
          <a:p>
            <a:pPr marL="171450" lvl="0" indent="-171450">
              <a:spcAft>
                <a:spcPts val="300"/>
              </a:spcAft>
              <a:buSzPct val="100000"/>
              <a:buFont typeface="Arial" pitchFamily="34"/>
              <a:buChar char="•"/>
            </a:pPr>
            <a:r>
              <a:rPr lang="en-US" dirty="0">
                <a:solidFill>
                  <a:srgbClr val="44546A"/>
                </a:solidFill>
              </a:rPr>
              <a:t>10 out of 10 largest automotive firms</a:t>
            </a:r>
          </a:p>
          <a:p>
            <a:pPr marL="171450" lvl="0" indent="-171450">
              <a:spcAft>
                <a:spcPts val="300"/>
              </a:spcAft>
              <a:buSzPct val="100000"/>
              <a:buFont typeface="Arial" pitchFamily="34"/>
              <a:buChar char="•"/>
            </a:pPr>
            <a:r>
              <a:rPr lang="en-US" dirty="0">
                <a:solidFill>
                  <a:srgbClr val="44546A"/>
                </a:solidFill>
              </a:rPr>
              <a:t>13 out of 15 largest pharma firms </a:t>
            </a:r>
          </a:p>
          <a:p>
            <a:pPr marL="171450" lvl="0" indent="-171450">
              <a:spcAft>
                <a:spcPts val="300"/>
              </a:spcAft>
              <a:buSzPct val="100000"/>
              <a:buFont typeface="Arial" pitchFamily="34"/>
              <a:buChar char="•"/>
            </a:pPr>
            <a:r>
              <a:rPr lang="en-US" dirty="0">
                <a:solidFill>
                  <a:srgbClr val="44546A"/>
                </a:solidFill>
              </a:rPr>
              <a:t>5 out of 5 largest technology firms</a:t>
            </a:r>
          </a:p>
          <a:p>
            <a:pPr marL="171450" lvl="0" indent="-171450">
              <a:spcAft>
                <a:spcPts val="300"/>
              </a:spcAft>
              <a:buSzPct val="100000"/>
              <a:buFont typeface="Arial" pitchFamily="34"/>
              <a:buChar char="•"/>
            </a:pPr>
            <a:endParaRPr lang="en-US" dirty="0">
              <a:solidFill>
                <a:srgbClr val="44546A"/>
              </a:solidFill>
            </a:endParaRPr>
          </a:p>
          <a:p>
            <a:pPr lvl="0">
              <a:spcAft>
                <a:spcPts val="300"/>
              </a:spcAft>
            </a:pPr>
            <a:r>
              <a:rPr lang="en-US" dirty="0">
                <a:solidFill>
                  <a:srgbClr val="44546A"/>
                </a:solidFill>
              </a:rPr>
              <a:t>all as customers of SUSE.</a:t>
            </a:r>
          </a:p>
          <a:p>
            <a:pPr lvl="0">
              <a:spcAft>
                <a:spcPts val="300"/>
              </a:spcAft>
            </a:pPr>
            <a:endParaRPr lang="en-US" dirty="0">
              <a:solidFill>
                <a:srgbClr val="44546A"/>
              </a:solidFill>
            </a:endParaRPr>
          </a:p>
          <a:p>
            <a:pPr lvl="0">
              <a:spcAft>
                <a:spcPts val="300"/>
              </a:spcAft>
            </a:pPr>
            <a:r>
              <a:rPr lang="en-GB" dirty="0"/>
              <a:t>In the first half of FY2021, SUSE saw 19% YoY growth as compared to the first half of FY2020.</a:t>
            </a:r>
          </a:p>
          <a:p>
            <a:pPr lvl="0">
              <a:spcAft>
                <a:spcPts val="300"/>
              </a:spcAft>
            </a:pPr>
            <a:endParaRPr lang="en-GB" dirty="0"/>
          </a:p>
          <a:p>
            <a:pPr lvl="0"/>
            <a:r>
              <a:rPr lang="en-US" b="1" dirty="0"/>
              <a:t>Increased demand for containers</a:t>
            </a:r>
          </a:p>
          <a:p>
            <a:pPr lvl="0"/>
            <a:r>
              <a:rPr lang="en-US" dirty="0"/>
              <a:t>As the use of multi-cloud and cloud-native infrastructures grows, many companies are looking to containers, which allow for the abstraction of software applications so they can be run consistently regardless of operating system or infrastructure. SUSE Rancher is one of the most widely adopted container solutions and has experienced significant growth over the last year, with Annual Recurring Revenue growth of 91%.</a:t>
            </a:r>
            <a:endParaRPr lang="en-US" dirty="0">
              <a:solidFill>
                <a:srgbClr val="44546A"/>
              </a:solidFill>
            </a:endParaRPr>
          </a:p>
          <a:p>
            <a:pPr marL="171450" lvl="0" indent="-171450">
              <a:spcAft>
                <a:spcPts val="300"/>
              </a:spcAft>
              <a:buSzPct val="100000"/>
              <a:buFont typeface="Arial" pitchFamily="34"/>
              <a:buChar char="•"/>
            </a:pPr>
            <a:endParaRPr lang="en-US" dirty="0">
              <a:solidFill>
                <a:srgbClr val="44546A"/>
              </a:solidFill>
            </a:endParaRPr>
          </a:p>
          <a:p>
            <a:pPr lvl="0"/>
            <a:r>
              <a:rPr lang="en-US" b="1" dirty="0"/>
              <a:t>Accelerating digitalization of modern enterprises leading to Cloud migration</a:t>
            </a:r>
          </a:p>
          <a:p>
            <a:pPr lvl="0"/>
            <a:r>
              <a:rPr lang="en-US" dirty="0"/>
              <a:t>Global trends in technology, workforces, economies and supply chains are driving the continued migration of on-premises workloads to the Cloud. This has contributed to particularly strong growth for SUSE in the Cloud route to market (RTM), which saw over 50% growth in Annual Contract Value, consistently across Q1 and Q2.</a:t>
            </a:r>
          </a:p>
          <a:p>
            <a:pPr lvl="0"/>
            <a:endParaRPr lang="en-US" b="1" dirty="0"/>
          </a:p>
          <a:p>
            <a:pPr lvl="0"/>
            <a:r>
              <a:rPr lang="en-US" b="1" dirty="0"/>
              <a:t>Initiatives, Associations, and Partnerships</a:t>
            </a:r>
          </a:p>
          <a:p>
            <a:pPr lvl="0"/>
            <a:endParaRPr lang="en-US" b="1" dirty="0"/>
          </a:p>
          <a:p>
            <a:pPr lvl="0"/>
            <a:r>
              <a:rPr lang="en-US" dirty="0"/>
              <a:t>SUSE has relationships with many leading technology providers including chip manufacturers like Intel, enterprise application providers like SAP, and </a:t>
            </a:r>
            <a:r>
              <a:rPr lang="en-US" dirty="0" err="1"/>
              <a:t>hyperscalers</a:t>
            </a:r>
            <a:r>
              <a:rPr lang="en-US" dirty="0"/>
              <a:t> like Microsoft.  We also invest considerable time and resources in numerous industry initiatives and associations, including:</a:t>
            </a:r>
          </a:p>
          <a:p>
            <a:pPr lvl="0"/>
            <a:endParaRPr lang="en-US" b="1" dirty="0"/>
          </a:p>
          <a:p>
            <a:pPr marL="171450" lvl="0" indent="-171450">
              <a:buSzPct val="100000"/>
              <a:buFont typeface="Arial" pitchFamily="34"/>
              <a:buChar char="•"/>
            </a:pPr>
            <a:r>
              <a:rPr lang="en-US" dirty="0"/>
              <a:t>Cloud Native Computing Foundation (CNCF) serves as the vendor-neutral home for many of the fastest-growing open source projects, including Kubernetes, Prometheus, and Envoy.</a:t>
            </a:r>
          </a:p>
          <a:p>
            <a:pPr marL="171450" lvl="0" indent="-171450">
              <a:buSzPct val="100000"/>
              <a:buFont typeface="Arial" pitchFamily="34"/>
              <a:buChar char="•"/>
            </a:pPr>
            <a:r>
              <a:rPr lang="en-US" dirty="0"/>
              <a:t>The Open Container Initiative is an open governance structure for the express purpose of creating open industry standards around container formats and runtimes.</a:t>
            </a:r>
          </a:p>
          <a:p>
            <a:pPr marL="171450" lvl="0" indent="-171450">
              <a:buSzPct val="100000"/>
              <a:buFont typeface="Arial" pitchFamily="34"/>
              <a:buChar char="•"/>
            </a:pPr>
            <a:r>
              <a:rPr lang="en-US" dirty="0"/>
              <a:t>The Linux Foundation is a non-profit technology consortium founded in 2000 as a merger between Open Source Development Labs and the Free Standards Group to standardize Linux, support its growth, and promote its commercial adoption.</a:t>
            </a:r>
          </a:p>
          <a:p>
            <a:pPr marL="171450" lvl="0" indent="-171450">
              <a:buSzPct val="100000"/>
              <a:buFont typeface="Arial" pitchFamily="34"/>
              <a:buChar char="•"/>
            </a:pPr>
            <a:r>
              <a:rPr lang="en-US" dirty="0"/>
              <a:t>LF Networking software and projects provide platforms and building blocks for Network Infrastructure and Services across Service Providers, Cloud Providers, Enterprises, Vendors, and System Integrators that enable rapid interoperability, deployment, and adoption.</a:t>
            </a:r>
          </a:p>
          <a:p>
            <a:pPr marL="171450" lvl="0" indent="-171450">
              <a:buSzPct val="100000"/>
              <a:buFont typeface="Arial" pitchFamily="34"/>
              <a:buChar char="•"/>
            </a:pPr>
            <a:r>
              <a:rPr lang="en-US" dirty="0"/>
              <a:t>The Linux Foundation runs the Enabling Linux in Safety Applications (ELISA) open source project which was designed to create a shared set of tools and processes to help companies build and certify Linux-based safety-critical applications and systems whose failure could result in loss of human life, significant property damage or environmental damage. ELISA will make it easier for companies to build safety-critical systems such as robotic devices, medical devices, smart factories, transportation systems and autonomous driving using Linux.</a:t>
            </a:r>
          </a:p>
          <a:p>
            <a:pPr marL="171450" lvl="0" indent="-171450">
              <a:buSzPct val="100000"/>
              <a:buFont typeface="Arial" pitchFamily="34"/>
              <a:buChar char="•"/>
            </a:pPr>
            <a:r>
              <a:rPr lang="en-US" dirty="0"/>
              <a:t>O-RAN ALLIANCE is Transforming the Radio Access Networks Industry Towards Open, Intelligent, Virtualized and Fully Interoperable RAN. The O-RAN architecture is the foundation for building the virtualized RAN on open hardware and cloud, with embedded AI-powered radio control.</a:t>
            </a:r>
          </a:p>
          <a:p>
            <a:pPr marL="171450" lvl="0" indent="-171450">
              <a:buSzPct val="100000"/>
              <a:buFont typeface="Arial" pitchFamily="34"/>
              <a:buChar char="•"/>
            </a:pPr>
            <a:r>
              <a:rPr lang="en-US" dirty="0"/>
              <a:t>The 5G Automotive Association (5GAA) is a global, cross-industry </a:t>
            </a:r>
            <a:r>
              <a:rPr lang="en-US" dirty="0" err="1"/>
              <a:t>organisation</a:t>
            </a:r>
            <a:r>
              <a:rPr lang="en-US" dirty="0"/>
              <a:t> of companies from the automotive, technology, and telecommunications industries. Its goal is to develop end-to-end solutions for future mobility and transportation services, so avoiding incompatibility problems from the beginning.</a:t>
            </a:r>
          </a:p>
          <a:p>
            <a:pPr marL="171450" lvl="0" indent="-171450">
              <a:buSzPct val="100000"/>
              <a:buFont typeface="Arial" pitchFamily="34"/>
              <a:buChar char="•"/>
            </a:pPr>
            <a:r>
              <a:rPr lang="en-US" dirty="0"/>
              <a:t>GAIA-X is a project aim sis to develop common requirements for a European data infrastructure. Therefore openness, transparency and the ability to connect to other European countries are central to GAIA-X. Representatives from several European countries and further international partners are currently involved in the project.</a:t>
            </a:r>
          </a:p>
          <a:p>
            <a:pPr marL="171450" lvl="0" indent="-171450">
              <a:buSzPct val="100000"/>
              <a:buFont typeface="Arial" pitchFamily="34"/>
              <a:buChar char="•"/>
            </a:pPr>
            <a:r>
              <a:rPr lang="en-GB" dirty="0"/>
              <a:t>The </a:t>
            </a:r>
            <a:r>
              <a:rPr lang="en-GB" dirty="0" err="1"/>
              <a:t>OpenPOWER</a:t>
            </a:r>
            <a:r>
              <a:rPr lang="en-GB" dirty="0"/>
              <a:t> Foundation is an open technical membership organization that promotes </a:t>
            </a:r>
            <a:r>
              <a:rPr lang="en-GB" dirty="0" err="1"/>
              <a:t>OpenPOWER</a:t>
            </a:r>
            <a:r>
              <a:rPr lang="en-GB" dirty="0"/>
              <a:t> – the most open </a:t>
            </a:r>
          </a:p>
          <a:p>
            <a:pPr marL="171450" lvl="0" indent="-171450">
              <a:buSzPct val="100000"/>
              <a:buFont typeface="Arial" pitchFamily="34"/>
              <a:buChar char="•"/>
            </a:pPr>
            <a:r>
              <a:rPr lang="en-GB" dirty="0"/>
              <a:t>Open Mainframe Project is a Collaborative Project managed by the Linux Foundation to encourage the use of Linux-based operating systems and open source software on mainframe computers.</a:t>
            </a:r>
          </a:p>
        </p:txBody>
      </p:sp>
      <p:sp>
        <p:nvSpPr>
          <p:cNvPr id="4" name="Slide Number Placeholder 3">
            <a:extLst>
              <a:ext uri="{FF2B5EF4-FFF2-40B4-BE49-F238E27FC236}">
                <a16:creationId xmlns:a16="http://schemas.microsoft.com/office/drawing/2014/main" id="{821F6F99-5777-164B-A588-7F39C87FBBD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4AEE749-8FEE-704A-8EE8-CCA170D8FF4F}" type="slidenum">
              <a:t>4</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5E62BE-54F7-4143-9456-2DD65E3ACC6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8A17789-1D04-754F-8B4D-8F2CC365799A}"/>
              </a:ext>
            </a:extLst>
          </p:cNvPr>
          <p:cNvSpPr txBox="1">
            <a:spLocks noGrp="1"/>
          </p:cNvSpPr>
          <p:nvPr>
            <p:ph type="body" sz="quarter" idx="1"/>
          </p:nvPr>
        </p:nvSpPr>
        <p:spPr/>
        <p:txBody>
          <a:bodyPr/>
          <a:lstStyle/>
          <a:p>
            <a:endParaRPr lang="en-US" dirty="0"/>
          </a:p>
        </p:txBody>
      </p:sp>
      <p:sp>
        <p:nvSpPr>
          <p:cNvPr id="4" name="Slide Number Placeholder 3">
            <a:extLst>
              <a:ext uri="{FF2B5EF4-FFF2-40B4-BE49-F238E27FC236}">
                <a16:creationId xmlns:a16="http://schemas.microsoft.com/office/drawing/2014/main" id="{FBEB18B7-6925-6941-AA0A-1C1B60FAA7C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A13D4C4-7DC0-BD4F-B411-3558A55CC62E}" type="slidenum">
              <a:t>5</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0A5AD-2003-2647-A045-C36CF991FC8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C83E0D3-099F-4749-900B-D8C7D78E458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58A51A23-D0D9-C84F-9A8C-663845B5660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63980C2-DB24-2A4F-980F-0CBAB8F663E1}" type="slidenum">
              <a:t>6</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C34369-CB73-BD44-A403-1C3FC8DE1AA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DF36AB5-E167-4548-BAB5-0244B9738592}"/>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2D28CC7B-3CE6-274D-B76E-4B396AC79E9D}"/>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0D2B0C3-6BFB-7B45-83C4-5788E269C030}" type="slidenum">
              <a:t>10</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07E49-0952-E14D-8C94-5610DA00C08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A2C9C5-2812-3C42-B146-497869F9ED77}"/>
              </a:ext>
            </a:extLst>
          </p:cNvPr>
          <p:cNvSpPr txBox="1">
            <a:spLocks noGrp="1"/>
          </p:cNvSpPr>
          <p:nvPr>
            <p:ph type="body" sz="quarter" idx="1"/>
          </p:nvPr>
        </p:nvSpPr>
        <p:spPr/>
        <p:txBody>
          <a:bodyPr/>
          <a:lstStyle/>
          <a:p>
            <a:pPr lvl="0"/>
            <a:r>
              <a:rPr lang="en-GB" dirty="0">
                <a:solidFill>
                  <a:srgbClr val="0D2C40"/>
                </a:solidFill>
                <a:latin typeface="Poppins" pitchFamily="2"/>
              </a:rPr>
              <a:t>First, it’s important to understand the current market dynamics. </a:t>
            </a:r>
          </a:p>
          <a:p>
            <a:pPr lvl="0"/>
            <a:endParaRPr lang="en-GB" dirty="0">
              <a:solidFill>
                <a:srgbClr val="0D2C40"/>
              </a:solidFill>
              <a:latin typeface="Poppins" pitchFamily="2"/>
            </a:endParaRPr>
          </a:p>
          <a:p>
            <a:pPr lvl="0"/>
            <a:r>
              <a:rPr lang="en-GB" dirty="0">
                <a:solidFill>
                  <a:srgbClr val="0D2C40"/>
                </a:solidFill>
                <a:latin typeface="Poppins" pitchFamily="2"/>
              </a:rPr>
              <a:t>Today, businesses have to offer their goods and services in very different ways than in the past, and the global pandemic has only accelerated that shift. </a:t>
            </a:r>
          </a:p>
          <a:p>
            <a:pPr lvl="0"/>
            <a:endParaRPr lang="en-GB" dirty="0">
              <a:solidFill>
                <a:srgbClr val="0D2C40"/>
              </a:solidFill>
              <a:latin typeface="Poppins" pitchFamily="2"/>
            </a:endParaRPr>
          </a:p>
          <a:p>
            <a:pPr lvl="0"/>
            <a:r>
              <a:rPr lang="en-GB" dirty="0">
                <a:solidFill>
                  <a:srgbClr val="0D2C40"/>
                </a:solidFill>
                <a:latin typeface="Poppins" pitchFamily="2"/>
              </a:rPr>
              <a:t>Businesses need to integrate digital technology, software and infrastructure, into everything they are doing. It is resulting in fundamental changes to business culture, operational processes and value delivery to customers.</a:t>
            </a:r>
            <a:endParaRPr lang="en-GB" dirty="0">
              <a:latin typeface="Segoe UI" pitchFamily="34"/>
            </a:endParaRPr>
          </a:p>
          <a:p>
            <a:pPr lvl="0"/>
            <a:endParaRPr lang="en-GB" dirty="0">
              <a:solidFill>
                <a:srgbClr val="0D2C40"/>
              </a:solidFill>
              <a:latin typeface="Poppins"/>
            </a:endParaRPr>
          </a:p>
          <a:p>
            <a:pPr lvl="0"/>
            <a:r>
              <a:rPr lang="en-GB" dirty="0">
                <a:solidFill>
                  <a:srgbClr val="0D2C40"/>
                </a:solidFill>
                <a:latin typeface="Poppins"/>
              </a:rPr>
              <a:t>To respond quickly, businesses need to take an agile approach to IT, to software development and delivery. </a:t>
            </a:r>
            <a:endParaRPr lang="en-GB" dirty="0"/>
          </a:p>
          <a:p>
            <a:pPr lvl="0"/>
            <a:endParaRPr lang="en-GB" dirty="0">
              <a:solidFill>
                <a:srgbClr val="0D2C40"/>
              </a:solidFill>
              <a:latin typeface="Poppins" pitchFamily="2"/>
            </a:endParaRPr>
          </a:p>
          <a:p>
            <a:pPr lvl="0"/>
            <a:r>
              <a:rPr lang="en-GB" dirty="0">
                <a:solidFill>
                  <a:srgbClr val="0D2C40"/>
                </a:solidFill>
                <a:latin typeface="Poppins" pitchFamily="2"/>
              </a:rPr>
              <a:t>Concretely speaking, our customers need software applications in multiple environments, running more and more of them as a service while keeping core applications on premise for compliance or security reasons for instance.</a:t>
            </a:r>
          </a:p>
          <a:p>
            <a:pPr lvl="0"/>
            <a:endParaRPr lang="en-GB" dirty="0">
              <a:solidFill>
                <a:srgbClr val="0D2C40"/>
              </a:solidFill>
              <a:latin typeface="Poppins"/>
            </a:endParaRPr>
          </a:p>
          <a:p>
            <a:pPr lvl="0"/>
            <a:r>
              <a:rPr lang="en-GB" dirty="0">
                <a:solidFill>
                  <a:srgbClr val="0D2C40"/>
                </a:solidFill>
                <a:latin typeface="Poppins"/>
              </a:rPr>
              <a:t>They are moving some of the legacy applications to the cloud to gain agility and reduce cost, and in parallel, as increases in compute power and network speeds converge, applications and data move also to the edge to improve performance and transact business faster.</a:t>
            </a:r>
            <a:endParaRPr lang="en-GB" dirty="0">
              <a:latin typeface="Poppins"/>
            </a:endParaRPr>
          </a:p>
          <a:p>
            <a:pPr lvl="0"/>
            <a:endParaRPr lang="en-GB" dirty="0">
              <a:solidFill>
                <a:srgbClr val="0D2C40"/>
              </a:solidFill>
              <a:latin typeface="Poppins" pitchFamily="2"/>
            </a:endParaRPr>
          </a:p>
          <a:p>
            <a:pPr lvl="0"/>
            <a:r>
              <a:rPr lang="en-GB" dirty="0">
                <a:solidFill>
                  <a:srgbClr val="0D2C40"/>
                </a:solidFill>
                <a:latin typeface="Poppins"/>
              </a:rPr>
              <a:t>It comes with opportunities and challenges. For instance, workloads, including mission critical ones, have to be able to run reliably anywhere, on-premises and across clouds, as containers or within virtual machines. </a:t>
            </a:r>
            <a:endParaRPr lang="en-GB" dirty="0">
              <a:solidFill>
                <a:srgbClr val="0D2C40"/>
              </a:solidFill>
              <a:latin typeface="Poppins" pitchFamily="2"/>
            </a:endParaRPr>
          </a:p>
          <a:p>
            <a:pPr lvl="0"/>
            <a:endParaRPr lang="en-GB" dirty="0">
              <a:solidFill>
                <a:srgbClr val="0D2C40"/>
              </a:solidFill>
              <a:latin typeface="Poppins"/>
            </a:endParaRPr>
          </a:p>
          <a:p>
            <a:pPr lvl="0"/>
            <a:r>
              <a:rPr lang="en-GB" dirty="0">
                <a:solidFill>
                  <a:srgbClr val="0D2C40"/>
                </a:solidFill>
                <a:latin typeface="Poppins"/>
              </a:rPr>
              <a:t>Application modernization and migration to the cloud are also required, together with the need to consistently manage hybrid cloud infrastructure, including at the edge that come with fragmentation, security and scale challenges.</a:t>
            </a:r>
            <a:endParaRPr lang="en-GB" dirty="0">
              <a:latin typeface="Poppins"/>
            </a:endParaRPr>
          </a:p>
          <a:p>
            <a:pPr lvl="0"/>
            <a:endParaRPr lang="en-GB" dirty="0">
              <a:solidFill>
                <a:srgbClr val="0D2C40"/>
              </a:solidFill>
              <a:latin typeface="Poppins" pitchFamily="2"/>
            </a:endParaRPr>
          </a:p>
          <a:p>
            <a:pPr lvl="0"/>
            <a:r>
              <a:rPr lang="en-GB" dirty="0">
                <a:solidFill>
                  <a:srgbClr val="0D2C40"/>
                </a:solidFill>
                <a:latin typeface="Poppins" pitchFamily="2"/>
              </a:rPr>
              <a:t>To help our customers achieving all of that, at SUSE we are supporting them to freely innovate everywhere.</a:t>
            </a:r>
          </a:p>
          <a:p>
            <a:pPr lvl="0"/>
            <a:endParaRPr lang="en-GB" dirty="0">
              <a:solidFill>
                <a:srgbClr val="0D2C40"/>
              </a:solidFill>
              <a:latin typeface="Poppins" pitchFamily="2"/>
            </a:endParaRPr>
          </a:p>
          <a:p>
            <a:pPr lvl="0"/>
            <a:r>
              <a:rPr lang="en-GB" dirty="0">
                <a:solidFill>
                  <a:srgbClr val="0D2C40"/>
                </a:solidFill>
                <a:latin typeface="Poppins" pitchFamily="2"/>
              </a:rPr>
              <a:t>And we are uniquely positioned to do so, as two core technologies required for this to happen are containers and Linux. And we are a leader in both!</a:t>
            </a:r>
            <a:endParaRPr lang="en-US" sz="1400" dirty="0"/>
          </a:p>
          <a:p>
            <a:pPr marL="180978" lvl="0" indent="-171450">
              <a:buSzPct val="100000"/>
              <a:buFont typeface="Arial" pitchFamily="34"/>
              <a:buChar char="•"/>
            </a:pPr>
            <a:endParaRPr lang="en-GB" sz="1400" dirty="0"/>
          </a:p>
          <a:p>
            <a:pPr marL="180978" lvl="0" indent="-171450">
              <a:buSzPct val="100000"/>
              <a:buFont typeface="Arial" pitchFamily="34"/>
              <a:buChar char="•"/>
            </a:pPr>
            <a:endParaRPr lang="en-GB" sz="1400" dirty="0"/>
          </a:p>
          <a:p>
            <a:pPr lvl="2"/>
            <a:endParaRPr lang="en-US" dirty="0"/>
          </a:p>
        </p:txBody>
      </p:sp>
      <p:sp>
        <p:nvSpPr>
          <p:cNvPr id="4" name="Slide Number Placeholder 3">
            <a:extLst>
              <a:ext uri="{FF2B5EF4-FFF2-40B4-BE49-F238E27FC236}">
                <a16:creationId xmlns:a16="http://schemas.microsoft.com/office/drawing/2014/main" id="{946E0C60-54E6-544E-8669-2B79BC71BA5D}"/>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80DDC45-C9C5-BB4B-898B-83C2681D6B3A}" type="slidenum">
              <a:t>11</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DE0905-9393-214F-849E-88CF6312E38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C3488E0-438A-1349-807B-3B2235E6FD63}"/>
              </a:ext>
            </a:extLst>
          </p:cNvPr>
          <p:cNvSpPr txBox="1">
            <a:spLocks noGrp="1"/>
          </p:cNvSpPr>
          <p:nvPr>
            <p:ph type="body" sz="quarter" idx="1"/>
          </p:nvPr>
        </p:nvSpPr>
        <p:spPr/>
        <p:txBody>
          <a:bodyPr/>
          <a:lstStyle/>
          <a:p>
            <a:pPr lvl="0"/>
            <a:r>
              <a:rPr lang="en-US" dirty="0"/>
              <a:t>At the heart of our strategy is our leadership in the two most important technologies powering digital transformation; Linux and Kubernetes:</a:t>
            </a:r>
          </a:p>
          <a:p>
            <a:pPr lvl="0"/>
            <a:endParaRPr lang="en-US" dirty="0"/>
          </a:p>
          <a:p>
            <a:pPr marL="171450" lvl="0" indent="-171450">
              <a:buSzPct val="100000"/>
              <a:buFont typeface="Arial" pitchFamily="34"/>
              <a:buChar char="•"/>
            </a:pPr>
            <a:r>
              <a:rPr lang="en-US" dirty="0"/>
              <a:t>When it comes to running all your workloads, one size Linux OS does not fit all.  That’s why we offer the </a:t>
            </a:r>
            <a:r>
              <a:rPr lang="en-US" b="1" dirty="0"/>
              <a:t>industry’s most adaptable Linux operating system</a:t>
            </a:r>
            <a:r>
              <a:rPr lang="en-US" dirty="0"/>
              <a:t>.  No matter what your workload requirements (performance, reliability, operating environment), we have an operating system solution purpose-built for your needs.  And, if you are running OS’s from other vendors, no problem, SUSE Manager provides a single platform for managing all of your Linux operating systems on-premises or in the cloud.</a:t>
            </a:r>
          </a:p>
          <a:p>
            <a:pPr marL="171450" lvl="0" indent="-171450">
              <a:buSzPct val="100000"/>
              <a:buFont typeface="Arial" pitchFamily="34"/>
              <a:buChar char="•"/>
            </a:pPr>
            <a:endParaRPr lang="en-US" dirty="0"/>
          </a:p>
          <a:p>
            <a:pPr marL="171450" lvl="0" indent="-171450">
              <a:buSzPct val="100000"/>
              <a:buFont typeface="Arial" pitchFamily="34"/>
              <a:buChar char="•"/>
            </a:pPr>
            <a:r>
              <a:rPr lang="en-US" dirty="0"/>
              <a:t>The same holds true for Kubernetes.  SUSE offers the </a:t>
            </a:r>
            <a:r>
              <a:rPr lang="en-US" b="1" dirty="0"/>
              <a:t>industry’s only container management platform provide full management of all Kubernetes distributions</a:t>
            </a:r>
            <a:r>
              <a:rPr lang="en-US" dirty="0"/>
              <a:t>.  Whether managing one cluster or one million clusters, our SUSE Rancher provides a simple, consistent management experience no matter what Kubernetes distributions you are using, from SUSE or other vendors, and no matter where they are running – on-premises, in the cloud, or on the edge.</a:t>
            </a:r>
          </a:p>
          <a:p>
            <a:pPr lvl="0"/>
            <a:endParaRPr lang="en-US" dirty="0"/>
          </a:p>
          <a:p>
            <a:pPr lvl="0"/>
            <a:r>
              <a:rPr lang="en-US" dirty="0"/>
              <a:t>Together, our industry leading Linux OS and Kubernetes management technologies give you the power to address today’s business challenges and the flexibility to adapt your strategy to address tomorrow’s challenges as they evolve.</a:t>
            </a:r>
          </a:p>
        </p:txBody>
      </p:sp>
      <p:sp>
        <p:nvSpPr>
          <p:cNvPr id="4" name="Slide Number Placeholder 3">
            <a:extLst>
              <a:ext uri="{FF2B5EF4-FFF2-40B4-BE49-F238E27FC236}">
                <a16:creationId xmlns:a16="http://schemas.microsoft.com/office/drawing/2014/main" id="{61EE0892-9A09-0B4C-9DEB-F1A752BD2CF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5442EBB-7EAB-D246-8D95-2883EF986B97}" type="slidenum">
              <a:t>12</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8626CF-FA9E-D94B-8B40-2BFB2AA620F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BD45B58-B6AC-7247-A28C-0E8755E979F9}"/>
              </a:ext>
            </a:extLst>
          </p:cNvPr>
          <p:cNvSpPr txBox="1">
            <a:spLocks noGrp="1"/>
          </p:cNvSpPr>
          <p:nvPr>
            <p:ph type="body" sz="quarter" idx="1"/>
          </p:nvPr>
        </p:nvSpPr>
        <p:spPr/>
        <p:txBody>
          <a:bodyPr/>
          <a:lstStyle/>
          <a:p>
            <a:pPr lvl="0"/>
            <a:r>
              <a:rPr lang="en-US" dirty="0"/>
              <a:t>Not only is SUSE a leader in the two most important technologies powering digital transformation; Linux and Kubernetes, but unlike our competitors who focus on locking you into their proprietary technology stack, our open interoperable approach puts all the control in your hands to choose the best technology, whether SUSE or not, to meet your needs.</a:t>
            </a:r>
          </a:p>
          <a:p>
            <a:pPr marL="171450" lvl="0" indent="-171450">
              <a:buSzPct val="100000"/>
              <a:buFont typeface="Arial" pitchFamily="34"/>
              <a:buChar char="•"/>
            </a:pPr>
            <a:endParaRPr lang="en-US" dirty="0"/>
          </a:p>
          <a:p>
            <a:pPr marL="171450" lvl="0" indent="-171450">
              <a:buSzPct val="100000"/>
              <a:buFont typeface="Arial" pitchFamily="34"/>
              <a:buChar char="•"/>
            </a:pPr>
            <a:r>
              <a:rPr lang="en-US" dirty="0"/>
              <a:t>For Linux, that means you can use and manage any Linux distribution across the SUSE Linux family or from other Linux vendors.</a:t>
            </a:r>
          </a:p>
          <a:p>
            <a:pPr marL="171450" lvl="0" indent="-171450">
              <a:buSzPct val="100000"/>
              <a:buFont typeface="Arial" pitchFamily="34"/>
              <a:buChar char="•"/>
            </a:pPr>
            <a:endParaRPr lang="en-US" dirty="0"/>
          </a:p>
          <a:p>
            <a:pPr marL="171450" lvl="0" indent="-171450">
              <a:buSzPct val="100000"/>
              <a:buFont typeface="Arial" pitchFamily="34"/>
              <a:buChar char="•"/>
            </a:pPr>
            <a:r>
              <a:rPr lang="en-US" dirty="0"/>
              <a:t>For Kubernetes, it means you get a consistent and complete management experience for any Kubernetes distro, running on any Linux distro, across any environment from data center to cloud to the Edge.</a:t>
            </a:r>
          </a:p>
          <a:p>
            <a:pPr marL="171450" lvl="0" indent="-171450">
              <a:buSzPct val="100000"/>
              <a:buFont typeface="Arial" pitchFamily="34"/>
              <a:buChar char="•"/>
            </a:pPr>
            <a:endParaRPr lang="en-US" dirty="0"/>
          </a:p>
          <a:p>
            <a:pPr marL="171450" lvl="0" indent="-171450">
              <a:buSzPct val="100000"/>
              <a:buFont typeface="Arial" pitchFamily="34"/>
              <a:buChar char="•"/>
            </a:pPr>
            <a:endParaRPr lang="en-US" dirty="0"/>
          </a:p>
          <a:p>
            <a:pPr lvl="0"/>
            <a:r>
              <a:rPr lang="en-US" dirty="0"/>
              <a:t>SUSE’s goal is not to lock you in, but to help you create the optimal solutions to address your business challenges.</a:t>
            </a:r>
          </a:p>
        </p:txBody>
      </p:sp>
      <p:sp>
        <p:nvSpPr>
          <p:cNvPr id="4" name="Slide Number Placeholder 3">
            <a:extLst>
              <a:ext uri="{FF2B5EF4-FFF2-40B4-BE49-F238E27FC236}">
                <a16:creationId xmlns:a16="http://schemas.microsoft.com/office/drawing/2014/main" id="{7E97EEE7-C868-3841-8219-D4A19B53C9F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7D0DA6C-4B85-2249-BE98-F2E2072DA127}" type="slidenum">
              <a:t>13</a:t>
            </a:fld>
            <a:endParaRPr lang="en-US" sz="12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Infinity Imag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2E1756-E365-B243-A13C-51107CD96EBF}"/>
              </a:ext>
            </a:extLst>
          </p:cNvPr>
          <p:cNvPicPr>
            <a:picLocks noChangeAspect="1"/>
          </p:cNvPicPr>
          <p:nvPr userDrawn="1"/>
        </p:nvPicPr>
        <p:blipFill>
          <a:blip r:embed="rId2"/>
          <a:srcRect l="7931" r="7931" b="28884"/>
          <a:stretch>
            <a:fillRect/>
          </a:stretch>
        </p:blipFill>
        <p:spPr>
          <a:xfrm>
            <a:off x="0" y="0"/>
            <a:ext cx="12191996" cy="6858000"/>
          </a:xfrm>
          <a:prstGeom prst="rect">
            <a:avLst/>
          </a:prstGeom>
          <a:noFill/>
          <a:ln cap="flat">
            <a:noFill/>
          </a:ln>
        </p:spPr>
      </p:pic>
      <p:sp>
        <p:nvSpPr>
          <p:cNvPr id="3" name="Text Placeholder 20">
            <a:extLst>
              <a:ext uri="{FF2B5EF4-FFF2-40B4-BE49-F238E27FC236}">
                <a16:creationId xmlns:a16="http://schemas.microsoft.com/office/drawing/2014/main" id="{69A8861C-0404-B342-8C05-67700F268C97}"/>
              </a:ext>
            </a:extLst>
          </p:cNvPr>
          <p:cNvSpPr txBox="1">
            <a:spLocks noGrp="1"/>
          </p:cNvSpPr>
          <p:nvPr>
            <p:ph type="body" idx="4294967295"/>
          </p:nvPr>
        </p:nvSpPr>
        <p:spPr>
          <a:xfrm>
            <a:off x="731840" y="2475299"/>
            <a:ext cx="5364163" cy="898708"/>
          </a:xfrm>
        </p:spPr>
        <p:txBody>
          <a:bodyPr anchor="b"/>
          <a:lstStyle>
            <a:lvl1pPr marL="0" indent="0">
              <a:lnSpc>
                <a:spcPct val="90000"/>
              </a:lnSpc>
              <a:buNone/>
              <a:defRPr sz="3200">
                <a:solidFill>
                  <a:schemeClr val="bg1"/>
                </a:solidFill>
                <a:latin typeface="Poppins Medium" pitchFamily="2"/>
                <a:cs typeface="Poppins Medium" pitchFamily="2"/>
              </a:defRPr>
            </a:lvl1pPr>
          </a:lstStyle>
          <a:p>
            <a:pPr lvl="0"/>
            <a:r>
              <a:rPr lang="en-US" dirty="0"/>
              <a:t>This is a multi line heading for the title.</a:t>
            </a:r>
          </a:p>
        </p:txBody>
      </p:sp>
      <p:sp>
        <p:nvSpPr>
          <p:cNvPr id="4" name="Text Placeholder 22">
            <a:extLst>
              <a:ext uri="{FF2B5EF4-FFF2-40B4-BE49-F238E27FC236}">
                <a16:creationId xmlns:a16="http://schemas.microsoft.com/office/drawing/2014/main" id="{03515115-26A5-4444-A94C-34492F056C11}"/>
              </a:ext>
            </a:extLst>
          </p:cNvPr>
          <p:cNvSpPr txBox="1">
            <a:spLocks noGrp="1"/>
          </p:cNvSpPr>
          <p:nvPr>
            <p:ph type="body" idx="4294967295"/>
          </p:nvPr>
        </p:nvSpPr>
        <p:spPr>
          <a:xfrm>
            <a:off x="731840" y="1676826"/>
            <a:ext cx="4695828" cy="169273"/>
          </a:xfrm>
        </p:spPr>
        <p:txBody>
          <a:bodyPr/>
          <a:lstStyle>
            <a:lvl1pPr marL="0" indent="0">
              <a:buNone/>
              <a:defRPr lang="en-AU" sz="1000" cap="all" spc="150">
                <a:solidFill>
                  <a:schemeClr val="bg1"/>
                </a:solidFill>
                <a:latin typeface="Poppins SemiBold" pitchFamily="2"/>
                <a:cs typeface="Poppins SemiBold" pitchFamily="2"/>
              </a:defRPr>
            </a:lvl1pPr>
          </a:lstStyle>
          <a:p>
            <a:pPr lvl="0"/>
            <a:r>
              <a:rPr lang="en-AU" dirty="0"/>
              <a:t>00 MONTH 2021</a:t>
            </a:r>
            <a:endParaRPr lang="en-US" dirty="0"/>
          </a:p>
        </p:txBody>
      </p:sp>
      <p:sp>
        <p:nvSpPr>
          <p:cNvPr id="5" name="Text Placeholder 24">
            <a:extLst>
              <a:ext uri="{FF2B5EF4-FFF2-40B4-BE49-F238E27FC236}">
                <a16:creationId xmlns:a16="http://schemas.microsoft.com/office/drawing/2014/main" id="{4F49E64A-6FD0-144D-A2F3-C0F82D43CAC6}"/>
              </a:ext>
            </a:extLst>
          </p:cNvPr>
          <p:cNvSpPr txBox="1">
            <a:spLocks noGrp="1"/>
          </p:cNvSpPr>
          <p:nvPr>
            <p:ph type="body" idx="4294967295"/>
          </p:nvPr>
        </p:nvSpPr>
        <p:spPr>
          <a:xfrm>
            <a:off x="8001228" y="2404163"/>
            <a:ext cx="3458937" cy="907171"/>
          </a:xfrm>
        </p:spPr>
        <p:txBody>
          <a:bodyPr anchor="b"/>
          <a:lstStyle>
            <a:lvl1pPr marL="0" indent="0">
              <a:buNone/>
              <a:defRPr>
                <a:solidFill>
                  <a:schemeClr val="bg1"/>
                </a:solidFill>
                <a:latin typeface="Poppins Light" pitchFamily="2"/>
                <a:cs typeface="Poppins Light" pitchFamily="2"/>
              </a:defRPr>
            </a:lvl1pPr>
          </a:lstStyle>
          <a:p>
            <a:pPr lvl="0"/>
            <a:r>
              <a:rPr lang="en-US" dirty="0"/>
              <a:t>This is a subheading.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p:txBody>
      </p:sp>
      <p:pic>
        <p:nvPicPr>
          <p:cNvPr id="8" name="Picture 7">
            <a:extLst>
              <a:ext uri="{FF2B5EF4-FFF2-40B4-BE49-F238E27FC236}">
                <a16:creationId xmlns:a16="http://schemas.microsoft.com/office/drawing/2014/main" id="{8DC1AD68-DBF2-744E-914E-075D63A30A78}"/>
              </a:ext>
            </a:extLst>
          </p:cNvPr>
          <p:cNvPicPr>
            <a:picLocks noChangeAspect="1"/>
          </p:cNvPicPr>
          <p:nvPr userDrawn="1"/>
        </p:nvPicPr>
        <p:blipFill>
          <a:blip r:embed="rId3"/>
          <a:stretch>
            <a:fillRect/>
          </a:stretch>
        </p:blipFill>
        <p:spPr>
          <a:xfrm>
            <a:off x="731839" y="482446"/>
            <a:ext cx="2503599" cy="779426"/>
          </a:xfrm>
          <a:prstGeom prst="rect">
            <a:avLst/>
          </a:prstGeom>
          <a:noFill/>
          <a:ln cap="flat">
            <a:noFill/>
          </a:ln>
        </p:spPr>
      </p:pic>
    </p:spTree>
    <p:extLst>
      <p:ext uri="{BB962C8B-B14F-4D97-AF65-F5344CB8AC3E}">
        <p14:creationId xmlns:p14="http://schemas.microsoft.com/office/powerpoint/2010/main" val="363564060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3EC4F12-3E59-5840-BAC9-1C343FCA7E04}"/>
              </a:ext>
            </a:extLst>
          </p:cNvPr>
          <p:cNvSpPr txBox="1">
            <a:spLocks noGrp="1"/>
          </p:cNvSpPr>
          <p:nvPr>
            <p:ph type="sldNum" sz="quarter" idx="8"/>
          </p:nvPr>
        </p:nvSpPr>
        <p:spPr/>
        <p:txBody>
          <a:bodyPr/>
          <a:lstStyle>
            <a:lvl1pPr>
              <a:defRPr/>
            </a:lvl1pPr>
          </a:lstStyle>
          <a:p>
            <a:pPr lvl="0"/>
            <a:fld id="{B095E694-CAD9-A042-840E-4AF9DD3B21A6}" type="slidenum">
              <a:t>‹#›</a:t>
            </a:fld>
            <a:endParaRPr lang="en-US"/>
          </a:p>
        </p:txBody>
      </p:sp>
    </p:spTree>
    <p:extLst>
      <p:ext uri="{BB962C8B-B14F-4D97-AF65-F5344CB8AC3E}">
        <p14:creationId xmlns:p14="http://schemas.microsoft.com/office/powerpoint/2010/main" val="332682409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am Photos | Large">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C690FF1F-1E72-3041-8D0C-FD2F856D8F05}"/>
              </a:ext>
            </a:extLst>
          </p:cNvPr>
          <p:cNvSpPr/>
          <p:nvPr/>
        </p:nvSpPr>
        <p:spPr>
          <a:xfrm>
            <a:off x="731840" y="4427780"/>
            <a:ext cx="2284408" cy="1697611"/>
          </a:xfrm>
          <a:prstGeom prst="rect">
            <a:avLst/>
          </a:prstGeom>
          <a:solidFill>
            <a:srgbClr val="19207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3" name="Picture Placeholder 2">
            <a:extLst>
              <a:ext uri="{FF2B5EF4-FFF2-40B4-BE49-F238E27FC236}">
                <a16:creationId xmlns:a16="http://schemas.microsoft.com/office/drawing/2014/main" id="{C15521D2-3C22-8B4D-9991-79FC1282FD9B}"/>
              </a:ext>
            </a:extLst>
          </p:cNvPr>
          <p:cNvSpPr txBox="1">
            <a:spLocks noGrp="1"/>
          </p:cNvSpPr>
          <p:nvPr>
            <p:ph type="pic" idx="4294967295"/>
          </p:nvPr>
        </p:nvSpPr>
        <p:spPr>
          <a:xfrm>
            <a:off x="731840" y="1808161"/>
            <a:ext cx="2284408" cy="2619618"/>
          </a:xfrm>
          <a:solidFill>
            <a:srgbClr val="EFEFEF"/>
          </a:solidFill>
        </p:spPr>
        <p:txBody>
          <a:bodyPr bIns="1007997" anchor="ctr" anchorCtr="1">
            <a:noAutofit/>
          </a:bodyPr>
          <a:lstStyle>
            <a:lvl1pPr algn="ctr">
              <a:buNone/>
              <a:defRPr sz="1600"/>
            </a:lvl1pPr>
          </a:lstStyle>
          <a:p>
            <a:pPr lvl="0"/>
            <a:endParaRPr lang="en-US"/>
          </a:p>
        </p:txBody>
      </p:sp>
      <p:sp>
        <p:nvSpPr>
          <p:cNvPr id="4" name="Text Placeholder 5">
            <a:extLst>
              <a:ext uri="{FF2B5EF4-FFF2-40B4-BE49-F238E27FC236}">
                <a16:creationId xmlns:a16="http://schemas.microsoft.com/office/drawing/2014/main" id="{77B65953-81EA-D944-942E-294D3E2D72F9}"/>
              </a:ext>
            </a:extLst>
          </p:cNvPr>
          <p:cNvSpPr txBox="1">
            <a:spLocks noGrp="1"/>
          </p:cNvSpPr>
          <p:nvPr>
            <p:ph type="body" idx="4294967295"/>
          </p:nvPr>
        </p:nvSpPr>
        <p:spPr>
          <a:xfrm>
            <a:off x="861236" y="4629003"/>
            <a:ext cx="2030818" cy="541690"/>
          </a:xfrm>
        </p:spPr>
        <p:txBody>
          <a:bodyPr/>
          <a:lstStyle>
            <a:lvl1pPr marL="0" indent="0">
              <a:spcBef>
                <a:spcPts val="0"/>
              </a:spcBef>
              <a:spcAft>
                <a:spcPts val="0"/>
              </a:spcAft>
              <a:buNone/>
              <a:defRPr sz="1600">
                <a:solidFill>
                  <a:srgbClr val="FFFFFF"/>
                </a:solidFill>
                <a:latin typeface="Poppins Medium"/>
              </a:defRPr>
            </a:lvl1pPr>
          </a:lstStyle>
          <a:p>
            <a:pPr lvl="0"/>
            <a:r>
              <a:rPr lang="en-US"/>
              <a:t>First name </a:t>
            </a:r>
            <a:br>
              <a:rPr lang="en-US"/>
            </a:br>
            <a:r>
              <a:rPr lang="en-US"/>
              <a:t>Last Name</a:t>
            </a:r>
          </a:p>
        </p:txBody>
      </p:sp>
      <p:sp>
        <p:nvSpPr>
          <p:cNvPr id="5" name="Text Placeholder 5">
            <a:extLst>
              <a:ext uri="{FF2B5EF4-FFF2-40B4-BE49-F238E27FC236}">
                <a16:creationId xmlns:a16="http://schemas.microsoft.com/office/drawing/2014/main" id="{ED6853BE-C2BC-7F42-8B4A-D4B69FFF6667}"/>
              </a:ext>
            </a:extLst>
          </p:cNvPr>
          <p:cNvSpPr txBox="1">
            <a:spLocks noGrp="1"/>
          </p:cNvSpPr>
          <p:nvPr>
            <p:ph type="body" idx="4294967295"/>
          </p:nvPr>
        </p:nvSpPr>
        <p:spPr>
          <a:xfrm>
            <a:off x="861236" y="5337444"/>
            <a:ext cx="2030818" cy="169273"/>
          </a:xfrm>
        </p:spPr>
        <p:txBody>
          <a:bodyPr/>
          <a:lstStyle>
            <a:lvl1pPr>
              <a:spcBef>
                <a:spcPts val="0"/>
              </a:spcBef>
              <a:spcAft>
                <a:spcPts val="0"/>
              </a:spcAft>
              <a:buNone/>
              <a:defRPr sz="1000">
                <a:solidFill>
                  <a:srgbClr val="FFFFFF"/>
                </a:solidFill>
              </a:defRPr>
            </a:lvl1pPr>
          </a:lstStyle>
          <a:p>
            <a:pPr lvl="0"/>
            <a:r>
              <a:rPr lang="en-US"/>
              <a:t>Job Title</a:t>
            </a:r>
          </a:p>
        </p:txBody>
      </p:sp>
      <p:sp>
        <p:nvSpPr>
          <p:cNvPr id="6" name="Text Placeholder 5">
            <a:extLst>
              <a:ext uri="{FF2B5EF4-FFF2-40B4-BE49-F238E27FC236}">
                <a16:creationId xmlns:a16="http://schemas.microsoft.com/office/drawing/2014/main" id="{B052A4B2-AA7B-1A4B-9EAD-0820FB675932}"/>
              </a:ext>
            </a:extLst>
          </p:cNvPr>
          <p:cNvSpPr txBox="1">
            <a:spLocks noGrp="1"/>
          </p:cNvSpPr>
          <p:nvPr>
            <p:ph type="body" idx="4294967295"/>
          </p:nvPr>
        </p:nvSpPr>
        <p:spPr>
          <a:xfrm>
            <a:off x="861236" y="5593238"/>
            <a:ext cx="2030818" cy="338556"/>
          </a:xfrm>
        </p:spPr>
        <p:txBody>
          <a:bodyPr/>
          <a:lstStyle>
            <a:lvl1pPr>
              <a:spcBef>
                <a:spcPts val="0"/>
              </a:spcBef>
              <a:spcAft>
                <a:spcPts val="0"/>
              </a:spcAft>
              <a:buNone/>
              <a:defRPr sz="1000">
                <a:solidFill>
                  <a:srgbClr val="FFFFFF"/>
                </a:solidFill>
              </a:defRPr>
            </a:lvl1pPr>
            <a:lvl2pPr marL="342900" lvl="0">
              <a:spcAft>
                <a:spcPts val="0"/>
              </a:spcAft>
              <a:buNone/>
              <a:defRPr sz="1000">
                <a:solidFill>
                  <a:srgbClr val="FFFFFF"/>
                </a:solidFill>
              </a:defRPr>
            </a:lvl2pPr>
          </a:lstStyle>
          <a:p>
            <a:pPr lvl="0"/>
            <a:r>
              <a:rPr lang="en-US"/>
              <a:t>name.surename@suse.com</a:t>
            </a:r>
          </a:p>
          <a:p>
            <a:pPr lvl="0"/>
            <a:r>
              <a:rPr lang="en-US"/>
              <a:t>+49 123 456 789</a:t>
            </a:r>
          </a:p>
        </p:txBody>
      </p:sp>
      <p:sp>
        <p:nvSpPr>
          <p:cNvPr id="7" name="Rectangle 25">
            <a:extLst>
              <a:ext uri="{FF2B5EF4-FFF2-40B4-BE49-F238E27FC236}">
                <a16:creationId xmlns:a16="http://schemas.microsoft.com/office/drawing/2014/main" id="{481E43B6-06E3-DD41-9E4C-3C9660404131}"/>
              </a:ext>
            </a:extLst>
          </p:cNvPr>
          <p:cNvSpPr/>
          <p:nvPr/>
        </p:nvSpPr>
        <p:spPr>
          <a:xfrm>
            <a:off x="3143250" y="4427780"/>
            <a:ext cx="2284408" cy="1697611"/>
          </a:xfrm>
          <a:prstGeom prst="rect">
            <a:avLst/>
          </a:prstGeom>
          <a:solidFill>
            <a:srgbClr val="30BA7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8" name="Picture Placeholder 2">
            <a:extLst>
              <a:ext uri="{FF2B5EF4-FFF2-40B4-BE49-F238E27FC236}">
                <a16:creationId xmlns:a16="http://schemas.microsoft.com/office/drawing/2014/main" id="{8FB953EF-B60F-B94A-AB89-FC2A4946154E}"/>
              </a:ext>
            </a:extLst>
          </p:cNvPr>
          <p:cNvSpPr txBox="1">
            <a:spLocks noGrp="1"/>
          </p:cNvSpPr>
          <p:nvPr>
            <p:ph type="pic" idx="4294967295"/>
          </p:nvPr>
        </p:nvSpPr>
        <p:spPr>
          <a:xfrm>
            <a:off x="3143250" y="1808161"/>
            <a:ext cx="2284408" cy="2619618"/>
          </a:xfrm>
          <a:solidFill>
            <a:srgbClr val="EFEFEF"/>
          </a:solidFill>
        </p:spPr>
        <p:txBody>
          <a:bodyPr bIns="1007997" anchor="ctr" anchorCtr="1">
            <a:noAutofit/>
          </a:bodyPr>
          <a:lstStyle>
            <a:lvl1pPr algn="ctr">
              <a:buNone/>
              <a:defRPr sz="1600"/>
            </a:lvl1pPr>
          </a:lstStyle>
          <a:p>
            <a:pPr lvl="0"/>
            <a:endParaRPr lang="en-US"/>
          </a:p>
        </p:txBody>
      </p:sp>
      <p:sp>
        <p:nvSpPr>
          <p:cNvPr id="9" name="Text Placeholder 5">
            <a:extLst>
              <a:ext uri="{FF2B5EF4-FFF2-40B4-BE49-F238E27FC236}">
                <a16:creationId xmlns:a16="http://schemas.microsoft.com/office/drawing/2014/main" id="{E50494CF-7E13-2048-BE9C-9C1E372E9F4B}"/>
              </a:ext>
            </a:extLst>
          </p:cNvPr>
          <p:cNvSpPr txBox="1">
            <a:spLocks noGrp="1"/>
          </p:cNvSpPr>
          <p:nvPr>
            <p:ph type="body" idx="4294967295"/>
          </p:nvPr>
        </p:nvSpPr>
        <p:spPr>
          <a:xfrm>
            <a:off x="3272646" y="4629003"/>
            <a:ext cx="2030818" cy="541690"/>
          </a:xfrm>
        </p:spPr>
        <p:txBody>
          <a:bodyPr/>
          <a:lstStyle>
            <a:lvl1pPr marL="0" indent="0">
              <a:spcBef>
                <a:spcPts val="0"/>
              </a:spcBef>
              <a:spcAft>
                <a:spcPts val="0"/>
              </a:spcAft>
              <a:buNone/>
              <a:defRPr sz="1600">
                <a:solidFill>
                  <a:srgbClr val="FFFFFF"/>
                </a:solidFill>
                <a:latin typeface="Poppins Medium"/>
              </a:defRPr>
            </a:lvl1pPr>
          </a:lstStyle>
          <a:p>
            <a:pPr lvl="0"/>
            <a:r>
              <a:rPr lang="en-US"/>
              <a:t>First name </a:t>
            </a:r>
            <a:br>
              <a:rPr lang="en-US"/>
            </a:br>
            <a:r>
              <a:rPr lang="en-US"/>
              <a:t>Last Name</a:t>
            </a:r>
          </a:p>
        </p:txBody>
      </p:sp>
      <p:sp>
        <p:nvSpPr>
          <p:cNvPr id="10" name="Text Placeholder 5">
            <a:extLst>
              <a:ext uri="{FF2B5EF4-FFF2-40B4-BE49-F238E27FC236}">
                <a16:creationId xmlns:a16="http://schemas.microsoft.com/office/drawing/2014/main" id="{E38EE37A-8C68-4F4D-A11C-9ECBE31F2D6F}"/>
              </a:ext>
            </a:extLst>
          </p:cNvPr>
          <p:cNvSpPr txBox="1">
            <a:spLocks noGrp="1"/>
          </p:cNvSpPr>
          <p:nvPr>
            <p:ph type="body" idx="4294967295"/>
          </p:nvPr>
        </p:nvSpPr>
        <p:spPr>
          <a:xfrm>
            <a:off x="3272646" y="5337444"/>
            <a:ext cx="2030818" cy="169273"/>
          </a:xfrm>
        </p:spPr>
        <p:txBody>
          <a:bodyPr/>
          <a:lstStyle>
            <a:lvl1pPr>
              <a:spcBef>
                <a:spcPts val="0"/>
              </a:spcBef>
              <a:spcAft>
                <a:spcPts val="0"/>
              </a:spcAft>
              <a:buNone/>
              <a:defRPr sz="1000">
                <a:solidFill>
                  <a:srgbClr val="FFFFFF"/>
                </a:solidFill>
              </a:defRPr>
            </a:lvl1pPr>
          </a:lstStyle>
          <a:p>
            <a:pPr lvl="0"/>
            <a:r>
              <a:rPr lang="en-US"/>
              <a:t>Job Title</a:t>
            </a:r>
          </a:p>
        </p:txBody>
      </p:sp>
      <p:sp>
        <p:nvSpPr>
          <p:cNvPr id="11" name="Text Placeholder 5">
            <a:extLst>
              <a:ext uri="{FF2B5EF4-FFF2-40B4-BE49-F238E27FC236}">
                <a16:creationId xmlns:a16="http://schemas.microsoft.com/office/drawing/2014/main" id="{F3620C8F-D602-ED49-8B39-749718B8F731}"/>
              </a:ext>
            </a:extLst>
          </p:cNvPr>
          <p:cNvSpPr txBox="1">
            <a:spLocks noGrp="1"/>
          </p:cNvSpPr>
          <p:nvPr>
            <p:ph type="body" idx="4294967295"/>
          </p:nvPr>
        </p:nvSpPr>
        <p:spPr>
          <a:xfrm>
            <a:off x="3272646" y="5593238"/>
            <a:ext cx="2030818" cy="338556"/>
          </a:xfrm>
        </p:spPr>
        <p:txBody>
          <a:bodyPr/>
          <a:lstStyle>
            <a:lvl1pPr>
              <a:spcBef>
                <a:spcPts val="0"/>
              </a:spcBef>
              <a:spcAft>
                <a:spcPts val="0"/>
              </a:spcAft>
              <a:buNone/>
              <a:defRPr sz="1000">
                <a:solidFill>
                  <a:srgbClr val="FFFFFF"/>
                </a:solidFill>
              </a:defRPr>
            </a:lvl1pPr>
            <a:lvl2pPr marL="342900" lvl="0">
              <a:spcAft>
                <a:spcPts val="0"/>
              </a:spcAft>
              <a:buNone/>
              <a:defRPr sz="1000">
                <a:solidFill>
                  <a:srgbClr val="FFFFFF"/>
                </a:solidFill>
              </a:defRPr>
            </a:lvl2pPr>
          </a:lstStyle>
          <a:p>
            <a:pPr lvl="0"/>
            <a:r>
              <a:rPr lang="en-US"/>
              <a:t>name.surename@suse.com</a:t>
            </a:r>
          </a:p>
          <a:p>
            <a:pPr lvl="0"/>
            <a:r>
              <a:rPr lang="en-US"/>
              <a:t>+49 123 456 789</a:t>
            </a:r>
          </a:p>
        </p:txBody>
      </p:sp>
      <p:sp>
        <p:nvSpPr>
          <p:cNvPr id="12" name="Rectangle 32">
            <a:extLst>
              <a:ext uri="{FF2B5EF4-FFF2-40B4-BE49-F238E27FC236}">
                <a16:creationId xmlns:a16="http://schemas.microsoft.com/office/drawing/2014/main" id="{93389B56-6D18-6549-AF97-405162536CD0}"/>
              </a:ext>
            </a:extLst>
          </p:cNvPr>
          <p:cNvSpPr/>
          <p:nvPr/>
        </p:nvSpPr>
        <p:spPr>
          <a:xfrm>
            <a:off x="5556251" y="4427780"/>
            <a:ext cx="2284408" cy="1697611"/>
          </a:xfrm>
          <a:prstGeom prst="rect">
            <a:avLst/>
          </a:prstGeom>
          <a:solidFill>
            <a:srgbClr val="24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13" name="Picture Placeholder 2">
            <a:extLst>
              <a:ext uri="{FF2B5EF4-FFF2-40B4-BE49-F238E27FC236}">
                <a16:creationId xmlns:a16="http://schemas.microsoft.com/office/drawing/2014/main" id="{CD475552-64AA-134C-9E82-A6867D2827C1}"/>
              </a:ext>
            </a:extLst>
          </p:cNvPr>
          <p:cNvSpPr txBox="1">
            <a:spLocks noGrp="1"/>
          </p:cNvSpPr>
          <p:nvPr>
            <p:ph type="pic" idx="4294967295"/>
          </p:nvPr>
        </p:nvSpPr>
        <p:spPr>
          <a:xfrm>
            <a:off x="5556251" y="1808161"/>
            <a:ext cx="2284408" cy="2619618"/>
          </a:xfrm>
          <a:solidFill>
            <a:srgbClr val="EFEFEF"/>
          </a:solidFill>
        </p:spPr>
        <p:txBody>
          <a:bodyPr bIns="1007997" anchor="ctr" anchorCtr="1">
            <a:noAutofit/>
          </a:bodyPr>
          <a:lstStyle>
            <a:lvl1pPr algn="ctr">
              <a:buNone/>
              <a:defRPr sz="1600"/>
            </a:lvl1pPr>
          </a:lstStyle>
          <a:p>
            <a:pPr lvl="0"/>
            <a:endParaRPr lang="en-US"/>
          </a:p>
        </p:txBody>
      </p:sp>
      <p:sp>
        <p:nvSpPr>
          <p:cNvPr id="14" name="Text Placeholder 5">
            <a:extLst>
              <a:ext uri="{FF2B5EF4-FFF2-40B4-BE49-F238E27FC236}">
                <a16:creationId xmlns:a16="http://schemas.microsoft.com/office/drawing/2014/main" id="{3FC18E9D-725B-5949-9955-D19BBC7C2DB5}"/>
              </a:ext>
            </a:extLst>
          </p:cNvPr>
          <p:cNvSpPr txBox="1">
            <a:spLocks noGrp="1"/>
          </p:cNvSpPr>
          <p:nvPr>
            <p:ph type="body" idx="4294967295"/>
          </p:nvPr>
        </p:nvSpPr>
        <p:spPr>
          <a:xfrm>
            <a:off x="5685647" y="4629003"/>
            <a:ext cx="2030818" cy="541690"/>
          </a:xfrm>
        </p:spPr>
        <p:txBody>
          <a:bodyPr/>
          <a:lstStyle>
            <a:lvl1pPr marL="0" indent="0">
              <a:spcBef>
                <a:spcPts val="0"/>
              </a:spcBef>
              <a:spcAft>
                <a:spcPts val="0"/>
              </a:spcAft>
              <a:buNone/>
              <a:defRPr sz="1600">
                <a:solidFill>
                  <a:srgbClr val="FFFFFF"/>
                </a:solidFill>
                <a:latin typeface="Poppins Medium"/>
              </a:defRPr>
            </a:lvl1pPr>
          </a:lstStyle>
          <a:p>
            <a:pPr lvl="0"/>
            <a:r>
              <a:rPr lang="en-US"/>
              <a:t>First name </a:t>
            </a:r>
            <a:br>
              <a:rPr lang="en-US"/>
            </a:br>
            <a:r>
              <a:rPr lang="en-US"/>
              <a:t>Last Name</a:t>
            </a:r>
          </a:p>
        </p:txBody>
      </p:sp>
      <p:sp>
        <p:nvSpPr>
          <p:cNvPr id="15" name="Text Placeholder 5">
            <a:extLst>
              <a:ext uri="{FF2B5EF4-FFF2-40B4-BE49-F238E27FC236}">
                <a16:creationId xmlns:a16="http://schemas.microsoft.com/office/drawing/2014/main" id="{07812332-E53E-7D40-9D59-286D44C2F860}"/>
              </a:ext>
            </a:extLst>
          </p:cNvPr>
          <p:cNvSpPr txBox="1">
            <a:spLocks noGrp="1"/>
          </p:cNvSpPr>
          <p:nvPr>
            <p:ph type="body" idx="4294967295"/>
          </p:nvPr>
        </p:nvSpPr>
        <p:spPr>
          <a:xfrm>
            <a:off x="5685647" y="5337444"/>
            <a:ext cx="2030818" cy="169273"/>
          </a:xfrm>
        </p:spPr>
        <p:txBody>
          <a:bodyPr/>
          <a:lstStyle>
            <a:lvl1pPr>
              <a:spcBef>
                <a:spcPts val="0"/>
              </a:spcBef>
              <a:spcAft>
                <a:spcPts val="0"/>
              </a:spcAft>
              <a:buNone/>
              <a:defRPr sz="1000">
                <a:solidFill>
                  <a:srgbClr val="FFFFFF"/>
                </a:solidFill>
              </a:defRPr>
            </a:lvl1pPr>
          </a:lstStyle>
          <a:p>
            <a:pPr lvl="0"/>
            <a:r>
              <a:rPr lang="en-US"/>
              <a:t>Job Title</a:t>
            </a:r>
          </a:p>
        </p:txBody>
      </p:sp>
      <p:sp>
        <p:nvSpPr>
          <p:cNvPr id="16" name="Text Placeholder 5">
            <a:extLst>
              <a:ext uri="{FF2B5EF4-FFF2-40B4-BE49-F238E27FC236}">
                <a16:creationId xmlns:a16="http://schemas.microsoft.com/office/drawing/2014/main" id="{EC2543E6-8A8E-F040-926E-85F755BAA3E5}"/>
              </a:ext>
            </a:extLst>
          </p:cNvPr>
          <p:cNvSpPr txBox="1">
            <a:spLocks noGrp="1"/>
          </p:cNvSpPr>
          <p:nvPr>
            <p:ph type="body" idx="4294967295"/>
          </p:nvPr>
        </p:nvSpPr>
        <p:spPr>
          <a:xfrm>
            <a:off x="5685647" y="5593238"/>
            <a:ext cx="2030818" cy="338556"/>
          </a:xfrm>
        </p:spPr>
        <p:txBody>
          <a:bodyPr/>
          <a:lstStyle>
            <a:lvl1pPr>
              <a:spcBef>
                <a:spcPts val="0"/>
              </a:spcBef>
              <a:spcAft>
                <a:spcPts val="0"/>
              </a:spcAft>
              <a:buNone/>
              <a:defRPr sz="1000">
                <a:solidFill>
                  <a:srgbClr val="FFFFFF"/>
                </a:solidFill>
              </a:defRPr>
            </a:lvl1pPr>
            <a:lvl2pPr marL="342900" lvl="0">
              <a:spcAft>
                <a:spcPts val="0"/>
              </a:spcAft>
              <a:buNone/>
              <a:defRPr sz="1000">
                <a:solidFill>
                  <a:srgbClr val="FFFFFF"/>
                </a:solidFill>
              </a:defRPr>
            </a:lvl2pPr>
          </a:lstStyle>
          <a:p>
            <a:pPr lvl="0"/>
            <a:r>
              <a:rPr lang="en-US"/>
              <a:t>name.surename@suse.com</a:t>
            </a:r>
          </a:p>
          <a:p>
            <a:pPr lvl="0"/>
            <a:r>
              <a:rPr lang="en-US"/>
              <a:t>+49 123 456 789</a:t>
            </a:r>
          </a:p>
        </p:txBody>
      </p:sp>
      <p:sp>
        <p:nvSpPr>
          <p:cNvPr id="17" name="Rectangle 37">
            <a:extLst>
              <a:ext uri="{FF2B5EF4-FFF2-40B4-BE49-F238E27FC236}">
                <a16:creationId xmlns:a16="http://schemas.microsoft.com/office/drawing/2014/main" id="{7E4A08E6-028B-0E4E-A105-E8C87A9451A2}"/>
              </a:ext>
            </a:extLst>
          </p:cNvPr>
          <p:cNvSpPr/>
          <p:nvPr/>
        </p:nvSpPr>
        <p:spPr>
          <a:xfrm>
            <a:off x="7969252" y="4427780"/>
            <a:ext cx="2284408" cy="1697611"/>
          </a:xfrm>
          <a:prstGeom prst="rect">
            <a:avLst/>
          </a:prstGeom>
          <a:solidFill>
            <a:srgbClr val="90EBC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18" name="Picture Placeholder 2">
            <a:extLst>
              <a:ext uri="{FF2B5EF4-FFF2-40B4-BE49-F238E27FC236}">
                <a16:creationId xmlns:a16="http://schemas.microsoft.com/office/drawing/2014/main" id="{198092A6-FAA0-AC45-81B1-CDDC4B9B2B19}"/>
              </a:ext>
            </a:extLst>
          </p:cNvPr>
          <p:cNvSpPr txBox="1">
            <a:spLocks noGrp="1"/>
          </p:cNvSpPr>
          <p:nvPr>
            <p:ph type="pic" idx="4294967295"/>
          </p:nvPr>
        </p:nvSpPr>
        <p:spPr>
          <a:xfrm>
            <a:off x="7969252" y="1808161"/>
            <a:ext cx="2284408" cy="2619618"/>
          </a:xfrm>
          <a:solidFill>
            <a:srgbClr val="EFEFEF"/>
          </a:solidFill>
        </p:spPr>
        <p:txBody>
          <a:bodyPr bIns="1007997" anchor="ctr" anchorCtr="1">
            <a:noAutofit/>
          </a:bodyPr>
          <a:lstStyle>
            <a:lvl1pPr algn="ctr">
              <a:buNone/>
              <a:defRPr sz="1600"/>
            </a:lvl1pPr>
          </a:lstStyle>
          <a:p>
            <a:pPr lvl="0"/>
            <a:endParaRPr lang="en-US"/>
          </a:p>
        </p:txBody>
      </p:sp>
      <p:sp>
        <p:nvSpPr>
          <p:cNvPr id="19" name="Text Placeholder 5">
            <a:extLst>
              <a:ext uri="{FF2B5EF4-FFF2-40B4-BE49-F238E27FC236}">
                <a16:creationId xmlns:a16="http://schemas.microsoft.com/office/drawing/2014/main" id="{F46FB302-9ACA-4141-8F3A-B1A5736B6E01}"/>
              </a:ext>
            </a:extLst>
          </p:cNvPr>
          <p:cNvSpPr txBox="1">
            <a:spLocks noGrp="1"/>
          </p:cNvSpPr>
          <p:nvPr>
            <p:ph type="body" idx="4294967295"/>
          </p:nvPr>
        </p:nvSpPr>
        <p:spPr>
          <a:xfrm>
            <a:off x="8098648" y="4629003"/>
            <a:ext cx="2030818" cy="541690"/>
          </a:xfrm>
        </p:spPr>
        <p:txBody>
          <a:bodyPr/>
          <a:lstStyle>
            <a:lvl1pPr marL="0" indent="0">
              <a:spcBef>
                <a:spcPts val="0"/>
              </a:spcBef>
              <a:spcAft>
                <a:spcPts val="0"/>
              </a:spcAft>
              <a:buNone/>
              <a:defRPr sz="1600">
                <a:latin typeface="Poppins Medium"/>
              </a:defRPr>
            </a:lvl1pPr>
          </a:lstStyle>
          <a:p>
            <a:pPr lvl="0"/>
            <a:r>
              <a:rPr lang="en-US"/>
              <a:t>First name </a:t>
            </a:r>
            <a:br>
              <a:rPr lang="en-US"/>
            </a:br>
            <a:r>
              <a:rPr lang="en-US"/>
              <a:t>Last Name</a:t>
            </a:r>
          </a:p>
        </p:txBody>
      </p:sp>
      <p:sp>
        <p:nvSpPr>
          <p:cNvPr id="20" name="Text Placeholder 5">
            <a:extLst>
              <a:ext uri="{FF2B5EF4-FFF2-40B4-BE49-F238E27FC236}">
                <a16:creationId xmlns:a16="http://schemas.microsoft.com/office/drawing/2014/main" id="{C88F88CA-4CD3-EB46-A432-5BF32FE32BF5}"/>
              </a:ext>
            </a:extLst>
          </p:cNvPr>
          <p:cNvSpPr txBox="1">
            <a:spLocks noGrp="1"/>
          </p:cNvSpPr>
          <p:nvPr>
            <p:ph type="body" idx="4294967295"/>
          </p:nvPr>
        </p:nvSpPr>
        <p:spPr>
          <a:xfrm>
            <a:off x="8098648" y="5337444"/>
            <a:ext cx="2030818" cy="169273"/>
          </a:xfrm>
        </p:spPr>
        <p:txBody>
          <a:bodyPr/>
          <a:lstStyle>
            <a:lvl1pPr>
              <a:spcBef>
                <a:spcPts val="0"/>
              </a:spcBef>
              <a:spcAft>
                <a:spcPts val="0"/>
              </a:spcAft>
              <a:buNone/>
              <a:defRPr sz="1000"/>
            </a:lvl1pPr>
          </a:lstStyle>
          <a:p>
            <a:pPr lvl="0"/>
            <a:r>
              <a:rPr lang="en-US"/>
              <a:t>Job Title</a:t>
            </a:r>
          </a:p>
        </p:txBody>
      </p:sp>
      <p:sp>
        <p:nvSpPr>
          <p:cNvPr id="21" name="Text Placeholder 5">
            <a:extLst>
              <a:ext uri="{FF2B5EF4-FFF2-40B4-BE49-F238E27FC236}">
                <a16:creationId xmlns:a16="http://schemas.microsoft.com/office/drawing/2014/main" id="{7A09E92F-CE82-4745-89CC-111969529079}"/>
              </a:ext>
            </a:extLst>
          </p:cNvPr>
          <p:cNvSpPr txBox="1">
            <a:spLocks noGrp="1"/>
          </p:cNvSpPr>
          <p:nvPr>
            <p:ph type="body" idx="4294967295"/>
          </p:nvPr>
        </p:nvSpPr>
        <p:spPr>
          <a:xfrm>
            <a:off x="8098648" y="5593238"/>
            <a:ext cx="2030818" cy="338556"/>
          </a:xfrm>
        </p:spPr>
        <p:txBody>
          <a:bodyPr/>
          <a:lstStyle>
            <a:lvl1pPr>
              <a:spcBef>
                <a:spcPts val="0"/>
              </a:spcBef>
              <a:spcAft>
                <a:spcPts val="0"/>
              </a:spcAft>
              <a:buNone/>
              <a:defRPr sz="1000"/>
            </a:lvl1pPr>
            <a:lvl2pPr marL="342900" lvl="0">
              <a:spcAft>
                <a:spcPts val="0"/>
              </a:spcAft>
              <a:buNone/>
              <a:defRPr sz="1000"/>
            </a:lvl2pPr>
          </a:lstStyle>
          <a:p>
            <a:pPr lvl="0"/>
            <a:r>
              <a:rPr lang="en-US"/>
              <a:t>name.surename@suse.com</a:t>
            </a:r>
          </a:p>
          <a:p>
            <a:pPr lvl="0"/>
            <a:r>
              <a:rPr lang="en-US"/>
              <a:t>+49 123 456 789</a:t>
            </a:r>
          </a:p>
        </p:txBody>
      </p:sp>
      <p:sp>
        <p:nvSpPr>
          <p:cNvPr id="22" name="Slide Number Placeholder 5">
            <a:extLst>
              <a:ext uri="{FF2B5EF4-FFF2-40B4-BE49-F238E27FC236}">
                <a16:creationId xmlns:a16="http://schemas.microsoft.com/office/drawing/2014/main" id="{799D50C7-56B3-7242-A385-1EDADE0FE7E1}"/>
              </a:ext>
            </a:extLst>
          </p:cNvPr>
          <p:cNvSpPr txBox="1">
            <a:spLocks noGrp="1"/>
          </p:cNvSpPr>
          <p:nvPr>
            <p:ph type="sldNum" sz="quarter" idx="8"/>
          </p:nvPr>
        </p:nvSpPr>
        <p:spPr/>
        <p:txBody>
          <a:bodyPr/>
          <a:lstStyle>
            <a:lvl1pPr>
              <a:defRPr/>
            </a:lvl1pPr>
          </a:lstStyle>
          <a:p>
            <a:pPr lvl="0"/>
            <a:fld id="{EDB39137-0177-2940-8AAA-9B73501F1F89}" type="slidenum">
              <a:t>‹#›</a:t>
            </a:fld>
            <a:endParaRPr lang="en-US"/>
          </a:p>
        </p:txBody>
      </p:sp>
      <p:sp>
        <p:nvSpPr>
          <p:cNvPr id="23" name="Title Placeholder 22">
            <a:extLst>
              <a:ext uri="{FF2B5EF4-FFF2-40B4-BE49-F238E27FC236}">
                <a16:creationId xmlns:a16="http://schemas.microsoft.com/office/drawing/2014/main" id="{803887A4-7544-B241-93CE-D1877567C3F7}"/>
              </a:ext>
            </a:extLst>
          </p:cNvPr>
          <p:cNvSpPr txBox="1">
            <a:spLocks noGrp="1"/>
          </p:cNvSpPr>
          <p:nvPr>
            <p:ph type="title"/>
          </p:nvPr>
        </p:nvSpPr>
        <p:spPr/>
        <p:txBody>
          <a:bodyPr/>
          <a:lstStyle>
            <a:lvl1pPr>
              <a:defRPr/>
            </a:lvl1pPr>
          </a:lstStyle>
          <a:p>
            <a:pPr lvl="0"/>
            <a:r>
              <a:rPr lang="en-US"/>
              <a:t>This is a headline</a:t>
            </a:r>
          </a:p>
        </p:txBody>
      </p:sp>
    </p:spTree>
    <p:extLst>
      <p:ext uri="{BB962C8B-B14F-4D97-AF65-F5344CB8AC3E}">
        <p14:creationId xmlns:p14="http://schemas.microsoft.com/office/powerpoint/2010/main" val="236833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am Photos | Small">
    <p:spTree>
      <p:nvGrpSpPr>
        <p:cNvPr id="1" name=""/>
        <p:cNvGrpSpPr/>
        <p:nvPr/>
      </p:nvGrpSpPr>
      <p:grpSpPr>
        <a:xfrm>
          <a:off x="0" y="0"/>
          <a:ext cx="0" cy="0"/>
          <a:chOff x="0" y="0"/>
          <a:chExt cx="0" cy="0"/>
        </a:xfrm>
      </p:grpSpPr>
      <p:cxnSp>
        <p:nvCxnSpPr>
          <p:cNvPr id="2" name="Straight Connector 9">
            <a:extLst>
              <a:ext uri="{FF2B5EF4-FFF2-40B4-BE49-F238E27FC236}">
                <a16:creationId xmlns:a16="http://schemas.microsoft.com/office/drawing/2014/main" id="{8E3A4057-76CD-794E-9CA9-15741D888DD8}"/>
              </a:ext>
            </a:extLst>
          </p:cNvPr>
          <p:cNvCxnSpPr/>
          <p:nvPr/>
        </p:nvCxnSpPr>
        <p:spPr>
          <a:xfrm>
            <a:off x="731840" y="1811005"/>
            <a:ext cx="3490904" cy="0"/>
          </a:xfrm>
          <a:prstGeom prst="straightConnector1">
            <a:avLst/>
          </a:prstGeom>
          <a:noFill/>
          <a:ln w="12701" cap="flat">
            <a:solidFill>
              <a:srgbClr val="2453FF"/>
            </a:solidFill>
            <a:prstDash val="solid"/>
            <a:miter/>
          </a:ln>
        </p:spPr>
      </p:cxnSp>
      <p:sp>
        <p:nvSpPr>
          <p:cNvPr id="3" name="Rectangle 6">
            <a:extLst>
              <a:ext uri="{FF2B5EF4-FFF2-40B4-BE49-F238E27FC236}">
                <a16:creationId xmlns:a16="http://schemas.microsoft.com/office/drawing/2014/main" id="{714A6DEC-7417-5644-A061-2C0FADE9EF7E}"/>
              </a:ext>
            </a:extLst>
          </p:cNvPr>
          <p:cNvSpPr/>
          <p:nvPr/>
        </p:nvSpPr>
        <p:spPr>
          <a:xfrm>
            <a:off x="1811334" y="2166935"/>
            <a:ext cx="2411409" cy="1081085"/>
          </a:xfrm>
          <a:prstGeom prst="rect">
            <a:avLst/>
          </a:prstGeom>
          <a:solidFill>
            <a:srgbClr val="24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4" name="Picture Placeholder 2">
            <a:extLst>
              <a:ext uri="{FF2B5EF4-FFF2-40B4-BE49-F238E27FC236}">
                <a16:creationId xmlns:a16="http://schemas.microsoft.com/office/drawing/2014/main" id="{4FE45FD9-DFA7-764B-B538-9CFF9C9DCE1A}"/>
              </a:ext>
            </a:extLst>
          </p:cNvPr>
          <p:cNvSpPr txBox="1">
            <a:spLocks noGrp="1"/>
          </p:cNvSpPr>
          <p:nvPr>
            <p:ph type="pic" idx="4294967295"/>
          </p:nvPr>
        </p:nvSpPr>
        <p:spPr>
          <a:xfrm>
            <a:off x="731840" y="2166935"/>
            <a:ext cx="1079504" cy="1081085"/>
          </a:xfrm>
          <a:solidFill>
            <a:srgbClr val="EFEFEF"/>
          </a:solidFill>
        </p:spPr>
        <p:txBody>
          <a:bodyPr bIns="503998" anchor="ctr" anchorCtr="1">
            <a:noAutofit/>
          </a:bodyPr>
          <a:lstStyle>
            <a:lvl1pPr algn="ctr">
              <a:buNone/>
              <a:defRPr sz="1200"/>
            </a:lvl1pPr>
          </a:lstStyle>
          <a:p>
            <a:pPr lvl="0"/>
            <a:endParaRPr lang="en-US"/>
          </a:p>
        </p:txBody>
      </p:sp>
      <p:sp>
        <p:nvSpPr>
          <p:cNvPr id="5" name="Text Placeholder 5">
            <a:extLst>
              <a:ext uri="{FF2B5EF4-FFF2-40B4-BE49-F238E27FC236}">
                <a16:creationId xmlns:a16="http://schemas.microsoft.com/office/drawing/2014/main" id="{5EB122CC-6D1E-8B44-A987-E1D835AC5256}"/>
              </a:ext>
            </a:extLst>
          </p:cNvPr>
          <p:cNvSpPr txBox="1">
            <a:spLocks noGrp="1"/>
          </p:cNvSpPr>
          <p:nvPr>
            <p:ph type="body" idx="4294967295"/>
          </p:nvPr>
        </p:nvSpPr>
        <p:spPr>
          <a:xfrm>
            <a:off x="1940740" y="2287143"/>
            <a:ext cx="2162482" cy="231599"/>
          </a:xfrm>
        </p:spPr>
        <p:txBody>
          <a:bodyPr/>
          <a:lstStyle>
            <a:lvl1pPr marL="0" indent="0">
              <a:spcBef>
                <a:spcPts val="0"/>
              </a:spcBef>
              <a:spcAft>
                <a:spcPts val="0"/>
              </a:spcAft>
              <a:buNone/>
              <a:defRPr sz="1400">
                <a:solidFill>
                  <a:srgbClr val="FFFFFF"/>
                </a:solidFill>
                <a:latin typeface="Poppins Medium"/>
              </a:defRPr>
            </a:lvl1pPr>
          </a:lstStyle>
          <a:p>
            <a:pPr lvl="0"/>
            <a:r>
              <a:rPr lang="en-US"/>
              <a:t>First name Last Name</a:t>
            </a:r>
          </a:p>
        </p:txBody>
      </p:sp>
      <p:sp>
        <p:nvSpPr>
          <p:cNvPr id="6" name="Text Placeholder 5">
            <a:extLst>
              <a:ext uri="{FF2B5EF4-FFF2-40B4-BE49-F238E27FC236}">
                <a16:creationId xmlns:a16="http://schemas.microsoft.com/office/drawing/2014/main" id="{BC3E9556-839C-2342-8FC7-9AA4E966483B}"/>
              </a:ext>
            </a:extLst>
          </p:cNvPr>
          <p:cNvSpPr txBox="1">
            <a:spLocks noGrp="1"/>
          </p:cNvSpPr>
          <p:nvPr>
            <p:ph type="body" idx="4294967295"/>
          </p:nvPr>
        </p:nvSpPr>
        <p:spPr>
          <a:xfrm>
            <a:off x="1940740" y="2572655"/>
            <a:ext cx="2162482" cy="169273"/>
          </a:xfrm>
        </p:spPr>
        <p:txBody>
          <a:bodyPr/>
          <a:lstStyle>
            <a:lvl1pPr>
              <a:spcBef>
                <a:spcPts val="0"/>
              </a:spcBef>
              <a:spcAft>
                <a:spcPts val="0"/>
              </a:spcAft>
              <a:buNone/>
              <a:defRPr sz="1000">
                <a:solidFill>
                  <a:srgbClr val="FFFFFF"/>
                </a:solidFill>
              </a:defRPr>
            </a:lvl1pPr>
          </a:lstStyle>
          <a:p>
            <a:pPr lvl="0"/>
            <a:r>
              <a:rPr lang="en-US"/>
              <a:t>Job Title</a:t>
            </a:r>
          </a:p>
        </p:txBody>
      </p:sp>
      <p:sp>
        <p:nvSpPr>
          <p:cNvPr id="7" name="Text Placeholder 5">
            <a:extLst>
              <a:ext uri="{FF2B5EF4-FFF2-40B4-BE49-F238E27FC236}">
                <a16:creationId xmlns:a16="http://schemas.microsoft.com/office/drawing/2014/main" id="{619A35CC-8DFD-9C4E-B244-0294D05229D8}"/>
              </a:ext>
            </a:extLst>
          </p:cNvPr>
          <p:cNvSpPr txBox="1">
            <a:spLocks noGrp="1"/>
          </p:cNvSpPr>
          <p:nvPr>
            <p:ph type="body" idx="4294967295"/>
          </p:nvPr>
        </p:nvSpPr>
        <p:spPr>
          <a:xfrm>
            <a:off x="1940740" y="2795842"/>
            <a:ext cx="2162482" cy="338556"/>
          </a:xfrm>
        </p:spPr>
        <p:txBody>
          <a:bodyPr/>
          <a:lstStyle>
            <a:lvl1pPr>
              <a:spcBef>
                <a:spcPts val="0"/>
              </a:spcBef>
              <a:spcAft>
                <a:spcPts val="0"/>
              </a:spcAft>
              <a:buNone/>
              <a:defRPr sz="1000">
                <a:solidFill>
                  <a:srgbClr val="FFFFFF"/>
                </a:solidFill>
              </a:defRPr>
            </a:lvl1pPr>
            <a:lvl2pPr marL="342900" lvl="0">
              <a:spcAft>
                <a:spcPts val="0"/>
              </a:spcAft>
              <a:buNone/>
              <a:defRPr sz="1000">
                <a:solidFill>
                  <a:srgbClr val="FFFFFF"/>
                </a:solidFill>
              </a:defRPr>
            </a:lvl2pPr>
          </a:lstStyle>
          <a:p>
            <a:pPr lvl="0"/>
            <a:r>
              <a:rPr lang="en-US"/>
              <a:t>name.surename@suse.com</a:t>
            </a:r>
          </a:p>
          <a:p>
            <a:pPr lvl="0"/>
            <a:r>
              <a:rPr lang="en-US"/>
              <a:t>+49 123 456 789</a:t>
            </a:r>
          </a:p>
        </p:txBody>
      </p:sp>
      <p:sp>
        <p:nvSpPr>
          <p:cNvPr id="8" name="Picture Placeholder 2">
            <a:extLst>
              <a:ext uri="{FF2B5EF4-FFF2-40B4-BE49-F238E27FC236}">
                <a16:creationId xmlns:a16="http://schemas.microsoft.com/office/drawing/2014/main" id="{7E9AACF4-8637-AE4E-AD35-2F5CAF38F86D}"/>
              </a:ext>
            </a:extLst>
          </p:cNvPr>
          <p:cNvSpPr txBox="1">
            <a:spLocks noGrp="1"/>
          </p:cNvSpPr>
          <p:nvPr>
            <p:ph type="pic" idx="4294967295"/>
          </p:nvPr>
        </p:nvSpPr>
        <p:spPr>
          <a:xfrm>
            <a:off x="732626" y="3608386"/>
            <a:ext cx="1078708" cy="1081085"/>
          </a:xfrm>
          <a:solidFill>
            <a:srgbClr val="EFEFEF"/>
          </a:solidFill>
        </p:spPr>
        <p:txBody>
          <a:bodyPr bIns="503998" anchor="ctr" anchorCtr="1">
            <a:noAutofit/>
          </a:bodyPr>
          <a:lstStyle>
            <a:lvl1pPr algn="ctr">
              <a:buNone/>
              <a:defRPr sz="1200"/>
            </a:lvl1pPr>
          </a:lstStyle>
          <a:p>
            <a:pPr lvl="0"/>
            <a:endParaRPr lang="en-US"/>
          </a:p>
        </p:txBody>
      </p:sp>
      <p:sp>
        <p:nvSpPr>
          <p:cNvPr id="9" name="Picture Placeholder 2">
            <a:extLst>
              <a:ext uri="{FF2B5EF4-FFF2-40B4-BE49-F238E27FC236}">
                <a16:creationId xmlns:a16="http://schemas.microsoft.com/office/drawing/2014/main" id="{FA781B59-FB95-8E43-93A1-139126912233}"/>
              </a:ext>
            </a:extLst>
          </p:cNvPr>
          <p:cNvSpPr txBox="1">
            <a:spLocks noGrp="1"/>
          </p:cNvSpPr>
          <p:nvPr>
            <p:ph type="pic" idx="4294967295"/>
          </p:nvPr>
        </p:nvSpPr>
        <p:spPr>
          <a:xfrm>
            <a:off x="731840" y="5047167"/>
            <a:ext cx="1079997" cy="1079997"/>
          </a:xfrm>
          <a:solidFill>
            <a:srgbClr val="EFEFEF"/>
          </a:solidFill>
        </p:spPr>
        <p:txBody>
          <a:bodyPr bIns="503998" anchor="ctr" anchorCtr="1">
            <a:noAutofit/>
          </a:bodyPr>
          <a:lstStyle>
            <a:lvl1pPr algn="ctr">
              <a:buNone/>
              <a:defRPr sz="1200"/>
            </a:lvl1pPr>
          </a:lstStyle>
          <a:p>
            <a:pPr lvl="0"/>
            <a:endParaRPr lang="en-US"/>
          </a:p>
        </p:txBody>
      </p:sp>
      <p:sp>
        <p:nvSpPr>
          <p:cNvPr id="10" name="Picture Placeholder 2">
            <a:extLst>
              <a:ext uri="{FF2B5EF4-FFF2-40B4-BE49-F238E27FC236}">
                <a16:creationId xmlns:a16="http://schemas.microsoft.com/office/drawing/2014/main" id="{3D0E03DE-FBE1-394A-8BC8-CE1A859D6C71}"/>
              </a:ext>
            </a:extLst>
          </p:cNvPr>
          <p:cNvSpPr txBox="1">
            <a:spLocks noGrp="1"/>
          </p:cNvSpPr>
          <p:nvPr>
            <p:ph type="pic" idx="4294967295"/>
          </p:nvPr>
        </p:nvSpPr>
        <p:spPr>
          <a:xfrm>
            <a:off x="4351647" y="2166935"/>
            <a:ext cx="1079997" cy="1079997"/>
          </a:xfrm>
          <a:solidFill>
            <a:srgbClr val="EFEFEF"/>
          </a:solidFill>
        </p:spPr>
        <p:txBody>
          <a:bodyPr bIns="503998" anchor="ctr" anchorCtr="1">
            <a:noAutofit/>
          </a:bodyPr>
          <a:lstStyle>
            <a:lvl1pPr algn="ctr">
              <a:buNone/>
              <a:defRPr sz="1200"/>
            </a:lvl1pPr>
          </a:lstStyle>
          <a:p>
            <a:pPr lvl="0"/>
            <a:endParaRPr lang="en-US"/>
          </a:p>
        </p:txBody>
      </p:sp>
      <p:sp>
        <p:nvSpPr>
          <p:cNvPr id="11" name="Rectangle 43">
            <a:extLst>
              <a:ext uri="{FF2B5EF4-FFF2-40B4-BE49-F238E27FC236}">
                <a16:creationId xmlns:a16="http://schemas.microsoft.com/office/drawing/2014/main" id="{3CC3C5DB-C730-B24F-8E00-A94261F95B47}"/>
              </a:ext>
            </a:extLst>
          </p:cNvPr>
          <p:cNvSpPr/>
          <p:nvPr/>
        </p:nvSpPr>
        <p:spPr>
          <a:xfrm>
            <a:off x="1811334" y="3608386"/>
            <a:ext cx="2411409" cy="1081085"/>
          </a:xfrm>
          <a:prstGeom prst="rect">
            <a:avLst/>
          </a:prstGeom>
          <a:solidFill>
            <a:srgbClr val="24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12" name="Text Placeholder 5">
            <a:extLst>
              <a:ext uri="{FF2B5EF4-FFF2-40B4-BE49-F238E27FC236}">
                <a16:creationId xmlns:a16="http://schemas.microsoft.com/office/drawing/2014/main" id="{7D4FAAB4-3595-EC44-9D9D-7B082CC77E98}"/>
              </a:ext>
            </a:extLst>
          </p:cNvPr>
          <p:cNvSpPr txBox="1">
            <a:spLocks noGrp="1"/>
          </p:cNvSpPr>
          <p:nvPr>
            <p:ph type="body" idx="4294967295"/>
          </p:nvPr>
        </p:nvSpPr>
        <p:spPr>
          <a:xfrm>
            <a:off x="1940740" y="3733166"/>
            <a:ext cx="2162482" cy="231599"/>
          </a:xfrm>
        </p:spPr>
        <p:txBody>
          <a:bodyPr/>
          <a:lstStyle>
            <a:lvl1pPr marL="0" indent="0">
              <a:spcBef>
                <a:spcPts val="0"/>
              </a:spcBef>
              <a:spcAft>
                <a:spcPts val="0"/>
              </a:spcAft>
              <a:buNone/>
              <a:defRPr sz="1400">
                <a:solidFill>
                  <a:srgbClr val="FFFFFF"/>
                </a:solidFill>
                <a:latin typeface="Poppins Medium"/>
              </a:defRPr>
            </a:lvl1pPr>
          </a:lstStyle>
          <a:p>
            <a:pPr lvl="0"/>
            <a:r>
              <a:rPr lang="en-US"/>
              <a:t>First name Last Name</a:t>
            </a:r>
          </a:p>
        </p:txBody>
      </p:sp>
      <p:sp>
        <p:nvSpPr>
          <p:cNvPr id="13" name="Text Placeholder 5">
            <a:extLst>
              <a:ext uri="{FF2B5EF4-FFF2-40B4-BE49-F238E27FC236}">
                <a16:creationId xmlns:a16="http://schemas.microsoft.com/office/drawing/2014/main" id="{A2EB884D-9851-5B41-9609-16ECAF000A65}"/>
              </a:ext>
            </a:extLst>
          </p:cNvPr>
          <p:cNvSpPr txBox="1">
            <a:spLocks noGrp="1"/>
          </p:cNvSpPr>
          <p:nvPr>
            <p:ph type="body" idx="4294967295"/>
          </p:nvPr>
        </p:nvSpPr>
        <p:spPr>
          <a:xfrm>
            <a:off x="1940740" y="4018678"/>
            <a:ext cx="2162482" cy="169273"/>
          </a:xfrm>
        </p:spPr>
        <p:txBody>
          <a:bodyPr/>
          <a:lstStyle>
            <a:lvl1pPr>
              <a:spcBef>
                <a:spcPts val="0"/>
              </a:spcBef>
              <a:spcAft>
                <a:spcPts val="0"/>
              </a:spcAft>
              <a:buNone/>
              <a:defRPr sz="1000">
                <a:solidFill>
                  <a:srgbClr val="FFFFFF"/>
                </a:solidFill>
              </a:defRPr>
            </a:lvl1pPr>
          </a:lstStyle>
          <a:p>
            <a:pPr lvl="0"/>
            <a:r>
              <a:rPr lang="en-US"/>
              <a:t>Job Title</a:t>
            </a:r>
          </a:p>
        </p:txBody>
      </p:sp>
      <p:sp>
        <p:nvSpPr>
          <p:cNvPr id="14" name="Text Placeholder 5">
            <a:extLst>
              <a:ext uri="{FF2B5EF4-FFF2-40B4-BE49-F238E27FC236}">
                <a16:creationId xmlns:a16="http://schemas.microsoft.com/office/drawing/2014/main" id="{B22A7949-830A-8B42-A925-0B6BF1D5152C}"/>
              </a:ext>
            </a:extLst>
          </p:cNvPr>
          <p:cNvSpPr txBox="1">
            <a:spLocks noGrp="1"/>
          </p:cNvSpPr>
          <p:nvPr>
            <p:ph type="body" idx="4294967295"/>
          </p:nvPr>
        </p:nvSpPr>
        <p:spPr>
          <a:xfrm>
            <a:off x="1940740" y="4241865"/>
            <a:ext cx="2162482" cy="338556"/>
          </a:xfrm>
        </p:spPr>
        <p:txBody>
          <a:bodyPr/>
          <a:lstStyle>
            <a:lvl1pPr>
              <a:spcBef>
                <a:spcPts val="0"/>
              </a:spcBef>
              <a:spcAft>
                <a:spcPts val="0"/>
              </a:spcAft>
              <a:buNone/>
              <a:defRPr sz="1000">
                <a:solidFill>
                  <a:srgbClr val="FFFFFF"/>
                </a:solidFill>
              </a:defRPr>
            </a:lvl1pPr>
            <a:lvl2pPr marL="342900" lvl="0">
              <a:spcAft>
                <a:spcPts val="0"/>
              </a:spcAft>
              <a:buNone/>
              <a:defRPr sz="1000">
                <a:solidFill>
                  <a:srgbClr val="FFFFFF"/>
                </a:solidFill>
              </a:defRPr>
            </a:lvl2pPr>
          </a:lstStyle>
          <a:p>
            <a:pPr lvl="0"/>
            <a:r>
              <a:rPr lang="en-US"/>
              <a:t>name.surename@suse.com</a:t>
            </a:r>
          </a:p>
          <a:p>
            <a:pPr lvl="0"/>
            <a:r>
              <a:rPr lang="en-US"/>
              <a:t>+49 123 456 789</a:t>
            </a:r>
          </a:p>
        </p:txBody>
      </p:sp>
      <p:sp>
        <p:nvSpPr>
          <p:cNvPr id="15" name="Rectangle 48">
            <a:extLst>
              <a:ext uri="{FF2B5EF4-FFF2-40B4-BE49-F238E27FC236}">
                <a16:creationId xmlns:a16="http://schemas.microsoft.com/office/drawing/2014/main" id="{4CFC6A9B-D709-F14E-A516-72A4E5CA9904}"/>
              </a:ext>
            </a:extLst>
          </p:cNvPr>
          <p:cNvSpPr/>
          <p:nvPr/>
        </p:nvSpPr>
        <p:spPr>
          <a:xfrm>
            <a:off x="1811334" y="5047167"/>
            <a:ext cx="2411409" cy="1081085"/>
          </a:xfrm>
          <a:prstGeom prst="rect">
            <a:avLst/>
          </a:prstGeom>
          <a:solidFill>
            <a:srgbClr val="24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16" name="Text Placeholder 5">
            <a:extLst>
              <a:ext uri="{FF2B5EF4-FFF2-40B4-BE49-F238E27FC236}">
                <a16:creationId xmlns:a16="http://schemas.microsoft.com/office/drawing/2014/main" id="{B274A6A2-3107-6E40-A245-E84B846950CA}"/>
              </a:ext>
            </a:extLst>
          </p:cNvPr>
          <p:cNvSpPr txBox="1">
            <a:spLocks noGrp="1"/>
          </p:cNvSpPr>
          <p:nvPr>
            <p:ph type="body" idx="4294967295"/>
          </p:nvPr>
        </p:nvSpPr>
        <p:spPr>
          <a:xfrm>
            <a:off x="1940740" y="5179189"/>
            <a:ext cx="2162482" cy="231599"/>
          </a:xfrm>
        </p:spPr>
        <p:txBody>
          <a:bodyPr/>
          <a:lstStyle>
            <a:lvl1pPr marL="0" indent="0">
              <a:spcBef>
                <a:spcPts val="0"/>
              </a:spcBef>
              <a:spcAft>
                <a:spcPts val="0"/>
              </a:spcAft>
              <a:buNone/>
              <a:defRPr sz="1400">
                <a:solidFill>
                  <a:srgbClr val="FFFFFF"/>
                </a:solidFill>
                <a:latin typeface="Poppins Medium"/>
              </a:defRPr>
            </a:lvl1pPr>
          </a:lstStyle>
          <a:p>
            <a:pPr lvl="0"/>
            <a:r>
              <a:rPr lang="en-US"/>
              <a:t>First name Last Name</a:t>
            </a:r>
          </a:p>
        </p:txBody>
      </p:sp>
      <p:sp>
        <p:nvSpPr>
          <p:cNvPr id="17" name="Text Placeholder 5">
            <a:extLst>
              <a:ext uri="{FF2B5EF4-FFF2-40B4-BE49-F238E27FC236}">
                <a16:creationId xmlns:a16="http://schemas.microsoft.com/office/drawing/2014/main" id="{85E83365-C306-4A42-94F4-62D5D98B66D9}"/>
              </a:ext>
            </a:extLst>
          </p:cNvPr>
          <p:cNvSpPr txBox="1">
            <a:spLocks noGrp="1"/>
          </p:cNvSpPr>
          <p:nvPr>
            <p:ph type="body" idx="4294967295"/>
          </p:nvPr>
        </p:nvSpPr>
        <p:spPr>
          <a:xfrm>
            <a:off x="1940740" y="5464701"/>
            <a:ext cx="2162482" cy="169273"/>
          </a:xfrm>
        </p:spPr>
        <p:txBody>
          <a:bodyPr/>
          <a:lstStyle>
            <a:lvl1pPr>
              <a:spcBef>
                <a:spcPts val="0"/>
              </a:spcBef>
              <a:spcAft>
                <a:spcPts val="0"/>
              </a:spcAft>
              <a:buNone/>
              <a:defRPr sz="1000">
                <a:solidFill>
                  <a:srgbClr val="FFFFFF"/>
                </a:solidFill>
              </a:defRPr>
            </a:lvl1pPr>
          </a:lstStyle>
          <a:p>
            <a:pPr lvl="0"/>
            <a:r>
              <a:rPr lang="en-US"/>
              <a:t>Job Title</a:t>
            </a:r>
          </a:p>
        </p:txBody>
      </p:sp>
      <p:sp>
        <p:nvSpPr>
          <p:cNvPr id="18" name="Text Placeholder 5">
            <a:extLst>
              <a:ext uri="{FF2B5EF4-FFF2-40B4-BE49-F238E27FC236}">
                <a16:creationId xmlns:a16="http://schemas.microsoft.com/office/drawing/2014/main" id="{B7E5EDFA-3D31-E849-AC67-BC7183DA35AD}"/>
              </a:ext>
            </a:extLst>
          </p:cNvPr>
          <p:cNvSpPr txBox="1">
            <a:spLocks noGrp="1"/>
          </p:cNvSpPr>
          <p:nvPr>
            <p:ph type="body" idx="4294967295"/>
          </p:nvPr>
        </p:nvSpPr>
        <p:spPr>
          <a:xfrm>
            <a:off x="1940740" y="5687888"/>
            <a:ext cx="2162482" cy="338556"/>
          </a:xfrm>
        </p:spPr>
        <p:txBody>
          <a:bodyPr/>
          <a:lstStyle>
            <a:lvl1pPr>
              <a:spcBef>
                <a:spcPts val="0"/>
              </a:spcBef>
              <a:spcAft>
                <a:spcPts val="0"/>
              </a:spcAft>
              <a:buNone/>
              <a:defRPr sz="1000">
                <a:solidFill>
                  <a:srgbClr val="FFFFFF"/>
                </a:solidFill>
              </a:defRPr>
            </a:lvl1pPr>
            <a:lvl2pPr marL="342900" lvl="0">
              <a:spcAft>
                <a:spcPts val="0"/>
              </a:spcAft>
              <a:buNone/>
              <a:defRPr sz="1000">
                <a:solidFill>
                  <a:srgbClr val="FFFFFF"/>
                </a:solidFill>
              </a:defRPr>
            </a:lvl2pPr>
          </a:lstStyle>
          <a:p>
            <a:pPr lvl="0"/>
            <a:r>
              <a:rPr lang="en-US"/>
              <a:t>name.surename@suse.com</a:t>
            </a:r>
          </a:p>
          <a:p>
            <a:pPr lvl="0"/>
            <a:r>
              <a:rPr lang="en-US"/>
              <a:t>+49 123 456 789</a:t>
            </a:r>
          </a:p>
        </p:txBody>
      </p:sp>
      <p:sp>
        <p:nvSpPr>
          <p:cNvPr id="19" name="Picture Placeholder 2">
            <a:extLst>
              <a:ext uri="{FF2B5EF4-FFF2-40B4-BE49-F238E27FC236}">
                <a16:creationId xmlns:a16="http://schemas.microsoft.com/office/drawing/2014/main" id="{A35DB2E1-AC7D-E446-839F-BDDDB4AB9C17}"/>
              </a:ext>
            </a:extLst>
          </p:cNvPr>
          <p:cNvSpPr txBox="1">
            <a:spLocks noGrp="1"/>
          </p:cNvSpPr>
          <p:nvPr>
            <p:ph type="pic" idx="4294967295"/>
          </p:nvPr>
        </p:nvSpPr>
        <p:spPr>
          <a:xfrm>
            <a:off x="4351647" y="3608386"/>
            <a:ext cx="1079997" cy="1079997"/>
          </a:xfrm>
          <a:solidFill>
            <a:srgbClr val="EFEFEF"/>
          </a:solidFill>
        </p:spPr>
        <p:txBody>
          <a:bodyPr bIns="503998" anchor="ctr" anchorCtr="1">
            <a:noAutofit/>
          </a:bodyPr>
          <a:lstStyle>
            <a:lvl1pPr algn="ctr">
              <a:buNone/>
              <a:defRPr sz="1200"/>
            </a:lvl1pPr>
          </a:lstStyle>
          <a:p>
            <a:pPr lvl="0"/>
            <a:endParaRPr lang="en-US"/>
          </a:p>
        </p:txBody>
      </p:sp>
      <p:sp>
        <p:nvSpPr>
          <p:cNvPr id="20" name="Picture Placeholder 2">
            <a:extLst>
              <a:ext uri="{FF2B5EF4-FFF2-40B4-BE49-F238E27FC236}">
                <a16:creationId xmlns:a16="http://schemas.microsoft.com/office/drawing/2014/main" id="{4A4B52FD-281B-7640-90F8-C6A9DC32D2B8}"/>
              </a:ext>
            </a:extLst>
          </p:cNvPr>
          <p:cNvSpPr txBox="1">
            <a:spLocks noGrp="1"/>
          </p:cNvSpPr>
          <p:nvPr>
            <p:ph type="pic" idx="4294967295"/>
          </p:nvPr>
        </p:nvSpPr>
        <p:spPr>
          <a:xfrm>
            <a:off x="4351647" y="5048246"/>
            <a:ext cx="1079997" cy="1079997"/>
          </a:xfrm>
          <a:solidFill>
            <a:srgbClr val="EFEFEF"/>
          </a:solidFill>
        </p:spPr>
        <p:txBody>
          <a:bodyPr bIns="503998" anchor="ctr" anchorCtr="1">
            <a:noAutofit/>
          </a:bodyPr>
          <a:lstStyle>
            <a:lvl1pPr algn="ctr">
              <a:buNone/>
              <a:defRPr sz="1200"/>
            </a:lvl1pPr>
          </a:lstStyle>
          <a:p>
            <a:pPr lvl="0"/>
            <a:endParaRPr lang="en-US"/>
          </a:p>
        </p:txBody>
      </p:sp>
      <p:sp>
        <p:nvSpPr>
          <p:cNvPr id="21" name="Rectangle 54">
            <a:extLst>
              <a:ext uri="{FF2B5EF4-FFF2-40B4-BE49-F238E27FC236}">
                <a16:creationId xmlns:a16="http://schemas.microsoft.com/office/drawing/2014/main" id="{10FCCCC9-0D53-3945-AE5F-6DCD699C1C65}"/>
              </a:ext>
            </a:extLst>
          </p:cNvPr>
          <p:cNvSpPr/>
          <p:nvPr/>
        </p:nvSpPr>
        <p:spPr>
          <a:xfrm>
            <a:off x="5431645" y="2166935"/>
            <a:ext cx="2411409" cy="1081085"/>
          </a:xfrm>
          <a:prstGeom prst="rect">
            <a:avLst/>
          </a:prstGeom>
          <a:solidFill>
            <a:srgbClr val="18207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22" name="Text Placeholder 5">
            <a:extLst>
              <a:ext uri="{FF2B5EF4-FFF2-40B4-BE49-F238E27FC236}">
                <a16:creationId xmlns:a16="http://schemas.microsoft.com/office/drawing/2014/main" id="{EE69541D-1917-C54A-9B08-28995396B088}"/>
              </a:ext>
            </a:extLst>
          </p:cNvPr>
          <p:cNvSpPr txBox="1">
            <a:spLocks noGrp="1"/>
          </p:cNvSpPr>
          <p:nvPr>
            <p:ph type="body" idx="4294967295"/>
          </p:nvPr>
        </p:nvSpPr>
        <p:spPr>
          <a:xfrm>
            <a:off x="5567223" y="2287143"/>
            <a:ext cx="2162482" cy="231599"/>
          </a:xfrm>
        </p:spPr>
        <p:txBody>
          <a:bodyPr/>
          <a:lstStyle>
            <a:lvl1pPr marL="0" indent="0">
              <a:spcBef>
                <a:spcPts val="0"/>
              </a:spcBef>
              <a:spcAft>
                <a:spcPts val="0"/>
              </a:spcAft>
              <a:buNone/>
              <a:defRPr sz="1400">
                <a:solidFill>
                  <a:srgbClr val="FFFFFF"/>
                </a:solidFill>
                <a:latin typeface="Poppins Medium"/>
              </a:defRPr>
            </a:lvl1pPr>
          </a:lstStyle>
          <a:p>
            <a:pPr lvl="0"/>
            <a:r>
              <a:rPr lang="en-US"/>
              <a:t>First name Last Name</a:t>
            </a:r>
          </a:p>
        </p:txBody>
      </p:sp>
      <p:sp>
        <p:nvSpPr>
          <p:cNvPr id="23" name="Text Placeholder 5">
            <a:extLst>
              <a:ext uri="{FF2B5EF4-FFF2-40B4-BE49-F238E27FC236}">
                <a16:creationId xmlns:a16="http://schemas.microsoft.com/office/drawing/2014/main" id="{63BD8FE7-64B8-B741-B5B3-878CFB07CE57}"/>
              </a:ext>
            </a:extLst>
          </p:cNvPr>
          <p:cNvSpPr txBox="1">
            <a:spLocks noGrp="1"/>
          </p:cNvSpPr>
          <p:nvPr>
            <p:ph type="body" idx="4294967295"/>
          </p:nvPr>
        </p:nvSpPr>
        <p:spPr>
          <a:xfrm>
            <a:off x="5567223" y="2572655"/>
            <a:ext cx="2162482" cy="169273"/>
          </a:xfrm>
        </p:spPr>
        <p:txBody>
          <a:bodyPr/>
          <a:lstStyle>
            <a:lvl1pPr>
              <a:spcBef>
                <a:spcPts val="0"/>
              </a:spcBef>
              <a:spcAft>
                <a:spcPts val="0"/>
              </a:spcAft>
              <a:buNone/>
              <a:defRPr sz="1000">
                <a:solidFill>
                  <a:srgbClr val="FFFFFF"/>
                </a:solidFill>
              </a:defRPr>
            </a:lvl1pPr>
          </a:lstStyle>
          <a:p>
            <a:pPr lvl="0"/>
            <a:r>
              <a:rPr lang="en-US"/>
              <a:t>Job Title</a:t>
            </a:r>
          </a:p>
        </p:txBody>
      </p:sp>
      <p:sp>
        <p:nvSpPr>
          <p:cNvPr id="24" name="Text Placeholder 5">
            <a:extLst>
              <a:ext uri="{FF2B5EF4-FFF2-40B4-BE49-F238E27FC236}">
                <a16:creationId xmlns:a16="http://schemas.microsoft.com/office/drawing/2014/main" id="{711A69DF-313C-4542-A760-1B47925C4A63}"/>
              </a:ext>
            </a:extLst>
          </p:cNvPr>
          <p:cNvSpPr txBox="1">
            <a:spLocks noGrp="1"/>
          </p:cNvSpPr>
          <p:nvPr>
            <p:ph type="body" idx="4294967295"/>
          </p:nvPr>
        </p:nvSpPr>
        <p:spPr>
          <a:xfrm>
            <a:off x="5567223" y="2795842"/>
            <a:ext cx="2162482" cy="338556"/>
          </a:xfrm>
        </p:spPr>
        <p:txBody>
          <a:bodyPr/>
          <a:lstStyle>
            <a:lvl1pPr>
              <a:spcBef>
                <a:spcPts val="0"/>
              </a:spcBef>
              <a:spcAft>
                <a:spcPts val="0"/>
              </a:spcAft>
              <a:buNone/>
              <a:defRPr sz="1000">
                <a:solidFill>
                  <a:srgbClr val="FFFFFF"/>
                </a:solidFill>
              </a:defRPr>
            </a:lvl1pPr>
            <a:lvl2pPr marL="342900" lvl="0">
              <a:spcAft>
                <a:spcPts val="0"/>
              </a:spcAft>
              <a:buNone/>
              <a:defRPr sz="1000">
                <a:solidFill>
                  <a:srgbClr val="FFFFFF"/>
                </a:solidFill>
              </a:defRPr>
            </a:lvl2pPr>
          </a:lstStyle>
          <a:p>
            <a:pPr lvl="0"/>
            <a:r>
              <a:rPr lang="en-US"/>
              <a:t>name.surename@suse.com</a:t>
            </a:r>
          </a:p>
          <a:p>
            <a:pPr lvl="0"/>
            <a:r>
              <a:rPr lang="en-US"/>
              <a:t>+49 123 456 789</a:t>
            </a:r>
          </a:p>
        </p:txBody>
      </p:sp>
      <p:sp>
        <p:nvSpPr>
          <p:cNvPr id="25" name="Rectangle 58">
            <a:extLst>
              <a:ext uri="{FF2B5EF4-FFF2-40B4-BE49-F238E27FC236}">
                <a16:creationId xmlns:a16="http://schemas.microsoft.com/office/drawing/2014/main" id="{FF573361-F1E5-3F47-93AE-4935CAC775B3}"/>
              </a:ext>
            </a:extLst>
          </p:cNvPr>
          <p:cNvSpPr/>
          <p:nvPr/>
        </p:nvSpPr>
        <p:spPr>
          <a:xfrm>
            <a:off x="5431645" y="3608386"/>
            <a:ext cx="2411409" cy="1075425"/>
          </a:xfrm>
          <a:prstGeom prst="rect">
            <a:avLst/>
          </a:prstGeom>
          <a:solidFill>
            <a:srgbClr val="18207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26" name="Text Placeholder 5">
            <a:extLst>
              <a:ext uri="{FF2B5EF4-FFF2-40B4-BE49-F238E27FC236}">
                <a16:creationId xmlns:a16="http://schemas.microsoft.com/office/drawing/2014/main" id="{D4513EAA-6C02-1B45-BEB9-022EE995B0FC}"/>
              </a:ext>
            </a:extLst>
          </p:cNvPr>
          <p:cNvSpPr txBox="1">
            <a:spLocks noGrp="1"/>
          </p:cNvSpPr>
          <p:nvPr>
            <p:ph type="body" idx="4294967295"/>
          </p:nvPr>
        </p:nvSpPr>
        <p:spPr>
          <a:xfrm>
            <a:off x="5567223" y="3733166"/>
            <a:ext cx="2162482" cy="231599"/>
          </a:xfrm>
        </p:spPr>
        <p:txBody>
          <a:bodyPr/>
          <a:lstStyle>
            <a:lvl1pPr marL="0" indent="0">
              <a:spcBef>
                <a:spcPts val="0"/>
              </a:spcBef>
              <a:spcAft>
                <a:spcPts val="0"/>
              </a:spcAft>
              <a:buNone/>
              <a:defRPr sz="1400">
                <a:solidFill>
                  <a:srgbClr val="FFFFFF"/>
                </a:solidFill>
                <a:latin typeface="Poppins Medium"/>
              </a:defRPr>
            </a:lvl1pPr>
          </a:lstStyle>
          <a:p>
            <a:pPr lvl="0"/>
            <a:r>
              <a:rPr lang="en-US"/>
              <a:t>First name Last Name</a:t>
            </a:r>
          </a:p>
        </p:txBody>
      </p:sp>
      <p:sp>
        <p:nvSpPr>
          <p:cNvPr id="27" name="Text Placeholder 5">
            <a:extLst>
              <a:ext uri="{FF2B5EF4-FFF2-40B4-BE49-F238E27FC236}">
                <a16:creationId xmlns:a16="http://schemas.microsoft.com/office/drawing/2014/main" id="{51EFDE5C-0B1E-154E-B1A8-E8DF0D40485F}"/>
              </a:ext>
            </a:extLst>
          </p:cNvPr>
          <p:cNvSpPr txBox="1">
            <a:spLocks noGrp="1"/>
          </p:cNvSpPr>
          <p:nvPr>
            <p:ph type="body" idx="4294967295"/>
          </p:nvPr>
        </p:nvSpPr>
        <p:spPr>
          <a:xfrm>
            <a:off x="5567223" y="4018678"/>
            <a:ext cx="2162482" cy="169273"/>
          </a:xfrm>
        </p:spPr>
        <p:txBody>
          <a:bodyPr/>
          <a:lstStyle>
            <a:lvl1pPr>
              <a:spcBef>
                <a:spcPts val="0"/>
              </a:spcBef>
              <a:spcAft>
                <a:spcPts val="0"/>
              </a:spcAft>
              <a:buNone/>
              <a:defRPr sz="1000">
                <a:solidFill>
                  <a:srgbClr val="FFFFFF"/>
                </a:solidFill>
              </a:defRPr>
            </a:lvl1pPr>
          </a:lstStyle>
          <a:p>
            <a:pPr lvl="0"/>
            <a:r>
              <a:rPr lang="en-US"/>
              <a:t>Job Title</a:t>
            </a:r>
          </a:p>
        </p:txBody>
      </p:sp>
      <p:sp>
        <p:nvSpPr>
          <p:cNvPr id="28" name="Text Placeholder 5">
            <a:extLst>
              <a:ext uri="{FF2B5EF4-FFF2-40B4-BE49-F238E27FC236}">
                <a16:creationId xmlns:a16="http://schemas.microsoft.com/office/drawing/2014/main" id="{8C1B3BEB-D0AF-7448-BA78-405BACA09836}"/>
              </a:ext>
            </a:extLst>
          </p:cNvPr>
          <p:cNvSpPr txBox="1">
            <a:spLocks noGrp="1"/>
          </p:cNvSpPr>
          <p:nvPr>
            <p:ph type="body" idx="4294967295"/>
          </p:nvPr>
        </p:nvSpPr>
        <p:spPr>
          <a:xfrm>
            <a:off x="5567223" y="4241865"/>
            <a:ext cx="2162482" cy="338556"/>
          </a:xfrm>
        </p:spPr>
        <p:txBody>
          <a:bodyPr/>
          <a:lstStyle>
            <a:lvl1pPr>
              <a:spcBef>
                <a:spcPts val="0"/>
              </a:spcBef>
              <a:spcAft>
                <a:spcPts val="0"/>
              </a:spcAft>
              <a:buNone/>
              <a:defRPr sz="1000">
                <a:solidFill>
                  <a:srgbClr val="FFFFFF"/>
                </a:solidFill>
              </a:defRPr>
            </a:lvl1pPr>
            <a:lvl2pPr marL="342900" lvl="0">
              <a:spcAft>
                <a:spcPts val="0"/>
              </a:spcAft>
              <a:buNone/>
              <a:defRPr sz="1000">
                <a:solidFill>
                  <a:srgbClr val="FFFFFF"/>
                </a:solidFill>
              </a:defRPr>
            </a:lvl2pPr>
          </a:lstStyle>
          <a:p>
            <a:pPr lvl="0"/>
            <a:r>
              <a:rPr lang="en-US"/>
              <a:t>name.surename@suse.com</a:t>
            </a:r>
          </a:p>
          <a:p>
            <a:pPr lvl="0"/>
            <a:r>
              <a:rPr lang="en-US"/>
              <a:t>+49 123 456 789</a:t>
            </a:r>
          </a:p>
        </p:txBody>
      </p:sp>
      <p:sp>
        <p:nvSpPr>
          <p:cNvPr id="29" name="Rectangle 62">
            <a:extLst>
              <a:ext uri="{FF2B5EF4-FFF2-40B4-BE49-F238E27FC236}">
                <a16:creationId xmlns:a16="http://schemas.microsoft.com/office/drawing/2014/main" id="{A8DCCABB-90C2-234C-9AC1-B78A5F6DB1D5}"/>
              </a:ext>
            </a:extLst>
          </p:cNvPr>
          <p:cNvSpPr/>
          <p:nvPr/>
        </p:nvSpPr>
        <p:spPr>
          <a:xfrm>
            <a:off x="5431645" y="5048246"/>
            <a:ext cx="2414592" cy="1081085"/>
          </a:xfrm>
          <a:prstGeom prst="rect">
            <a:avLst/>
          </a:prstGeom>
          <a:solidFill>
            <a:srgbClr val="18207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30" name="Text Placeholder 5">
            <a:extLst>
              <a:ext uri="{FF2B5EF4-FFF2-40B4-BE49-F238E27FC236}">
                <a16:creationId xmlns:a16="http://schemas.microsoft.com/office/drawing/2014/main" id="{41AAA3C7-C409-6249-AC52-D05788ED4B52}"/>
              </a:ext>
            </a:extLst>
          </p:cNvPr>
          <p:cNvSpPr txBox="1">
            <a:spLocks noGrp="1"/>
          </p:cNvSpPr>
          <p:nvPr>
            <p:ph type="body" idx="4294967295"/>
          </p:nvPr>
        </p:nvSpPr>
        <p:spPr>
          <a:xfrm>
            <a:off x="5567223" y="5179189"/>
            <a:ext cx="2162482" cy="231599"/>
          </a:xfrm>
        </p:spPr>
        <p:txBody>
          <a:bodyPr/>
          <a:lstStyle>
            <a:lvl1pPr marL="0" indent="0">
              <a:spcBef>
                <a:spcPts val="0"/>
              </a:spcBef>
              <a:spcAft>
                <a:spcPts val="0"/>
              </a:spcAft>
              <a:buNone/>
              <a:defRPr sz="1400">
                <a:solidFill>
                  <a:srgbClr val="FFFFFF"/>
                </a:solidFill>
                <a:latin typeface="Poppins Medium"/>
              </a:defRPr>
            </a:lvl1pPr>
          </a:lstStyle>
          <a:p>
            <a:pPr lvl="0"/>
            <a:r>
              <a:rPr lang="en-US"/>
              <a:t>First name Last Name</a:t>
            </a:r>
          </a:p>
        </p:txBody>
      </p:sp>
      <p:sp>
        <p:nvSpPr>
          <p:cNvPr id="31" name="Text Placeholder 5">
            <a:extLst>
              <a:ext uri="{FF2B5EF4-FFF2-40B4-BE49-F238E27FC236}">
                <a16:creationId xmlns:a16="http://schemas.microsoft.com/office/drawing/2014/main" id="{51D770ED-36A6-AD46-8007-4091FD41D408}"/>
              </a:ext>
            </a:extLst>
          </p:cNvPr>
          <p:cNvSpPr txBox="1">
            <a:spLocks noGrp="1"/>
          </p:cNvSpPr>
          <p:nvPr>
            <p:ph type="body" idx="4294967295"/>
          </p:nvPr>
        </p:nvSpPr>
        <p:spPr>
          <a:xfrm>
            <a:off x="5567223" y="5464701"/>
            <a:ext cx="2162482" cy="169273"/>
          </a:xfrm>
        </p:spPr>
        <p:txBody>
          <a:bodyPr/>
          <a:lstStyle>
            <a:lvl1pPr>
              <a:spcBef>
                <a:spcPts val="0"/>
              </a:spcBef>
              <a:spcAft>
                <a:spcPts val="0"/>
              </a:spcAft>
              <a:buNone/>
              <a:defRPr sz="1000">
                <a:solidFill>
                  <a:srgbClr val="FFFFFF"/>
                </a:solidFill>
              </a:defRPr>
            </a:lvl1pPr>
          </a:lstStyle>
          <a:p>
            <a:pPr lvl="0"/>
            <a:r>
              <a:rPr lang="en-US"/>
              <a:t>Job Title</a:t>
            </a:r>
          </a:p>
        </p:txBody>
      </p:sp>
      <p:sp>
        <p:nvSpPr>
          <p:cNvPr id="32" name="Text Placeholder 5">
            <a:extLst>
              <a:ext uri="{FF2B5EF4-FFF2-40B4-BE49-F238E27FC236}">
                <a16:creationId xmlns:a16="http://schemas.microsoft.com/office/drawing/2014/main" id="{D915489E-6755-5340-ACCA-B5DFCE63A255}"/>
              </a:ext>
            </a:extLst>
          </p:cNvPr>
          <p:cNvSpPr txBox="1">
            <a:spLocks noGrp="1"/>
          </p:cNvSpPr>
          <p:nvPr>
            <p:ph type="body" idx="4294967295"/>
          </p:nvPr>
        </p:nvSpPr>
        <p:spPr>
          <a:xfrm>
            <a:off x="5567223" y="5687888"/>
            <a:ext cx="2162482" cy="338556"/>
          </a:xfrm>
        </p:spPr>
        <p:txBody>
          <a:bodyPr/>
          <a:lstStyle>
            <a:lvl1pPr>
              <a:spcBef>
                <a:spcPts val="0"/>
              </a:spcBef>
              <a:spcAft>
                <a:spcPts val="0"/>
              </a:spcAft>
              <a:buNone/>
              <a:defRPr sz="1000">
                <a:solidFill>
                  <a:srgbClr val="FFFFFF"/>
                </a:solidFill>
              </a:defRPr>
            </a:lvl1pPr>
            <a:lvl2pPr marL="342900" lvl="0">
              <a:spcAft>
                <a:spcPts val="0"/>
              </a:spcAft>
              <a:buNone/>
              <a:defRPr sz="1000">
                <a:solidFill>
                  <a:srgbClr val="FFFFFF"/>
                </a:solidFill>
              </a:defRPr>
            </a:lvl2pPr>
          </a:lstStyle>
          <a:p>
            <a:pPr lvl="0"/>
            <a:r>
              <a:rPr lang="en-US"/>
              <a:t>name.surename@suse.com</a:t>
            </a:r>
          </a:p>
          <a:p>
            <a:pPr lvl="0"/>
            <a:r>
              <a:rPr lang="en-US"/>
              <a:t>+49 123 456 789</a:t>
            </a:r>
          </a:p>
        </p:txBody>
      </p:sp>
      <p:sp>
        <p:nvSpPr>
          <p:cNvPr id="33" name="Picture Placeholder 2">
            <a:extLst>
              <a:ext uri="{FF2B5EF4-FFF2-40B4-BE49-F238E27FC236}">
                <a16:creationId xmlns:a16="http://schemas.microsoft.com/office/drawing/2014/main" id="{C2E1D510-7862-4D49-9371-E7316BCB27C7}"/>
              </a:ext>
            </a:extLst>
          </p:cNvPr>
          <p:cNvSpPr txBox="1">
            <a:spLocks noGrp="1"/>
          </p:cNvSpPr>
          <p:nvPr>
            <p:ph type="pic" idx="4294967295"/>
          </p:nvPr>
        </p:nvSpPr>
        <p:spPr>
          <a:xfrm>
            <a:off x="7963189" y="2166935"/>
            <a:ext cx="1079997" cy="1079997"/>
          </a:xfrm>
          <a:solidFill>
            <a:srgbClr val="EFEFEF"/>
          </a:solidFill>
        </p:spPr>
        <p:txBody>
          <a:bodyPr bIns="503998" anchor="ctr" anchorCtr="1">
            <a:noAutofit/>
          </a:bodyPr>
          <a:lstStyle>
            <a:lvl1pPr algn="ctr">
              <a:buNone/>
              <a:defRPr sz="1200"/>
            </a:lvl1pPr>
          </a:lstStyle>
          <a:p>
            <a:pPr lvl="0"/>
            <a:endParaRPr lang="en-US"/>
          </a:p>
        </p:txBody>
      </p:sp>
      <p:sp>
        <p:nvSpPr>
          <p:cNvPr id="34" name="Picture Placeholder 2">
            <a:extLst>
              <a:ext uri="{FF2B5EF4-FFF2-40B4-BE49-F238E27FC236}">
                <a16:creationId xmlns:a16="http://schemas.microsoft.com/office/drawing/2014/main" id="{015C986C-0685-5F47-BB48-B457D8E1EB18}"/>
              </a:ext>
            </a:extLst>
          </p:cNvPr>
          <p:cNvSpPr txBox="1">
            <a:spLocks noGrp="1"/>
          </p:cNvSpPr>
          <p:nvPr>
            <p:ph type="pic" idx="4294967295"/>
          </p:nvPr>
        </p:nvSpPr>
        <p:spPr>
          <a:xfrm>
            <a:off x="7963189" y="3608386"/>
            <a:ext cx="1079997" cy="1079997"/>
          </a:xfrm>
          <a:solidFill>
            <a:srgbClr val="EFEFEF"/>
          </a:solidFill>
        </p:spPr>
        <p:txBody>
          <a:bodyPr bIns="503998" anchor="ctr" anchorCtr="1">
            <a:noAutofit/>
          </a:bodyPr>
          <a:lstStyle>
            <a:lvl1pPr algn="ctr">
              <a:buNone/>
              <a:defRPr sz="1200"/>
            </a:lvl1pPr>
          </a:lstStyle>
          <a:p>
            <a:pPr lvl="0"/>
            <a:endParaRPr lang="en-US"/>
          </a:p>
        </p:txBody>
      </p:sp>
      <p:sp>
        <p:nvSpPr>
          <p:cNvPr id="35" name="Picture Placeholder 2">
            <a:extLst>
              <a:ext uri="{FF2B5EF4-FFF2-40B4-BE49-F238E27FC236}">
                <a16:creationId xmlns:a16="http://schemas.microsoft.com/office/drawing/2014/main" id="{A64D508A-D169-5144-9F3A-A81E45DE26C6}"/>
              </a:ext>
            </a:extLst>
          </p:cNvPr>
          <p:cNvSpPr txBox="1">
            <a:spLocks noGrp="1"/>
          </p:cNvSpPr>
          <p:nvPr>
            <p:ph type="pic" idx="4294967295"/>
          </p:nvPr>
        </p:nvSpPr>
        <p:spPr>
          <a:xfrm>
            <a:off x="7963189" y="5048246"/>
            <a:ext cx="1079997" cy="1079997"/>
          </a:xfrm>
          <a:solidFill>
            <a:srgbClr val="EFEFEF"/>
          </a:solidFill>
        </p:spPr>
        <p:txBody>
          <a:bodyPr bIns="503998" anchor="ctr" anchorCtr="1">
            <a:noAutofit/>
          </a:bodyPr>
          <a:lstStyle>
            <a:lvl1pPr algn="ctr">
              <a:buNone/>
              <a:defRPr sz="1200"/>
            </a:lvl1pPr>
          </a:lstStyle>
          <a:p>
            <a:pPr lvl="0"/>
            <a:endParaRPr lang="en-US"/>
          </a:p>
        </p:txBody>
      </p:sp>
      <p:sp>
        <p:nvSpPr>
          <p:cNvPr id="36" name="Rectangle 69">
            <a:extLst>
              <a:ext uri="{FF2B5EF4-FFF2-40B4-BE49-F238E27FC236}">
                <a16:creationId xmlns:a16="http://schemas.microsoft.com/office/drawing/2014/main" id="{B57655E3-AF5D-F946-8BB4-955F78E2EA35}"/>
              </a:ext>
            </a:extLst>
          </p:cNvPr>
          <p:cNvSpPr/>
          <p:nvPr/>
        </p:nvSpPr>
        <p:spPr>
          <a:xfrm>
            <a:off x="9043196" y="2166935"/>
            <a:ext cx="2411409" cy="1081085"/>
          </a:xfrm>
          <a:prstGeom prst="rect">
            <a:avLst/>
          </a:prstGeom>
          <a:solidFill>
            <a:srgbClr val="18207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37" name="Text Placeholder 5">
            <a:extLst>
              <a:ext uri="{FF2B5EF4-FFF2-40B4-BE49-F238E27FC236}">
                <a16:creationId xmlns:a16="http://schemas.microsoft.com/office/drawing/2014/main" id="{1A877FF3-A854-B24B-91B3-2627E26DBAE0}"/>
              </a:ext>
            </a:extLst>
          </p:cNvPr>
          <p:cNvSpPr txBox="1">
            <a:spLocks noGrp="1"/>
          </p:cNvSpPr>
          <p:nvPr>
            <p:ph type="body" idx="4294967295"/>
          </p:nvPr>
        </p:nvSpPr>
        <p:spPr>
          <a:xfrm>
            <a:off x="9178774" y="2287143"/>
            <a:ext cx="2162482" cy="231599"/>
          </a:xfrm>
        </p:spPr>
        <p:txBody>
          <a:bodyPr/>
          <a:lstStyle>
            <a:lvl1pPr marL="0" indent="0">
              <a:spcBef>
                <a:spcPts val="0"/>
              </a:spcBef>
              <a:spcAft>
                <a:spcPts val="0"/>
              </a:spcAft>
              <a:buNone/>
              <a:defRPr sz="1400">
                <a:solidFill>
                  <a:srgbClr val="FFFFFF"/>
                </a:solidFill>
                <a:latin typeface="Poppins Medium"/>
              </a:defRPr>
            </a:lvl1pPr>
          </a:lstStyle>
          <a:p>
            <a:pPr lvl="0"/>
            <a:r>
              <a:rPr lang="en-US"/>
              <a:t>First name Last Name</a:t>
            </a:r>
          </a:p>
        </p:txBody>
      </p:sp>
      <p:sp>
        <p:nvSpPr>
          <p:cNvPr id="38" name="Text Placeholder 5">
            <a:extLst>
              <a:ext uri="{FF2B5EF4-FFF2-40B4-BE49-F238E27FC236}">
                <a16:creationId xmlns:a16="http://schemas.microsoft.com/office/drawing/2014/main" id="{E1ADA563-33D3-8447-9073-078EA8BAD6FD}"/>
              </a:ext>
            </a:extLst>
          </p:cNvPr>
          <p:cNvSpPr txBox="1">
            <a:spLocks noGrp="1"/>
          </p:cNvSpPr>
          <p:nvPr>
            <p:ph type="body" idx="4294967295"/>
          </p:nvPr>
        </p:nvSpPr>
        <p:spPr>
          <a:xfrm>
            <a:off x="9178774" y="2572655"/>
            <a:ext cx="2162482" cy="169273"/>
          </a:xfrm>
        </p:spPr>
        <p:txBody>
          <a:bodyPr/>
          <a:lstStyle>
            <a:lvl1pPr>
              <a:spcBef>
                <a:spcPts val="0"/>
              </a:spcBef>
              <a:spcAft>
                <a:spcPts val="0"/>
              </a:spcAft>
              <a:buNone/>
              <a:defRPr sz="1000">
                <a:solidFill>
                  <a:srgbClr val="FFFFFF"/>
                </a:solidFill>
              </a:defRPr>
            </a:lvl1pPr>
          </a:lstStyle>
          <a:p>
            <a:pPr lvl="0"/>
            <a:r>
              <a:rPr lang="en-US"/>
              <a:t>Job Title</a:t>
            </a:r>
          </a:p>
        </p:txBody>
      </p:sp>
      <p:sp>
        <p:nvSpPr>
          <p:cNvPr id="39" name="Text Placeholder 5">
            <a:extLst>
              <a:ext uri="{FF2B5EF4-FFF2-40B4-BE49-F238E27FC236}">
                <a16:creationId xmlns:a16="http://schemas.microsoft.com/office/drawing/2014/main" id="{C493CD9D-6C5B-984D-9522-289E6FF39814}"/>
              </a:ext>
            </a:extLst>
          </p:cNvPr>
          <p:cNvSpPr txBox="1">
            <a:spLocks noGrp="1"/>
          </p:cNvSpPr>
          <p:nvPr>
            <p:ph type="body" idx="4294967295"/>
          </p:nvPr>
        </p:nvSpPr>
        <p:spPr>
          <a:xfrm>
            <a:off x="9178774" y="2795842"/>
            <a:ext cx="2162482" cy="338556"/>
          </a:xfrm>
        </p:spPr>
        <p:txBody>
          <a:bodyPr/>
          <a:lstStyle>
            <a:lvl1pPr>
              <a:spcBef>
                <a:spcPts val="0"/>
              </a:spcBef>
              <a:spcAft>
                <a:spcPts val="0"/>
              </a:spcAft>
              <a:buNone/>
              <a:defRPr sz="1000">
                <a:solidFill>
                  <a:srgbClr val="FFFFFF"/>
                </a:solidFill>
              </a:defRPr>
            </a:lvl1pPr>
            <a:lvl2pPr marL="342900" lvl="0">
              <a:spcAft>
                <a:spcPts val="0"/>
              </a:spcAft>
              <a:buNone/>
              <a:defRPr sz="1000">
                <a:solidFill>
                  <a:srgbClr val="FFFFFF"/>
                </a:solidFill>
              </a:defRPr>
            </a:lvl2pPr>
          </a:lstStyle>
          <a:p>
            <a:pPr lvl="0"/>
            <a:r>
              <a:rPr lang="en-US"/>
              <a:t>name.surename@suse.com</a:t>
            </a:r>
          </a:p>
          <a:p>
            <a:pPr lvl="0"/>
            <a:r>
              <a:rPr lang="en-US"/>
              <a:t>+49 123 456 789</a:t>
            </a:r>
          </a:p>
        </p:txBody>
      </p:sp>
      <p:sp>
        <p:nvSpPr>
          <p:cNvPr id="40" name="Rectangle 73">
            <a:extLst>
              <a:ext uri="{FF2B5EF4-FFF2-40B4-BE49-F238E27FC236}">
                <a16:creationId xmlns:a16="http://schemas.microsoft.com/office/drawing/2014/main" id="{DA63E784-E496-5149-A4B8-89CDE8B8D1DC}"/>
              </a:ext>
            </a:extLst>
          </p:cNvPr>
          <p:cNvSpPr/>
          <p:nvPr/>
        </p:nvSpPr>
        <p:spPr>
          <a:xfrm>
            <a:off x="9043196" y="3608386"/>
            <a:ext cx="2411409" cy="1075425"/>
          </a:xfrm>
          <a:prstGeom prst="rect">
            <a:avLst/>
          </a:prstGeom>
          <a:solidFill>
            <a:srgbClr val="18207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41" name="Text Placeholder 5">
            <a:extLst>
              <a:ext uri="{FF2B5EF4-FFF2-40B4-BE49-F238E27FC236}">
                <a16:creationId xmlns:a16="http://schemas.microsoft.com/office/drawing/2014/main" id="{7776C877-CBCC-5F4F-BDA2-6F78BB20CAA7}"/>
              </a:ext>
            </a:extLst>
          </p:cNvPr>
          <p:cNvSpPr txBox="1">
            <a:spLocks noGrp="1"/>
          </p:cNvSpPr>
          <p:nvPr>
            <p:ph type="body" idx="4294967295"/>
          </p:nvPr>
        </p:nvSpPr>
        <p:spPr>
          <a:xfrm>
            <a:off x="9178774" y="3733166"/>
            <a:ext cx="2162482" cy="231599"/>
          </a:xfrm>
        </p:spPr>
        <p:txBody>
          <a:bodyPr/>
          <a:lstStyle>
            <a:lvl1pPr marL="0" indent="0">
              <a:spcBef>
                <a:spcPts val="0"/>
              </a:spcBef>
              <a:spcAft>
                <a:spcPts val="0"/>
              </a:spcAft>
              <a:buNone/>
              <a:defRPr sz="1400">
                <a:solidFill>
                  <a:srgbClr val="FFFFFF"/>
                </a:solidFill>
                <a:latin typeface="Poppins Medium"/>
              </a:defRPr>
            </a:lvl1pPr>
          </a:lstStyle>
          <a:p>
            <a:pPr lvl="0"/>
            <a:r>
              <a:rPr lang="en-US"/>
              <a:t>First name Last Name</a:t>
            </a:r>
          </a:p>
        </p:txBody>
      </p:sp>
      <p:sp>
        <p:nvSpPr>
          <p:cNvPr id="42" name="Text Placeholder 5">
            <a:extLst>
              <a:ext uri="{FF2B5EF4-FFF2-40B4-BE49-F238E27FC236}">
                <a16:creationId xmlns:a16="http://schemas.microsoft.com/office/drawing/2014/main" id="{1427409F-9C1B-6E41-8ADD-794ED89B1A08}"/>
              </a:ext>
            </a:extLst>
          </p:cNvPr>
          <p:cNvSpPr txBox="1">
            <a:spLocks noGrp="1"/>
          </p:cNvSpPr>
          <p:nvPr>
            <p:ph type="body" idx="4294967295"/>
          </p:nvPr>
        </p:nvSpPr>
        <p:spPr>
          <a:xfrm>
            <a:off x="9178774" y="4018678"/>
            <a:ext cx="2162482" cy="169273"/>
          </a:xfrm>
        </p:spPr>
        <p:txBody>
          <a:bodyPr/>
          <a:lstStyle>
            <a:lvl1pPr>
              <a:spcBef>
                <a:spcPts val="0"/>
              </a:spcBef>
              <a:spcAft>
                <a:spcPts val="0"/>
              </a:spcAft>
              <a:buNone/>
              <a:defRPr sz="1000">
                <a:solidFill>
                  <a:srgbClr val="FFFFFF"/>
                </a:solidFill>
              </a:defRPr>
            </a:lvl1pPr>
          </a:lstStyle>
          <a:p>
            <a:pPr lvl="0"/>
            <a:r>
              <a:rPr lang="en-US"/>
              <a:t>Job Title</a:t>
            </a:r>
          </a:p>
        </p:txBody>
      </p:sp>
      <p:sp>
        <p:nvSpPr>
          <p:cNvPr id="43" name="Text Placeholder 5">
            <a:extLst>
              <a:ext uri="{FF2B5EF4-FFF2-40B4-BE49-F238E27FC236}">
                <a16:creationId xmlns:a16="http://schemas.microsoft.com/office/drawing/2014/main" id="{BF4EC542-7B54-684A-B96F-A38361EFE98B}"/>
              </a:ext>
            </a:extLst>
          </p:cNvPr>
          <p:cNvSpPr txBox="1">
            <a:spLocks noGrp="1"/>
          </p:cNvSpPr>
          <p:nvPr>
            <p:ph type="body" idx="4294967295"/>
          </p:nvPr>
        </p:nvSpPr>
        <p:spPr>
          <a:xfrm>
            <a:off x="9178774" y="4241865"/>
            <a:ext cx="2162482" cy="338556"/>
          </a:xfrm>
        </p:spPr>
        <p:txBody>
          <a:bodyPr/>
          <a:lstStyle>
            <a:lvl1pPr>
              <a:spcBef>
                <a:spcPts val="0"/>
              </a:spcBef>
              <a:spcAft>
                <a:spcPts val="0"/>
              </a:spcAft>
              <a:buNone/>
              <a:defRPr sz="1000">
                <a:solidFill>
                  <a:srgbClr val="FFFFFF"/>
                </a:solidFill>
              </a:defRPr>
            </a:lvl1pPr>
            <a:lvl2pPr marL="342900" lvl="0">
              <a:spcAft>
                <a:spcPts val="0"/>
              </a:spcAft>
              <a:buNone/>
              <a:defRPr sz="1000">
                <a:solidFill>
                  <a:srgbClr val="FFFFFF"/>
                </a:solidFill>
              </a:defRPr>
            </a:lvl2pPr>
          </a:lstStyle>
          <a:p>
            <a:pPr lvl="0"/>
            <a:r>
              <a:rPr lang="en-US"/>
              <a:t>name.surename@suse.com</a:t>
            </a:r>
          </a:p>
          <a:p>
            <a:pPr lvl="0"/>
            <a:r>
              <a:rPr lang="en-US"/>
              <a:t>+49 123 456 789</a:t>
            </a:r>
          </a:p>
        </p:txBody>
      </p:sp>
      <p:sp>
        <p:nvSpPr>
          <p:cNvPr id="44" name="Rectangle 77">
            <a:extLst>
              <a:ext uri="{FF2B5EF4-FFF2-40B4-BE49-F238E27FC236}">
                <a16:creationId xmlns:a16="http://schemas.microsoft.com/office/drawing/2014/main" id="{92FCADEE-1B39-2742-B340-683F05A80680}"/>
              </a:ext>
            </a:extLst>
          </p:cNvPr>
          <p:cNvSpPr/>
          <p:nvPr/>
        </p:nvSpPr>
        <p:spPr>
          <a:xfrm>
            <a:off x="9043196" y="5048246"/>
            <a:ext cx="2414592" cy="1081085"/>
          </a:xfrm>
          <a:prstGeom prst="rect">
            <a:avLst/>
          </a:prstGeom>
          <a:solidFill>
            <a:srgbClr val="18207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45" name="Text Placeholder 5">
            <a:extLst>
              <a:ext uri="{FF2B5EF4-FFF2-40B4-BE49-F238E27FC236}">
                <a16:creationId xmlns:a16="http://schemas.microsoft.com/office/drawing/2014/main" id="{BB37C7FF-EC76-944A-B954-AB34094983C0}"/>
              </a:ext>
            </a:extLst>
          </p:cNvPr>
          <p:cNvSpPr txBox="1">
            <a:spLocks noGrp="1"/>
          </p:cNvSpPr>
          <p:nvPr>
            <p:ph type="body" idx="4294967295"/>
          </p:nvPr>
        </p:nvSpPr>
        <p:spPr>
          <a:xfrm>
            <a:off x="9178774" y="5179189"/>
            <a:ext cx="2162482" cy="231599"/>
          </a:xfrm>
        </p:spPr>
        <p:txBody>
          <a:bodyPr/>
          <a:lstStyle>
            <a:lvl1pPr marL="0" indent="0">
              <a:spcBef>
                <a:spcPts val="0"/>
              </a:spcBef>
              <a:spcAft>
                <a:spcPts val="0"/>
              </a:spcAft>
              <a:buNone/>
              <a:defRPr sz="1400">
                <a:solidFill>
                  <a:srgbClr val="FFFFFF"/>
                </a:solidFill>
                <a:latin typeface="Poppins Medium"/>
              </a:defRPr>
            </a:lvl1pPr>
          </a:lstStyle>
          <a:p>
            <a:pPr lvl="0"/>
            <a:r>
              <a:rPr lang="en-US"/>
              <a:t>First name Last Name</a:t>
            </a:r>
          </a:p>
        </p:txBody>
      </p:sp>
      <p:sp>
        <p:nvSpPr>
          <p:cNvPr id="46" name="Text Placeholder 5">
            <a:extLst>
              <a:ext uri="{FF2B5EF4-FFF2-40B4-BE49-F238E27FC236}">
                <a16:creationId xmlns:a16="http://schemas.microsoft.com/office/drawing/2014/main" id="{97698AB3-761D-FD46-B023-D7263B4AD3DF}"/>
              </a:ext>
            </a:extLst>
          </p:cNvPr>
          <p:cNvSpPr txBox="1">
            <a:spLocks noGrp="1"/>
          </p:cNvSpPr>
          <p:nvPr>
            <p:ph type="body" idx="4294967295"/>
          </p:nvPr>
        </p:nvSpPr>
        <p:spPr>
          <a:xfrm>
            <a:off x="9178774" y="5464701"/>
            <a:ext cx="2162482" cy="169273"/>
          </a:xfrm>
        </p:spPr>
        <p:txBody>
          <a:bodyPr/>
          <a:lstStyle>
            <a:lvl1pPr>
              <a:spcBef>
                <a:spcPts val="0"/>
              </a:spcBef>
              <a:spcAft>
                <a:spcPts val="0"/>
              </a:spcAft>
              <a:buNone/>
              <a:defRPr sz="1000">
                <a:solidFill>
                  <a:srgbClr val="FFFFFF"/>
                </a:solidFill>
              </a:defRPr>
            </a:lvl1pPr>
          </a:lstStyle>
          <a:p>
            <a:pPr lvl="0"/>
            <a:r>
              <a:rPr lang="en-US"/>
              <a:t>Job Title</a:t>
            </a:r>
          </a:p>
        </p:txBody>
      </p:sp>
      <p:sp>
        <p:nvSpPr>
          <p:cNvPr id="47" name="Text Placeholder 5">
            <a:extLst>
              <a:ext uri="{FF2B5EF4-FFF2-40B4-BE49-F238E27FC236}">
                <a16:creationId xmlns:a16="http://schemas.microsoft.com/office/drawing/2014/main" id="{7343D44B-941D-3544-8FED-24487827AE9B}"/>
              </a:ext>
            </a:extLst>
          </p:cNvPr>
          <p:cNvSpPr txBox="1">
            <a:spLocks noGrp="1"/>
          </p:cNvSpPr>
          <p:nvPr>
            <p:ph type="body" idx="4294967295"/>
          </p:nvPr>
        </p:nvSpPr>
        <p:spPr>
          <a:xfrm>
            <a:off x="9178774" y="5687888"/>
            <a:ext cx="2162482" cy="338556"/>
          </a:xfrm>
        </p:spPr>
        <p:txBody>
          <a:bodyPr/>
          <a:lstStyle>
            <a:lvl1pPr>
              <a:spcBef>
                <a:spcPts val="0"/>
              </a:spcBef>
              <a:spcAft>
                <a:spcPts val="0"/>
              </a:spcAft>
              <a:buNone/>
              <a:defRPr sz="1000">
                <a:solidFill>
                  <a:srgbClr val="FFFFFF"/>
                </a:solidFill>
              </a:defRPr>
            </a:lvl1pPr>
            <a:lvl2pPr marL="342900" lvl="0">
              <a:spcAft>
                <a:spcPts val="0"/>
              </a:spcAft>
              <a:buNone/>
              <a:defRPr sz="1000">
                <a:solidFill>
                  <a:srgbClr val="FFFFFF"/>
                </a:solidFill>
              </a:defRPr>
            </a:lvl2pPr>
          </a:lstStyle>
          <a:p>
            <a:pPr lvl="0"/>
            <a:r>
              <a:rPr lang="en-US"/>
              <a:t>name.surename@suse.com</a:t>
            </a:r>
          </a:p>
          <a:p>
            <a:pPr lvl="0"/>
            <a:r>
              <a:rPr lang="en-US"/>
              <a:t>+49 123 456 789</a:t>
            </a:r>
          </a:p>
        </p:txBody>
      </p:sp>
      <p:sp>
        <p:nvSpPr>
          <p:cNvPr id="48" name="Text Placeholder 4">
            <a:extLst>
              <a:ext uri="{FF2B5EF4-FFF2-40B4-BE49-F238E27FC236}">
                <a16:creationId xmlns:a16="http://schemas.microsoft.com/office/drawing/2014/main" id="{3184657E-6E1F-7A49-902B-A0D5C1EE4A21}"/>
              </a:ext>
            </a:extLst>
          </p:cNvPr>
          <p:cNvSpPr txBox="1">
            <a:spLocks noGrp="1"/>
          </p:cNvSpPr>
          <p:nvPr>
            <p:ph type="body" idx="4294967295"/>
          </p:nvPr>
        </p:nvSpPr>
        <p:spPr>
          <a:xfrm>
            <a:off x="1792571" y="1682898"/>
            <a:ext cx="1362007" cy="264691"/>
          </a:xfrm>
          <a:solidFill>
            <a:srgbClr val="FFFFFF"/>
          </a:solidFill>
        </p:spPr>
        <p:txBody>
          <a:bodyPr lIns="107999" rIns="107999" anchorCtr="1"/>
          <a:lstStyle>
            <a:lvl1pPr algn="ctr">
              <a:buNone/>
              <a:defRPr lang="en-GB" sz="1600"/>
            </a:lvl1pPr>
          </a:lstStyle>
          <a:p>
            <a:pPr lvl="0"/>
            <a:r>
              <a:rPr lang="en-GB"/>
              <a:t>Leadership</a:t>
            </a:r>
            <a:endParaRPr lang="en-US"/>
          </a:p>
        </p:txBody>
      </p:sp>
      <p:cxnSp>
        <p:nvCxnSpPr>
          <p:cNvPr id="49" name="Straight Connector 81">
            <a:extLst>
              <a:ext uri="{FF2B5EF4-FFF2-40B4-BE49-F238E27FC236}">
                <a16:creationId xmlns:a16="http://schemas.microsoft.com/office/drawing/2014/main" id="{BE071733-CF34-164A-9D95-BA41117D02E3}"/>
              </a:ext>
            </a:extLst>
          </p:cNvPr>
          <p:cNvCxnSpPr/>
          <p:nvPr/>
        </p:nvCxnSpPr>
        <p:spPr>
          <a:xfrm>
            <a:off x="4365263" y="1811005"/>
            <a:ext cx="7094903" cy="0"/>
          </a:xfrm>
          <a:prstGeom prst="straightConnector1">
            <a:avLst/>
          </a:prstGeom>
          <a:noFill/>
          <a:ln w="12701" cap="flat">
            <a:solidFill>
              <a:srgbClr val="192072"/>
            </a:solidFill>
            <a:prstDash val="solid"/>
            <a:miter/>
          </a:ln>
        </p:spPr>
      </p:cxnSp>
      <p:sp>
        <p:nvSpPr>
          <p:cNvPr id="50" name="Text Placeholder 4">
            <a:extLst>
              <a:ext uri="{FF2B5EF4-FFF2-40B4-BE49-F238E27FC236}">
                <a16:creationId xmlns:a16="http://schemas.microsoft.com/office/drawing/2014/main" id="{594F5F68-13F4-814A-A4FF-B373DBD1940F}"/>
              </a:ext>
            </a:extLst>
          </p:cNvPr>
          <p:cNvSpPr txBox="1">
            <a:spLocks noGrp="1"/>
          </p:cNvSpPr>
          <p:nvPr>
            <p:ph type="body" idx="4294967295"/>
          </p:nvPr>
        </p:nvSpPr>
        <p:spPr>
          <a:xfrm>
            <a:off x="7552687" y="1682898"/>
            <a:ext cx="764054" cy="264691"/>
          </a:xfrm>
          <a:solidFill>
            <a:srgbClr val="FFFFFF"/>
          </a:solidFill>
        </p:spPr>
        <p:txBody>
          <a:bodyPr lIns="107999" rIns="107999" anchorCtr="1"/>
          <a:lstStyle>
            <a:lvl1pPr algn="ctr">
              <a:buNone/>
              <a:defRPr lang="en-GB" sz="1600"/>
            </a:lvl1pPr>
          </a:lstStyle>
          <a:p>
            <a:pPr lvl="0"/>
            <a:r>
              <a:rPr lang="en-GB"/>
              <a:t>Staff</a:t>
            </a:r>
            <a:endParaRPr lang="en-US"/>
          </a:p>
        </p:txBody>
      </p:sp>
      <p:sp>
        <p:nvSpPr>
          <p:cNvPr id="51" name="Slide Number Placeholder 5">
            <a:extLst>
              <a:ext uri="{FF2B5EF4-FFF2-40B4-BE49-F238E27FC236}">
                <a16:creationId xmlns:a16="http://schemas.microsoft.com/office/drawing/2014/main" id="{79B340FA-124D-C540-B862-23FE70A93039}"/>
              </a:ext>
            </a:extLst>
          </p:cNvPr>
          <p:cNvSpPr txBox="1">
            <a:spLocks noGrp="1"/>
          </p:cNvSpPr>
          <p:nvPr>
            <p:ph type="sldNum" sz="quarter" idx="8"/>
          </p:nvPr>
        </p:nvSpPr>
        <p:spPr/>
        <p:txBody>
          <a:bodyPr/>
          <a:lstStyle>
            <a:lvl1pPr>
              <a:defRPr/>
            </a:lvl1pPr>
          </a:lstStyle>
          <a:p>
            <a:pPr lvl="0"/>
            <a:fld id="{9766CC2F-B709-0149-B861-AD21E915680F}" type="slidenum">
              <a:t>‹#›</a:t>
            </a:fld>
            <a:endParaRPr lang="en-US"/>
          </a:p>
        </p:txBody>
      </p:sp>
      <p:sp>
        <p:nvSpPr>
          <p:cNvPr id="52" name="Title Placeholder 22">
            <a:extLst>
              <a:ext uri="{FF2B5EF4-FFF2-40B4-BE49-F238E27FC236}">
                <a16:creationId xmlns:a16="http://schemas.microsoft.com/office/drawing/2014/main" id="{97F53005-C509-204C-B73F-7D23B9A30782}"/>
              </a:ext>
            </a:extLst>
          </p:cNvPr>
          <p:cNvSpPr txBox="1">
            <a:spLocks noGrp="1"/>
          </p:cNvSpPr>
          <p:nvPr>
            <p:ph type="title"/>
          </p:nvPr>
        </p:nvSpPr>
        <p:spPr/>
        <p:txBody>
          <a:bodyPr/>
          <a:lstStyle>
            <a:lvl1pPr>
              <a:defRPr/>
            </a:lvl1pPr>
          </a:lstStyle>
          <a:p>
            <a:pPr lvl="0"/>
            <a:r>
              <a:rPr lang="en-US"/>
              <a:t>This is a headline</a:t>
            </a:r>
          </a:p>
        </p:txBody>
      </p:sp>
    </p:spTree>
    <p:extLst>
      <p:ext uri="{BB962C8B-B14F-4D97-AF65-F5344CB8AC3E}">
        <p14:creationId xmlns:p14="http://schemas.microsoft.com/office/powerpoint/2010/main" val="4255555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Slide | Image | Blue">
    <p:bg>
      <p:bgPr>
        <a:solidFill>
          <a:srgbClr val="2453FF"/>
        </a:solidFill>
        <a:effectLst/>
      </p:bgPr>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67273FB-2B2F-8C42-B0EF-596412182B16}"/>
              </a:ext>
            </a:extLst>
          </p:cNvPr>
          <p:cNvSpPr/>
          <p:nvPr/>
        </p:nvSpPr>
        <p:spPr>
          <a:xfrm>
            <a:off x="0" y="4689472"/>
            <a:ext cx="5556251" cy="2168527"/>
          </a:xfrm>
          <a:prstGeom prst="rect">
            <a:avLst/>
          </a:prstGeom>
          <a:solidFill>
            <a:srgbClr val="18207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3" name="Picture Placeholder 15">
            <a:extLst>
              <a:ext uri="{FF2B5EF4-FFF2-40B4-BE49-F238E27FC236}">
                <a16:creationId xmlns:a16="http://schemas.microsoft.com/office/drawing/2014/main" id="{EBE2B697-3696-6C49-A0EB-378833C94B0A}"/>
              </a:ext>
            </a:extLst>
          </p:cNvPr>
          <p:cNvSpPr txBox="1">
            <a:spLocks noGrp="1"/>
          </p:cNvSpPr>
          <p:nvPr>
            <p:ph type="pic" idx="4294967295"/>
          </p:nvPr>
        </p:nvSpPr>
        <p:spPr>
          <a:xfrm>
            <a:off x="5556251" y="109023"/>
            <a:ext cx="6635745" cy="6789319"/>
          </a:xfrm>
          <a:solidFill>
            <a:srgbClr val="182071"/>
          </a:solidFill>
        </p:spPr>
        <p:txBody>
          <a:bodyPr bIns="1403997" anchor="ctr" anchorCtr="1"/>
          <a:lstStyle>
            <a:lvl1pPr marL="0" indent="0" algn="ctr">
              <a:buNone/>
              <a:defRPr lang="en-AU">
                <a:solidFill>
                  <a:srgbClr val="FFFFFF"/>
                </a:solidFill>
                <a:latin typeface="Poppins" pitchFamily="2"/>
                <a:cs typeface="Poppins" pitchFamily="2"/>
              </a:defRPr>
            </a:lvl1pPr>
          </a:lstStyle>
          <a:p>
            <a:pPr lvl="0"/>
            <a:r>
              <a:rPr lang="en-AU"/>
              <a:t>Insert Image</a:t>
            </a:r>
            <a:endParaRPr lang="en-US"/>
          </a:p>
        </p:txBody>
      </p:sp>
      <p:sp>
        <p:nvSpPr>
          <p:cNvPr id="4" name="Text Placeholder 24">
            <a:extLst>
              <a:ext uri="{FF2B5EF4-FFF2-40B4-BE49-F238E27FC236}">
                <a16:creationId xmlns:a16="http://schemas.microsoft.com/office/drawing/2014/main" id="{F050EE8A-4B26-3949-8862-CF5FF0E224F3}"/>
              </a:ext>
            </a:extLst>
          </p:cNvPr>
          <p:cNvSpPr txBox="1">
            <a:spLocks noGrp="1"/>
          </p:cNvSpPr>
          <p:nvPr>
            <p:ph type="body" idx="4294967295"/>
          </p:nvPr>
        </p:nvSpPr>
        <p:spPr>
          <a:xfrm>
            <a:off x="731840" y="5023997"/>
            <a:ext cx="3458937" cy="914098"/>
          </a:xfrm>
        </p:spPr>
        <p:txBody>
          <a:bodyPr/>
          <a:lstStyle>
            <a:lvl1pPr marL="0" indent="0">
              <a:spcBef>
                <a:spcPts val="0"/>
              </a:spcBef>
              <a:spcAft>
                <a:spcPts val="1000"/>
              </a:spcAft>
              <a:buNone/>
              <a:defRPr>
                <a:solidFill>
                  <a:srgbClr val="FFFFFF"/>
                </a:solidFill>
                <a:latin typeface="Poppins Light" pitchFamily="2"/>
                <a:cs typeface="Poppins Light" pitchFamily="2"/>
              </a:defRPr>
            </a:lvl1pPr>
          </a:lstStyle>
          <a:p>
            <a:pPr lvl="0"/>
            <a:r>
              <a:rPr lang="en-US"/>
              <a:t>This is a subheading. Lorem ipsum dolor sit amet, consectetuer adipiscing elit.</a:t>
            </a:r>
          </a:p>
        </p:txBody>
      </p:sp>
      <p:sp>
        <p:nvSpPr>
          <p:cNvPr id="5" name="Text Placeholder 20">
            <a:extLst>
              <a:ext uri="{FF2B5EF4-FFF2-40B4-BE49-F238E27FC236}">
                <a16:creationId xmlns:a16="http://schemas.microsoft.com/office/drawing/2014/main" id="{DA203B44-2561-0341-AE0E-B24E4C20A0C0}"/>
              </a:ext>
            </a:extLst>
          </p:cNvPr>
          <p:cNvSpPr txBox="1">
            <a:spLocks noGrp="1"/>
          </p:cNvSpPr>
          <p:nvPr>
            <p:ph type="body" idx="4294967295"/>
          </p:nvPr>
        </p:nvSpPr>
        <p:spPr>
          <a:xfrm>
            <a:off x="731840" y="2747141"/>
            <a:ext cx="3765736" cy="1341909"/>
          </a:xfrm>
        </p:spPr>
        <p:txBody>
          <a:bodyPr anchor="b"/>
          <a:lstStyle>
            <a:lvl1pPr marL="0" indent="0">
              <a:lnSpc>
                <a:spcPct val="90000"/>
              </a:lnSpc>
              <a:spcBef>
                <a:spcPts val="0"/>
              </a:spcBef>
              <a:spcAft>
                <a:spcPts val="1000"/>
              </a:spcAft>
              <a:buNone/>
              <a:defRPr sz="3200">
                <a:solidFill>
                  <a:srgbClr val="FFFFFF"/>
                </a:solidFill>
                <a:latin typeface="Poppins Medium" pitchFamily="2"/>
                <a:cs typeface="Poppins Medium" pitchFamily="2"/>
              </a:defRPr>
            </a:lvl1pPr>
          </a:lstStyle>
          <a:p>
            <a:pPr lvl="0"/>
            <a:r>
              <a:rPr lang="en-US"/>
              <a:t>This is a multi line heading for the divider.</a:t>
            </a:r>
          </a:p>
        </p:txBody>
      </p:sp>
      <p:pic>
        <p:nvPicPr>
          <p:cNvPr id="6" name="Picture 27">
            <a:extLst>
              <a:ext uri="{FF2B5EF4-FFF2-40B4-BE49-F238E27FC236}">
                <a16:creationId xmlns:a16="http://schemas.microsoft.com/office/drawing/2014/main" id="{E86B1118-4419-4848-97F2-587AAF4CDF7C}"/>
              </a:ext>
            </a:extLst>
          </p:cNvPr>
          <p:cNvPicPr>
            <a:picLocks noChangeAspect="1"/>
          </p:cNvPicPr>
          <p:nvPr/>
        </p:nvPicPr>
        <p:blipFill>
          <a:blip r:embed="rId2"/>
          <a:stretch>
            <a:fillRect/>
          </a:stretch>
        </p:blipFill>
        <p:spPr>
          <a:xfrm>
            <a:off x="731840" y="6250106"/>
            <a:ext cx="468273" cy="179789"/>
          </a:xfrm>
          <a:prstGeom prst="rect">
            <a:avLst/>
          </a:prstGeom>
          <a:noFill/>
          <a:ln cap="flat">
            <a:noFill/>
          </a:ln>
        </p:spPr>
      </p:pic>
    </p:spTree>
    <p:extLst>
      <p:ext uri="{BB962C8B-B14F-4D97-AF65-F5344CB8AC3E}">
        <p14:creationId xmlns:p14="http://schemas.microsoft.com/office/powerpoint/2010/main" val="424021576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b Divider Slide | Midnight ">
    <p:bg>
      <p:bgPr>
        <a:solidFill>
          <a:srgbClr val="192072"/>
        </a:solidFill>
        <a:effectLst/>
      </p:bgPr>
    </p:bg>
    <p:spTree>
      <p:nvGrpSpPr>
        <p:cNvPr id="1" name=""/>
        <p:cNvGrpSpPr/>
        <p:nvPr/>
      </p:nvGrpSpPr>
      <p:grpSpPr>
        <a:xfrm>
          <a:off x="0" y="0"/>
          <a:ext cx="0" cy="0"/>
          <a:chOff x="0" y="0"/>
          <a:chExt cx="0" cy="0"/>
        </a:xfrm>
      </p:grpSpPr>
      <p:sp>
        <p:nvSpPr>
          <p:cNvPr id="2" name="Text Placeholder 24">
            <a:extLst>
              <a:ext uri="{FF2B5EF4-FFF2-40B4-BE49-F238E27FC236}">
                <a16:creationId xmlns:a16="http://schemas.microsoft.com/office/drawing/2014/main" id="{B1AA2F0A-3F88-154F-B218-C44112D5EB6B}"/>
              </a:ext>
            </a:extLst>
          </p:cNvPr>
          <p:cNvSpPr txBox="1">
            <a:spLocks noGrp="1"/>
          </p:cNvSpPr>
          <p:nvPr>
            <p:ph type="body" idx="4294967295"/>
          </p:nvPr>
        </p:nvSpPr>
        <p:spPr>
          <a:xfrm>
            <a:off x="731840" y="5023997"/>
            <a:ext cx="3458937" cy="914098"/>
          </a:xfrm>
        </p:spPr>
        <p:txBody>
          <a:bodyPr/>
          <a:lstStyle>
            <a:lvl1pPr marL="0" indent="0">
              <a:spcBef>
                <a:spcPts val="0"/>
              </a:spcBef>
              <a:spcAft>
                <a:spcPts val="1000"/>
              </a:spcAft>
              <a:buNone/>
              <a:defRPr>
                <a:solidFill>
                  <a:srgbClr val="FFFFFF"/>
                </a:solidFill>
                <a:latin typeface="Poppins Light" pitchFamily="2"/>
                <a:cs typeface="Poppins Light" pitchFamily="2"/>
              </a:defRPr>
            </a:lvl1pPr>
          </a:lstStyle>
          <a:p>
            <a:pPr lvl="0"/>
            <a:r>
              <a:rPr lang="en-US"/>
              <a:t>This is a subheading. Lorem ipsum dolor sit amet, consectetuer adipiscing elit.</a:t>
            </a:r>
          </a:p>
        </p:txBody>
      </p:sp>
      <p:sp>
        <p:nvSpPr>
          <p:cNvPr id="3" name="Text Placeholder 20">
            <a:extLst>
              <a:ext uri="{FF2B5EF4-FFF2-40B4-BE49-F238E27FC236}">
                <a16:creationId xmlns:a16="http://schemas.microsoft.com/office/drawing/2014/main" id="{50FC28D9-4AC1-E143-A371-74A567924D84}"/>
              </a:ext>
            </a:extLst>
          </p:cNvPr>
          <p:cNvSpPr txBox="1">
            <a:spLocks noGrp="1"/>
          </p:cNvSpPr>
          <p:nvPr>
            <p:ph type="body" idx="4294967295"/>
          </p:nvPr>
        </p:nvSpPr>
        <p:spPr>
          <a:xfrm>
            <a:off x="731840" y="2747141"/>
            <a:ext cx="3765736" cy="1341909"/>
          </a:xfrm>
        </p:spPr>
        <p:txBody>
          <a:bodyPr anchor="b"/>
          <a:lstStyle>
            <a:lvl1pPr marL="0" indent="0">
              <a:lnSpc>
                <a:spcPct val="90000"/>
              </a:lnSpc>
              <a:spcBef>
                <a:spcPts val="0"/>
              </a:spcBef>
              <a:spcAft>
                <a:spcPts val="1000"/>
              </a:spcAft>
              <a:buNone/>
              <a:defRPr sz="3200">
                <a:solidFill>
                  <a:srgbClr val="FFFFFF"/>
                </a:solidFill>
                <a:latin typeface="Poppins Medium" pitchFamily="2"/>
                <a:cs typeface="Poppins Medium" pitchFamily="2"/>
              </a:defRPr>
            </a:lvl1pPr>
          </a:lstStyle>
          <a:p>
            <a:pPr lvl="0"/>
            <a:r>
              <a:rPr lang="en-US"/>
              <a:t>This is a multi line heading for the sub divider.</a:t>
            </a:r>
          </a:p>
        </p:txBody>
      </p:sp>
      <p:sp>
        <p:nvSpPr>
          <p:cNvPr id="4" name="Slide Number Placeholder 5">
            <a:extLst>
              <a:ext uri="{FF2B5EF4-FFF2-40B4-BE49-F238E27FC236}">
                <a16:creationId xmlns:a16="http://schemas.microsoft.com/office/drawing/2014/main" id="{3180B05E-1601-804A-A00B-F025D85603B6}"/>
              </a:ext>
            </a:extLst>
          </p:cNvPr>
          <p:cNvSpPr txBox="1">
            <a:spLocks noGrp="1"/>
          </p:cNvSpPr>
          <p:nvPr>
            <p:ph type="sldNum" sz="quarter" idx="8"/>
          </p:nvPr>
        </p:nvSpPr>
        <p:spPr/>
        <p:txBody>
          <a:bodyPr/>
          <a:lstStyle>
            <a:lvl1pPr>
              <a:defRPr>
                <a:solidFill>
                  <a:srgbClr val="FFFFFF"/>
                </a:solidFill>
              </a:defRPr>
            </a:lvl1pPr>
          </a:lstStyle>
          <a:p>
            <a:pPr lvl="0"/>
            <a:fld id="{EB376C06-0611-E04C-AB76-BD8ADBD07823}" type="slidenum">
              <a:t>‹#›</a:t>
            </a:fld>
            <a:endParaRPr lang="en-US"/>
          </a:p>
        </p:txBody>
      </p:sp>
      <p:pic>
        <p:nvPicPr>
          <p:cNvPr id="5" name="Picture 22">
            <a:extLst>
              <a:ext uri="{FF2B5EF4-FFF2-40B4-BE49-F238E27FC236}">
                <a16:creationId xmlns:a16="http://schemas.microsoft.com/office/drawing/2014/main" id="{3AC1684D-FA12-A842-923B-69F0B0FE14AC}"/>
              </a:ext>
            </a:extLst>
          </p:cNvPr>
          <p:cNvPicPr>
            <a:picLocks noChangeAspect="1"/>
          </p:cNvPicPr>
          <p:nvPr/>
        </p:nvPicPr>
        <p:blipFill>
          <a:blip r:embed="rId2"/>
          <a:stretch>
            <a:fillRect/>
          </a:stretch>
        </p:blipFill>
        <p:spPr>
          <a:xfrm>
            <a:off x="731840" y="6250106"/>
            <a:ext cx="468273" cy="179789"/>
          </a:xfrm>
          <a:prstGeom prst="rect">
            <a:avLst/>
          </a:prstGeom>
          <a:noFill/>
          <a:ln cap="flat">
            <a:noFill/>
          </a:ln>
        </p:spPr>
      </p:pic>
    </p:spTree>
    <p:extLst>
      <p:ext uri="{BB962C8B-B14F-4D97-AF65-F5344CB8AC3E}">
        <p14:creationId xmlns:p14="http://schemas.microsoft.com/office/powerpoint/2010/main" val="54409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b Divider Slide | Waterhole ">
    <p:bg>
      <p:bgPr>
        <a:solidFill>
          <a:srgbClr val="2453FF"/>
        </a:solidFill>
        <a:effectLst/>
      </p:bgPr>
    </p:bg>
    <p:spTree>
      <p:nvGrpSpPr>
        <p:cNvPr id="1" name=""/>
        <p:cNvGrpSpPr/>
        <p:nvPr/>
      </p:nvGrpSpPr>
      <p:grpSpPr>
        <a:xfrm>
          <a:off x="0" y="0"/>
          <a:ext cx="0" cy="0"/>
          <a:chOff x="0" y="0"/>
          <a:chExt cx="0" cy="0"/>
        </a:xfrm>
      </p:grpSpPr>
      <p:sp>
        <p:nvSpPr>
          <p:cNvPr id="2" name="Text Placeholder 24">
            <a:extLst>
              <a:ext uri="{FF2B5EF4-FFF2-40B4-BE49-F238E27FC236}">
                <a16:creationId xmlns:a16="http://schemas.microsoft.com/office/drawing/2014/main" id="{D1FCE959-5F05-294C-B582-82AA76D84089}"/>
              </a:ext>
            </a:extLst>
          </p:cNvPr>
          <p:cNvSpPr txBox="1">
            <a:spLocks noGrp="1"/>
          </p:cNvSpPr>
          <p:nvPr>
            <p:ph type="body" idx="4294967295"/>
          </p:nvPr>
        </p:nvSpPr>
        <p:spPr>
          <a:xfrm>
            <a:off x="731840" y="5023997"/>
            <a:ext cx="3458937" cy="914098"/>
          </a:xfrm>
        </p:spPr>
        <p:txBody>
          <a:bodyPr/>
          <a:lstStyle>
            <a:lvl1pPr marL="0" indent="0">
              <a:spcBef>
                <a:spcPts val="0"/>
              </a:spcBef>
              <a:spcAft>
                <a:spcPts val="1000"/>
              </a:spcAft>
              <a:buNone/>
              <a:defRPr>
                <a:solidFill>
                  <a:srgbClr val="FFFFFF"/>
                </a:solidFill>
                <a:latin typeface="Poppins Light" pitchFamily="2"/>
                <a:cs typeface="Poppins Light" pitchFamily="2"/>
              </a:defRPr>
            </a:lvl1pPr>
          </a:lstStyle>
          <a:p>
            <a:pPr lvl="0"/>
            <a:r>
              <a:rPr lang="en-US"/>
              <a:t>This is a subheading. Lorem ipsum dolor sit amet, consectetuer adipiscing elit.</a:t>
            </a:r>
          </a:p>
        </p:txBody>
      </p:sp>
      <p:sp>
        <p:nvSpPr>
          <p:cNvPr id="3" name="Text Placeholder 20">
            <a:extLst>
              <a:ext uri="{FF2B5EF4-FFF2-40B4-BE49-F238E27FC236}">
                <a16:creationId xmlns:a16="http://schemas.microsoft.com/office/drawing/2014/main" id="{7338F2E0-EC43-8D43-8345-CEE62369520F}"/>
              </a:ext>
            </a:extLst>
          </p:cNvPr>
          <p:cNvSpPr txBox="1">
            <a:spLocks noGrp="1"/>
          </p:cNvSpPr>
          <p:nvPr>
            <p:ph type="body" idx="4294967295"/>
          </p:nvPr>
        </p:nvSpPr>
        <p:spPr>
          <a:xfrm>
            <a:off x="731840" y="2747141"/>
            <a:ext cx="3765736" cy="1341909"/>
          </a:xfrm>
        </p:spPr>
        <p:txBody>
          <a:bodyPr anchor="b"/>
          <a:lstStyle>
            <a:lvl1pPr marL="0" indent="0">
              <a:lnSpc>
                <a:spcPct val="90000"/>
              </a:lnSpc>
              <a:spcBef>
                <a:spcPts val="0"/>
              </a:spcBef>
              <a:spcAft>
                <a:spcPts val="1000"/>
              </a:spcAft>
              <a:buNone/>
              <a:defRPr sz="3200">
                <a:solidFill>
                  <a:srgbClr val="FFFFFF"/>
                </a:solidFill>
                <a:latin typeface="Poppins Medium" pitchFamily="2"/>
                <a:cs typeface="Poppins Medium" pitchFamily="2"/>
              </a:defRPr>
            </a:lvl1pPr>
          </a:lstStyle>
          <a:p>
            <a:pPr lvl="0"/>
            <a:r>
              <a:rPr lang="en-US"/>
              <a:t>This is a multi line heading for the sub divider.</a:t>
            </a:r>
          </a:p>
        </p:txBody>
      </p:sp>
      <p:sp>
        <p:nvSpPr>
          <p:cNvPr id="4" name="Slide Number Placeholder 5">
            <a:extLst>
              <a:ext uri="{FF2B5EF4-FFF2-40B4-BE49-F238E27FC236}">
                <a16:creationId xmlns:a16="http://schemas.microsoft.com/office/drawing/2014/main" id="{C27C33E8-20BC-1B44-AFA8-FADA5BE919C7}"/>
              </a:ext>
            </a:extLst>
          </p:cNvPr>
          <p:cNvSpPr txBox="1">
            <a:spLocks noGrp="1"/>
          </p:cNvSpPr>
          <p:nvPr>
            <p:ph type="sldNum" sz="quarter" idx="8"/>
          </p:nvPr>
        </p:nvSpPr>
        <p:spPr/>
        <p:txBody>
          <a:bodyPr/>
          <a:lstStyle>
            <a:lvl1pPr>
              <a:defRPr>
                <a:solidFill>
                  <a:srgbClr val="FFFFFF"/>
                </a:solidFill>
              </a:defRPr>
            </a:lvl1pPr>
          </a:lstStyle>
          <a:p>
            <a:pPr lvl="0"/>
            <a:fld id="{BD2BC0E7-8DDD-8C45-9243-8E8AD68A95E4}" type="slidenum">
              <a:t>‹#›</a:t>
            </a:fld>
            <a:endParaRPr lang="en-US"/>
          </a:p>
        </p:txBody>
      </p:sp>
      <p:pic>
        <p:nvPicPr>
          <p:cNvPr id="5" name="Picture 18">
            <a:extLst>
              <a:ext uri="{FF2B5EF4-FFF2-40B4-BE49-F238E27FC236}">
                <a16:creationId xmlns:a16="http://schemas.microsoft.com/office/drawing/2014/main" id="{57866998-821C-A049-A525-6C033093753B}"/>
              </a:ext>
            </a:extLst>
          </p:cNvPr>
          <p:cNvPicPr>
            <a:picLocks noChangeAspect="1"/>
          </p:cNvPicPr>
          <p:nvPr/>
        </p:nvPicPr>
        <p:blipFill>
          <a:blip r:embed="rId2"/>
          <a:stretch>
            <a:fillRect/>
          </a:stretch>
        </p:blipFill>
        <p:spPr>
          <a:xfrm>
            <a:off x="731840" y="6250106"/>
            <a:ext cx="468273" cy="179789"/>
          </a:xfrm>
          <a:prstGeom prst="rect">
            <a:avLst/>
          </a:prstGeom>
          <a:noFill/>
          <a:ln cap="flat">
            <a:noFill/>
          </a:ln>
        </p:spPr>
      </p:pic>
    </p:spTree>
    <p:extLst>
      <p:ext uri="{BB962C8B-B14F-4D97-AF65-F5344CB8AC3E}">
        <p14:creationId xmlns:p14="http://schemas.microsoft.com/office/powerpoint/2010/main" val="4928354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uper Sub Divider Slide | Green">
    <p:bg>
      <p:bgPr>
        <a:solidFill>
          <a:srgbClr val="30BA77"/>
        </a:solidFill>
        <a:effectLst/>
      </p:bgPr>
    </p:bg>
    <p:spTree>
      <p:nvGrpSpPr>
        <p:cNvPr id="1" name=""/>
        <p:cNvGrpSpPr/>
        <p:nvPr/>
      </p:nvGrpSpPr>
      <p:grpSpPr>
        <a:xfrm>
          <a:off x="0" y="0"/>
          <a:ext cx="0" cy="0"/>
          <a:chOff x="0" y="0"/>
          <a:chExt cx="0" cy="0"/>
        </a:xfrm>
      </p:grpSpPr>
      <p:sp>
        <p:nvSpPr>
          <p:cNvPr id="2" name="Text Placeholder 24">
            <a:extLst>
              <a:ext uri="{FF2B5EF4-FFF2-40B4-BE49-F238E27FC236}">
                <a16:creationId xmlns:a16="http://schemas.microsoft.com/office/drawing/2014/main" id="{9CF381D2-3C2A-A44B-9E88-AB387459AA3D}"/>
              </a:ext>
            </a:extLst>
          </p:cNvPr>
          <p:cNvSpPr txBox="1">
            <a:spLocks noGrp="1"/>
          </p:cNvSpPr>
          <p:nvPr>
            <p:ph type="body" idx="4294967295"/>
          </p:nvPr>
        </p:nvSpPr>
        <p:spPr>
          <a:xfrm>
            <a:off x="731840" y="5023997"/>
            <a:ext cx="3458937" cy="914098"/>
          </a:xfrm>
        </p:spPr>
        <p:txBody>
          <a:bodyPr/>
          <a:lstStyle>
            <a:lvl1pPr marL="0" indent="0">
              <a:spcBef>
                <a:spcPts val="0"/>
              </a:spcBef>
              <a:spcAft>
                <a:spcPts val="1000"/>
              </a:spcAft>
              <a:buNone/>
              <a:defRPr>
                <a:solidFill>
                  <a:srgbClr val="FFFFFF"/>
                </a:solidFill>
                <a:latin typeface="Poppins Light" pitchFamily="2"/>
                <a:cs typeface="Poppins Light" pitchFamily="2"/>
              </a:defRPr>
            </a:lvl1pPr>
          </a:lstStyle>
          <a:p>
            <a:pPr lvl="0"/>
            <a:r>
              <a:rPr lang="en-US"/>
              <a:t>This is a subheading. Lorem ipsum dolor sit amet, consectetuer adipiscing elit.</a:t>
            </a:r>
          </a:p>
        </p:txBody>
      </p:sp>
      <p:sp>
        <p:nvSpPr>
          <p:cNvPr id="3" name="Text Placeholder 20">
            <a:extLst>
              <a:ext uri="{FF2B5EF4-FFF2-40B4-BE49-F238E27FC236}">
                <a16:creationId xmlns:a16="http://schemas.microsoft.com/office/drawing/2014/main" id="{BDF03BCA-D98F-104E-8DFF-7680D17FDE95}"/>
              </a:ext>
            </a:extLst>
          </p:cNvPr>
          <p:cNvSpPr txBox="1">
            <a:spLocks noGrp="1"/>
          </p:cNvSpPr>
          <p:nvPr>
            <p:ph type="body" idx="4294967295"/>
          </p:nvPr>
        </p:nvSpPr>
        <p:spPr>
          <a:xfrm>
            <a:off x="731840" y="2747141"/>
            <a:ext cx="3765736" cy="1341909"/>
          </a:xfrm>
        </p:spPr>
        <p:txBody>
          <a:bodyPr anchor="b"/>
          <a:lstStyle>
            <a:lvl1pPr marL="0" indent="0">
              <a:lnSpc>
                <a:spcPct val="90000"/>
              </a:lnSpc>
              <a:spcBef>
                <a:spcPts val="0"/>
              </a:spcBef>
              <a:spcAft>
                <a:spcPts val="1000"/>
              </a:spcAft>
              <a:buNone/>
              <a:defRPr sz="3200">
                <a:solidFill>
                  <a:srgbClr val="FFFFFF"/>
                </a:solidFill>
                <a:latin typeface="Poppins Medium" pitchFamily="2"/>
                <a:cs typeface="Poppins Medium" pitchFamily="2"/>
              </a:defRPr>
            </a:lvl1pPr>
          </a:lstStyle>
          <a:p>
            <a:pPr lvl="0"/>
            <a:r>
              <a:rPr lang="en-US"/>
              <a:t>This is a multi line heading for the super sub divider.</a:t>
            </a:r>
          </a:p>
        </p:txBody>
      </p:sp>
      <p:sp>
        <p:nvSpPr>
          <p:cNvPr id="4" name="Slide Number Placeholder 5">
            <a:extLst>
              <a:ext uri="{FF2B5EF4-FFF2-40B4-BE49-F238E27FC236}">
                <a16:creationId xmlns:a16="http://schemas.microsoft.com/office/drawing/2014/main" id="{ED00577F-242A-2240-B17B-6B3E717FEC33}"/>
              </a:ext>
            </a:extLst>
          </p:cNvPr>
          <p:cNvSpPr txBox="1">
            <a:spLocks noGrp="1"/>
          </p:cNvSpPr>
          <p:nvPr>
            <p:ph type="sldNum" sz="quarter" idx="8"/>
          </p:nvPr>
        </p:nvSpPr>
        <p:spPr/>
        <p:txBody>
          <a:bodyPr/>
          <a:lstStyle>
            <a:lvl1pPr>
              <a:defRPr>
                <a:solidFill>
                  <a:srgbClr val="FFFFFF"/>
                </a:solidFill>
              </a:defRPr>
            </a:lvl1pPr>
          </a:lstStyle>
          <a:p>
            <a:pPr lvl="0"/>
            <a:fld id="{8A66F5A9-0309-574F-A204-E1AB170729CA}" type="slidenum">
              <a:t>‹#›</a:t>
            </a:fld>
            <a:endParaRPr lang="en-US"/>
          </a:p>
        </p:txBody>
      </p:sp>
      <p:pic>
        <p:nvPicPr>
          <p:cNvPr id="5" name="Picture 17">
            <a:extLst>
              <a:ext uri="{FF2B5EF4-FFF2-40B4-BE49-F238E27FC236}">
                <a16:creationId xmlns:a16="http://schemas.microsoft.com/office/drawing/2014/main" id="{49755241-45AB-2245-8D85-3D86D8B50477}"/>
              </a:ext>
            </a:extLst>
          </p:cNvPr>
          <p:cNvPicPr>
            <a:picLocks noChangeAspect="1"/>
          </p:cNvPicPr>
          <p:nvPr/>
        </p:nvPicPr>
        <p:blipFill>
          <a:blip r:embed="rId2"/>
          <a:stretch>
            <a:fillRect/>
          </a:stretch>
        </p:blipFill>
        <p:spPr>
          <a:xfrm>
            <a:off x="731840" y="6250106"/>
            <a:ext cx="468273" cy="179789"/>
          </a:xfrm>
          <a:prstGeom prst="rect">
            <a:avLst/>
          </a:prstGeom>
          <a:noFill/>
          <a:ln cap="flat">
            <a:noFill/>
          </a:ln>
        </p:spPr>
      </p:pic>
    </p:spTree>
    <p:extLst>
      <p:ext uri="{BB962C8B-B14F-4D97-AF65-F5344CB8AC3E}">
        <p14:creationId xmlns:p14="http://schemas.microsoft.com/office/powerpoint/2010/main" val="17913597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uper Sub Divider Slide | Mint">
    <p:bg>
      <p:bgPr>
        <a:solidFill>
          <a:srgbClr val="90EBCD"/>
        </a:solidFill>
        <a:effectLst/>
      </p:bgPr>
    </p:bg>
    <p:spTree>
      <p:nvGrpSpPr>
        <p:cNvPr id="1" name=""/>
        <p:cNvGrpSpPr/>
        <p:nvPr/>
      </p:nvGrpSpPr>
      <p:grpSpPr>
        <a:xfrm>
          <a:off x="0" y="0"/>
          <a:ext cx="0" cy="0"/>
          <a:chOff x="0" y="0"/>
          <a:chExt cx="0" cy="0"/>
        </a:xfrm>
      </p:grpSpPr>
      <p:sp>
        <p:nvSpPr>
          <p:cNvPr id="2" name="Text Placeholder 24">
            <a:extLst>
              <a:ext uri="{FF2B5EF4-FFF2-40B4-BE49-F238E27FC236}">
                <a16:creationId xmlns:a16="http://schemas.microsoft.com/office/drawing/2014/main" id="{C7CE7561-F4CC-C44B-BABF-308D799D7FA6}"/>
              </a:ext>
            </a:extLst>
          </p:cNvPr>
          <p:cNvSpPr txBox="1">
            <a:spLocks noGrp="1"/>
          </p:cNvSpPr>
          <p:nvPr>
            <p:ph type="body" idx="4294967295"/>
          </p:nvPr>
        </p:nvSpPr>
        <p:spPr>
          <a:xfrm>
            <a:off x="731840" y="5023997"/>
            <a:ext cx="3458937" cy="914098"/>
          </a:xfrm>
        </p:spPr>
        <p:txBody>
          <a:bodyPr/>
          <a:lstStyle>
            <a:lvl1pPr marL="0" indent="0">
              <a:spcBef>
                <a:spcPts val="0"/>
              </a:spcBef>
              <a:spcAft>
                <a:spcPts val="1000"/>
              </a:spcAft>
              <a:buNone/>
              <a:defRPr>
                <a:solidFill>
                  <a:srgbClr val="0C322C"/>
                </a:solidFill>
                <a:latin typeface="Poppins Light" pitchFamily="2"/>
                <a:cs typeface="Poppins Light" pitchFamily="2"/>
              </a:defRPr>
            </a:lvl1pPr>
          </a:lstStyle>
          <a:p>
            <a:pPr lvl="0"/>
            <a:r>
              <a:rPr lang="en-US"/>
              <a:t>This is a subheading. Lorem ipsum dolor sit amet, consectetuer adipiscing elit.</a:t>
            </a:r>
          </a:p>
        </p:txBody>
      </p:sp>
      <p:sp>
        <p:nvSpPr>
          <p:cNvPr id="3" name="Text Placeholder 20">
            <a:extLst>
              <a:ext uri="{FF2B5EF4-FFF2-40B4-BE49-F238E27FC236}">
                <a16:creationId xmlns:a16="http://schemas.microsoft.com/office/drawing/2014/main" id="{968DC865-494C-734C-AA7B-B58F46B68F50}"/>
              </a:ext>
            </a:extLst>
          </p:cNvPr>
          <p:cNvSpPr txBox="1">
            <a:spLocks noGrp="1"/>
          </p:cNvSpPr>
          <p:nvPr>
            <p:ph type="body" idx="4294967295"/>
          </p:nvPr>
        </p:nvSpPr>
        <p:spPr>
          <a:xfrm>
            <a:off x="731840" y="2747141"/>
            <a:ext cx="3765736" cy="1341909"/>
          </a:xfrm>
        </p:spPr>
        <p:txBody>
          <a:bodyPr anchor="b"/>
          <a:lstStyle>
            <a:lvl1pPr marL="0" indent="0">
              <a:lnSpc>
                <a:spcPct val="90000"/>
              </a:lnSpc>
              <a:spcBef>
                <a:spcPts val="0"/>
              </a:spcBef>
              <a:spcAft>
                <a:spcPts val="1000"/>
              </a:spcAft>
              <a:buNone/>
              <a:defRPr sz="3200">
                <a:solidFill>
                  <a:srgbClr val="0C322C"/>
                </a:solidFill>
                <a:latin typeface="Poppins Medium" pitchFamily="2"/>
                <a:cs typeface="Poppins Medium" pitchFamily="2"/>
              </a:defRPr>
            </a:lvl1pPr>
          </a:lstStyle>
          <a:p>
            <a:pPr lvl="0"/>
            <a:r>
              <a:rPr lang="en-US"/>
              <a:t>This is a multi line heading for the super sub divider.</a:t>
            </a:r>
          </a:p>
        </p:txBody>
      </p:sp>
      <p:sp>
        <p:nvSpPr>
          <p:cNvPr id="4" name="Slide Number Placeholder 5">
            <a:extLst>
              <a:ext uri="{FF2B5EF4-FFF2-40B4-BE49-F238E27FC236}">
                <a16:creationId xmlns:a16="http://schemas.microsoft.com/office/drawing/2014/main" id="{5CBDE740-E989-194E-A848-A5E5A223AEF1}"/>
              </a:ext>
            </a:extLst>
          </p:cNvPr>
          <p:cNvSpPr txBox="1">
            <a:spLocks noGrp="1"/>
          </p:cNvSpPr>
          <p:nvPr>
            <p:ph type="sldNum" sz="quarter" idx="8"/>
          </p:nvPr>
        </p:nvSpPr>
        <p:spPr/>
        <p:txBody>
          <a:bodyPr/>
          <a:lstStyle>
            <a:lvl1pPr>
              <a:defRPr/>
            </a:lvl1pPr>
          </a:lstStyle>
          <a:p>
            <a:pPr lvl="0"/>
            <a:fld id="{4B76560D-C730-624F-B1C2-505E064CF92E}" type="slidenum">
              <a:t>‹#›</a:t>
            </a:fld>
            <a:endParaRPr lang="en-US"/>
          </a:p>
        </p:txBody>
      </p:sp>
      <p:pic>
        <p:nvPicPr>
          <p:cNvPr id="5" name="Picture 1">
            <a:extLst>
              <a:ext uri="{FF2B5EF4-FFF2-40B4-BE49-F238E27FC236}">
                <a16:creationId xmlns:a16="http://schemas.microsoft.com/office/drawing/2014/main" id="{D347DB0E-8C7B-D94D-9089-DB2B3A9BAA1E}"/>
              </a:ext>
            </a:extLst>
          </p:cNvPr>
          <p:cNvPicPr>
            <a:picLocks noChangeAspect="1"/>
          </p:cNvPicPr>
          <p:nvPr userDrawn="1"/>
        </p:nvPicPr>
        <p:blipFill>
          <a:blip r:embed="rId2"/>
          <a:stretch>
            <a:fillRect/>
          </a:stretch>
        </p:blipFill>
        <p:spPr>
          <a:xfrm>
            <a:off x="731840" y="6249896"/>
            <a:ext cx="468822" cy="179999"/>
          </a:xfrm>
          <a:prstGeom prst="rect">
            <a:avLst/>
          </a:prstGeom>
          <a:noFill/>
          <a:ln cap="flat">
            <a:noFill/>
          </a:ln>
        </p:spPr>
      </p:pic>
    </p:spTree>
    <p:extLst>
      <p:ext uri="{BB962C8B-B14F-4D97-AF65-F5344CB8AC3E}">
        <p14:creationId xmlns:p14="http://schemas.microsoft.com/office/powerpoint/2010/main" val="38740869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eadline | Subheadline | Icons">
    <p:spTree>
      <p:nvGrpSpPr>
        <p:cNvPr id="1" name=""/>
        <p:cNvGrpSpPr/>
        <p:nvPr/>
      </p:nvGrpSpPr>
      <p:grpSpPr>
        <a:xfrm>
          <a:off x="0" y="0"/>
          <a:ext cx="0" cy="0"/>
          <a:chOff x="0" y="0"/>
          <a:chExt cx="0" cy="0"/>
        </a:xfrm>
      </p:grpSpPr>
      <p:sp>
        <p:nvSpPr>
          <p:cNvPr id="2" name="Bildplatzhalter 10">
            <a:extLst>
              <a:ext uri="{FF2B5EF4-FFF2-40B4-BE49-F238E27FC236}">
                <a16:creationId xmlns:a16="http://schemas.microsoft.com/office/drawing/2014/main" id="{ACE95A78-5888-624A-BD22-06BC26B68292}"/>
              </a:ext>
            </a:extLst>
          </p:cNvPr>
          <p:cNvSpPr txBox="1">
            <a:spLocks noGrp="1"/>
          </p:cNvSpPr>
          <p:nvPr>
            <p:ph type="pic" idx="4294967295"/>
          </p:nvPr>
        </p:nvSpPr>
        <p:spPr>
          <a:xfrm>
            <a:off x="6762746" y="1388790"/>
            <a:ext cx="755998" cy="755998"/>
          </a:xfrm>
        </p:spPr>
        <p:txBody>
          <a:bodyPr tIns="431999" anchor="ctr" anchorCtr="1">
            <a:noAutofit/>
          </a:bodyPr>
          <a:lstStyle>
            <a:lvl1pPr marL="0" indent="0" algn="ctr">
              <a:buNone/>
              <a:defRPr sz="700">
                <a:solidFill>
                  <a:srgbClr val="2453FF"/>
                </a:solidFill>
              </a:defRPr>
            </a:lvl1pPr>
            <a:lvl2pPr marL="0" lvl="0" indent="0" algn="ctr">
              <a:spcBef>
                <a:spcPts val="1000"/>
              </a:spcBef>
              <a:buNone/>
              <a:defRPr sz="700">
                <a:solidFill>
                  <a:srgbClr val="2453FF"/>
                </a:solidFill>
              </a:defRPr>
            </a:lvl2pPr>
          </a:lstStyle>
          <a:p>
            <a:pPr lvl="0"/>
            <a:endParaRPr lang="en-US"/>
          </a:p>
          <a:p>
            <a:pPr lvl="0"/>
            <a:endParaRPr lang="en-US"/>
          </a:p>
        </p:txBody>
      </p:sp>
      <p:sp>
        <p:nvSpPr>
          <p:cNvPr id="3" name="Bildplatzhalter 10">
            <a:extLst>
              <a:ext uri="{FF2B5EF4-FFF2-40B4-BE49-F238E27FC236}">
                <a16:creationId xmlns:a16="http://schemas.microsoft.com/office/drawing/2014/main" id="{B4A20FD8-7EE6-9349-A844-387E8C7C0D21}"/>
              </a:ext>
            </a:extLst>
          </p:cNvPr>
          <p:cNvSpPr txBox="1">
            <a:spLocks noGrp="1"/>
          </p:cNvSpPr>
          <p:nvPr>
            <p:ph type="pic" idx="4294967295"/>
          </p:nvPr>
        </p:nvSpPr>
        <p:spPr>
          <a:xfrm>
            <a:off x="6762746" y="5373334"/>
            <a:ext cx="755998" cy="755998"/>
          </a:xfrm>
        </p:spPr>
        <p:txBody>
          <a:bodyPr tIns="431999" anchor="ctr" anchorCtr="1">
            <a:noAutofit/>
          </a:bodyPr>
          <a:lstStyle>
            <a:lvl1pPr marL="0" indent="0" algn="ctr">
              <a:buNone/>
              <a:defRPr sz="700">
                <a:solidFill>
                  <a:srgbClr val="2453FF"/>
                </a:solidFill>
              </a:defRPr>
            </a:lvl1pPr>
            <a:lvl2pPr marL="0" lvl="0" indent="0" algn="ctr">
              <a:spcBef>
                <a:spcPts val="1000"/>
              </a:spcBef>
              <a:buNone/>
              <a:defRPr sz="700">
                <a:solidFill>
                  <a:srgbClr val="2453FF"/>
                </a:solidFill>
              </a:defRPr>
            </a:lvl2pPr>
          </a:lstStyle>
          <a:p>
            <a:pPr lvl="0"/>
            <a:endParaRPr lang="en-US"/>
          </a:p>
          <a:p>
            <a:pPr lvl="0"/>
            <a:endParaRPr lang="en-US"/>
          </a:p>
        </p:txBody>
      </p:sp>
      <p:sp>
        <p:nvSpPr>
          <p:cNvPr id="4" name="Bildplatzhalter 10">
            <a:extLst>
              <a:ext uri="{FF2B5EF4-FFF2-40B4-BE49-F238E27FC236}">
                <a16:creationId xmlns:a16="http://schemas.microsoft.com/office/drawing/2014/main" id="{F748B4E6-BE41-9743-83C7-FDBBF8F4F2AF}"/>
              </a:ext>
            </a:extLst>
          </p:cNvPr>
          <p:cNvSpPr txBox="1">
            <a:spLocks noGrp="1"/>
          </p:cNvSpPr>
          <p:nvPr>
            <p:ph type="pic" idx="4294967295"/>
          </p:nvPr>
        </p:nvSpPr>
        <p:spPr>
          <a:xfrm>
            <a:off x="6762746" y="2384928"/>
            <a:ext cx="755998" cy="755998"/>
          </a:xfrm>
        </p:spPr>
        <p:txBody>
          <a:bodyPr tIns="431999" anchor="ctr" anchorCtr="1">
            <a:noAutofit/>
          </a:bodyPr>
          <a:lstStyle>
            <a:lvl1pPr marL="0" indent="0" algn="ctr">
              <a:buNone/>
              <a:defRPr sz="700">
                <a:solidFill>
                  <a:srgbClr val="2453FF"/>
                </a:solidFill>
              </a:defRPr>
            </a:lvl1pPr>
            <a:lvl2pPr marL="0" lvl="0" indent="0" algn="ctr">
              <a:spcBef>
                <a:spcPts val="1000"/>
              </a:spcBef>
              <a:buNone/>
              <a:defRPr sz="700">
                <a:solidFill>
                  <a:srgbClr val="2453FF"/>
                </a:solidFill>
              </a:defRPr>
            </a:lvl2pPr>
          </a:lstStyle>
          <a:p>
            <a:pPr lvl="0"/>
            <a:endParaRPr lang="en-US"/>
          </a:p>
          <a:p>
            <a:pPr lvl="0"/>
            <a:endParaRPr lang="en-US"/>
          </a:p>
        </p:txBody>
      </p:sp>
      <p:sp>
        <p:nvSpPr>
          <p:cNvPr id="5" name="Bildplatzhalter 10">
            <a:extLst>
              <a:ext uri="{FF2B5EF4-FFF2-40B4-BE49-F238E27FC236}">
                <a16:creationId xmlns:a16="http://schemas.microsoft.com/office/drawing/2014/main" id="{C66D249F-6B18-8244-83DC-BE579BE12A1F}"/>
              </a:ext>
            </a:extLst>
          </p:cNvPr>
          <p:cNvSpPr txBox="1">
            <a:spLocks noGrp="1"/>
          </p:cNvSpPr>
          <p:nvPr>
            <p:ph type="pic" idx="4294967295"/>
          </p:nvPr>
        </p:nvSpPr>
        <p:spPr>
          <a:xfrm>
            <a:off x="6762746" y="3381067"/>
            <a:ext cx="755998" cy="755998"/>
          </a:xfrm>
        </p:spPr>
        <p:txBody>
          <a:bodyPr tIns="431999" anchor="ctr" anchorCtr="1">
            <a:noAutofit/>
          </a:bodyPr>
          <a:lstStyle>
            <a:lvl1pPr marL="0" indent="0" algn="ctr">
              <a:buNone/>
              <a:defRPr sz="700">
                <a:solidFill>
                  <a:srgbClr val="2453FF"/>
                </a:solidFill>
              </a:defRPr>
            </a:lvl1pPr>
            <a:lvl2pPr marL="0" lvl="0" indent="0" algn="ctr">
              <a:spcBef>
                <a:spcPts val="1000"/>
              </a:spcBef>
              <a:buNone/>
              <a:defRPr sz="700">
                <a:solidFill>
                  <a:srgbClr val="2453FF"/>
                </a:solidFill>
              </a:defRPr>
            </a:lvl2pPr>
          </a:lstStyle>
          <a:p>
            <a:pPr lvl="0"/>
            <a:endParaRPr lang="en-US"/>
          </a:p>
          <a:p>
            <a:pPr lvl="0"/>
            <a:endParaRPr lang="en-US"/>
          </a:p>
        </p:txBody>
      </p:sp>
      <p:sp>
        <p:nvSpPr>
          <p:cNvPr id="6" name="Bildplatzhalter 10">
            <a:extLst>
              <a:ext uri="{FF2B5EF4-FFF2-40B4-BE49-F238E27FC236}">
                <a16:creationId xmlns:a16="http://schemas.microsoft.com/office/drawing/2014/main" id="{8DB1BF46-7E85-BF47-A515-0D50224A97E0}"/>
              </a:ext>
            </a:extLst>
          </p:cNvPr>
          <p:cNvSpPr txBox="1">
            <a:spLocks noGrp="1"/>
          </p:cNvSpPr>
          <p:nvPr>
            <p:ph type="pic" idx="4294967295"/>
          </p:nvPr>
        </p:nvSpPr>
        <p:spPr>
          <a:xfrm>
            <a:off x="6762746" y="4377205"/>
            <a:ext cx="755998" cy="755998"/>
          </a:xfrm>
        </p:spPr>
        <p:txBody>
          <a:bodyPr tIns="431999" anchor="ctr" anchorCtr="1">
            <a:noAutofit/>
          </a:bodyPr>
          <a:lstStyle>
            <a:lvl1pPr marL="0" indent="0" algn="ctr">
              <a:buNone/>
              <a:defRPr sz="700">
                <a:solidFill>
                  <a:srgbClr val="2453FF"/>
                </a:solidFill>
              </a:defRPr>
            </a:lvl1pPr>
            <a:lvl2pPr marL="0" lvl="0" indent="0" algn="ctr">
              <a:spcBef>
                <a:spcPts val="1000"/>
              </a:spcBef>
              <a:buNone/>
              <a:defRPr sz="700">
                <a:solidFill>
                  <a:srgbClr val="2453FF"/>
                </a:solidFill>
              </a:defRPr>
            </a:lvl2pPr>
          </a:lstStyle>
          <a:p>
            <a:pPr lvl="0"/>
            <a:endParaRPr lang="en-US"/>
          </a:p>
          <a:p>
            <a:pPr lvl="0"/>
            <a:endParaRPr lang="en-US"/>
          </a:p>
        </p:txBody>
      </p:sp>
      <p:sp>
        <p:nvSpPr>
          <p:cNvPr id="7" name="Textplatzhalter 16">
            <a:extLst>
              <a:ext uri="{FF2B5EF4-FFF2-40B4-BE49-F238E27FC236}">
                <a16:creationId xmlns:a16="http://schemas.microsoft.com/office/drawing/2014/main" id="{FB1269BF-B81F-AF4B-9FB0-BD7801E2A39E}"/>
              </a:ext>
            </a:extLst>
          </p:cNvPr>
          <p:cNvSpPr txBox="1">
            <a:spLocks noGrp="1"/>
          </p:cNvSpPr>
          <p:nvPr>
            <p:ph type="body" idx="4294967295"/>
          </p:nvPr>
        </p:nvSpPr>
        <p:spPr>
          <a:xfrm>
            <a:off x="7969252" y="5663976"/>
            <a:ext cx="3490914" cy="231599"/>
          </a:xfrm>
        </p:spPr>
        <p:txBody>
          <a:bodyPr/>
          <a:lstStyle>
            <a:lvl1pPr marL="0" indent="0">
              <a:spcBef>
                <a:spcPts val="500"/>
              </a:spcBef>
              <a:buNone/>
              <a:defRPr sz="1400" spc="20"/>
            </a:lvl1pPr>
          </a:lstStyle>
          <a:p>
            <a:pPr lvl="0"/>
            <a:endParaRPr lang="en-US"/>
          </a:p>
        </p:txBody>
      </p:sp>
      <p:sp>
        <p:nvSpPr>
          <p:cNvPr id="8" name="Textplatzhalter 16">
            <a:extLst>
              <a:ext uri="{FF2B5EF4-FFF2-40B4-BE49-F238E27FC236}">
                <a16:creationId xmlns:a16="http://schemas.microsoft.com/office/drawing/2014/main" id="{4B403C3D-CF36-674D-B321-751C708C2BB8}"/>
              </a:ext>
            </a:extLst>
          </p:cNvPr>
          <p:cNvSpPr txBox="1">
            <a:spLocks noGrp="1"/>
          </p:cNvSpPr>
          <p:nvPr>
            <p:ph type="body" idx="4294967295"/>
          </p:nvPr>
        </p:nvSpPr>
        <p:spPr>
          <a:xfrm>
            <a:off x="7969252" y="4663440"/>
            <a:ext cx="3490914" cy="231599"/>
          </a:xfrm>
        </p:spPr>
        <p:txBody>
          <a:bodyPr/>
          <a:lstStyle>
            <a:lvl1pPr marL="0" indent="0">
              <a:spcBef>
                <a:spcPts val="500"/>
              </a:spcBef>
              <a:buNone/>
              <a:defRPr sz="1400" spc="20"/>
            </a:lvl1pPr>
          </a:lstStyle>
          <a:p>
            <a:pPr lvl="0"/>
            <a:endParaRPr lang="en-US"/>
          </a:p>
        </p:txBody>
      </p:sp>
      <p:sp>
        <p:nvSpPr>
          <p:cNvPr id="9" name="Textplatzhalter 16">
            <a:extLst>
              <a:ext uri="{FF2B5EF4-FFF2-40B4-BE49-F238E27FC236}">
                <a16:creationId xmlns:a16="http://schemas.microsoft.com/office/drawing/2014/main" id="{928F8E78-446E-E242-9A61-B14C07758496}"/>
              </a:ext>
            </a:extLst>
          </p:cNvPr>
          <p:cNvSpPr txBox="1">
            <a:spLocks noGrp="1"/>
          </p:cNvSpPr>
          <p:nvPr>
            <p:ph type="body" idx="4294967295"/>
          </p:nvPr>
        </p:nvSpPr>
        <p:spPr>
          <a:xfrm>
            <a:off x="7969252" y="3662903"/>
            <a:ext cx="3490914" cy="231599"/>
          </a:xfrm>
        </p:spPr>
        <p:txBody>
          <a:bodyPr/>
          <a:lstStyle>
            <a:lvl1pPr marL="0" indent="0">
              <a:spcBef>
                <a:spcPts val="500"/>
              </a:spcBef>
              <a:buNone/>
              <a:defRPr sz="1400" spc="20"/>
            </a:lvl1pPr>
          </a:lstStyle>
          <a:p>
            <a:pPr lvl="0"/>
            <a:endParaRPr lang="en-US"/>
          </a:p>
        </p:txBody>
      </p:sp>
      <p:sp>
        <p:nvSpPr>
          <p:cNvPr id="10" name="Textplatzhalter 16">
            <a:extLst>
              <a:ext uri="{FF2B5EF4-FFF2-40B4-BE49-F238E27FC236}">
                <a16:creationId xmlns:a16="http://schemas.microsoft.com/office/drawing/2014/main" id="{ED6AF6FF-8783-3443-8488-EBF22909823C}"/>
              </a:ext>
            </a:extLst>
          </p:cNvPr>
          <p:cNvSpPr txBox="1">
            <a:spLocks noGrp="1"/>
          </p:cNvSpPr>
          <p:nvPr>
            <p:ph type="body" idx="4294967295"/>
          </p:nvPr>
        </p:nvSpPr>
        <p:spPr>
          <a:xfrm>
            <a:off x="7969252" y="2662376"/>
            <a:ext cx="3490914" cy="231599"/>
          </a:xfrm>
        </p:spPr>
        <p:txBody>
          <a:bodyPr/>
          <a:lstStyle>
            <a:lvl1pPr marL="0" indent="0">
              <a:spcBef>
                <a:spcPts val="500"/>
              </a:spcBef>
              <a:buNone/>
              <a:defRPr sz="1400" spc="20"/>
            </a:lvl1pPr>
          </a:lstStyle>
          <a:p>
            <a:pPr lvl="0"/>
            <a:endParaRPr lang="en-US"/>
          </a:p>
        </p:txBody>
      </p:sp>
      <p:sp>
        <p:nvSpPr>
          <p:cNvPr id="11" name="Textplatzhalter 16">
            <a:extLst>
              <a:ext uri="{FF2B5EF4-FFF2-40B4-BE49-F238E27FC236}">
                <a16:creationId xmlns:a16="http://schemas.microsoft.com/office/drawing/2014/main" id="{1C59979D-C6BE-D44C-8F15-5D24B018E6E1}"/>
              </a:ext>
            </a:extLst>
          </p:cNvPr>
          <p:cNvSpPr txBox="1">
            <a:spLocks noGrp="1"/>
          </p:cNvSpPr>
          <p:nvPr>
            <p:ph type="body" idx="4294967295"/>
          </p:nvPr>
        </p:nvSpPr>
        <p:spPr>
          <a:xfrm>
            <a:off x="7969252" y="1661839"/>
            <a:ext cx="3490914" cy="231599"/>
          </a:xfrm>
        </p:spPr>
        <p:txBody>
          <a:bodyPr/>
          <a:lstStyle>
            <a:lvl1pPr marL="0" indent="0">
              <a:spcBef>
                <a:spcPts val="500"/>
              </a:spcBef>
              <a:buNone/>
              <a:defRPr sz="1400" spc="20"/>
            </a:lvl1pPr>
          </a:lstStyle>
          <a:p>
            <a:pPr lvl="0"/>
            <a:endParaRPr lang="en-US"/>
          </a:p>
        </p:txBody>
      </p:sp>
      <p:sp>
        <p:nvSpPr>
          <p:cNvPr id="12" name="Text Placeholder 24">
            <a:extLst>
              <a:ext uri="{FF2B5EF4-FFF2-40B4-BE49-F238E27FC236}">
                <a16:creationId xmlns:a16="http://schemas.microsoft.com/office/drawing/2014/main" id="{E8B03554-B997-BD4B-AD73-BA483DFA7B8F}"/>
              </a:ext>
            </a:extLst>
          </p:cNvPr>
          <p:cNvSpPr txBox="1">
            <a:spLocks noGrp="1"/>
          </p:cNvSpPr>
          <p:nvPr>
            <p:ph type="body" idx="4294967295"/>
          </p:nvPr>
        </p:nvSpPr>
        <p:spPr>
          <a:xfrm>
            <a:off x="731840" y="2286630"/>
            <a:ext cx="4695828" cy="1346518"/>
          </a:xfrm>
        </p:spPr>
        <p:txBody>
          <a:bodyPr/>
          <a:lstStyle>
            <a:lvl1pPr marL="0" indent="0">
              <a:spcAft>
                <a:spcPts val="1000"/>
              </a:spcAft>
              <a:buNone/>
              <a:defRPr sz="2000">
                <a:latin typeface="Poppins Light" pitchFamily="2"/>
                <a:cs typeface="Poppins Light" pitchFamily="2"/>
              </a:defRPr>
            </a:lvl1pPr>
          </a:lstStyle>
          <a:p>
            <a:pPr lvl="0"/>
            <a:r>
              <a:rPr lang="en-US"/>
              <a:t>This is a subheading. Lorem ipsum dolor sit amet, consectetuer adipiscing elit, sed diam nonummy nibh euismod.</a:t>
            </a:r>
          </a:p>
        </p:txBody>
      </p:sp>
      <p:sp>
        <p:nvSpPr>
          <p:cNvPr id="13" name="Slide Number Placeholder 5">
            <a:extLst>
              <a:ext uri="{FF2B5EF4-FFF2-40B4-BE49-F238E27FC236}">
                <a16:creationId xmlns:a16="http://schemas.microsoft.com/office/drawing/2014/main" id="{9337DC2C-AF14-A242-8D8D-D473D29BEB82}"/>
              </a:ext>
            </a:extLst>
          </p:cNvPr>
          <p:cNvSpPr txBox="1">
            <a:spLocks noGrp="1"/>
          </p:cNvSpPr>
          <p:nvPr>
            <p:ph type="sldNum" sz="quarter" idx="8"/>
          </p:nvPr>
        </p:nvSpPr>
        <p:spPr/>
        <p:txBody>
          <a:bodyPr/>
          <a:lstStyle>
            <a:lvl1pPr>
              <a:defRPr/>
            </a:lvl1pPr>
          </a:lstStyle>
          <a:p>
            <a:pPr lvl="0"/>
            <a:fld id="{D584F24F-0CE9-704B-9C6B-A8513D30DE6E}" type="slidenum">
              <a:t>‹#›</a:t>
            </a:fld>
            <a:endParaRPr lang="en-US"/>
          </a:p>
        </p:txBody>
      </p:sp>
      <p:sp>
        <p:nvSpPr>
          <p:cNvPr id="14" name="Title Placeholder 22">
            <a:extLst>
              <a:ext uri="{FF2B5EF4-FFF2-40B4-BE49-F238E27FC236}">
                <a16:creationId xmlns:a16="http://schemas.microsoft.com/office/drawing/2014/main" id="{D766FD53-AF55-E540-9F94-6417C99249BB}"/>
              </a:ext>
            </a:extLst>
          </p:cNvPr>
          <p:cNvSpPr txBox="1">
            <a:spLocks noGrp="1"/>
          </p:cNvSpPr>
          <p:nvPr>
            <p:ph type="title"/>
          </p:nvPr>
        </p:nvSpPr>
        <p:spPr>
          <a:xfrm>
            <a:off x="731840" y="499591"/>
            <a:ext cx="4695828" cy="898708"/>
          </a:xfrm>
        </p:spPr>
        <p:txBody>
          <a:bodyPr/>
          <a:lstStyle>
            <a:lvl1pPr>
              <a:defRPr/>
            </a:lvl1pPr>
          </a:lstStyle>
          <a:p>
            <a:pPr lvl="0"/>
            <a:r>
              <a:rPr lang="en-US"/>
              <a:t>This is a multi line headline with icons. </a:t>
            </a:r>
          </a:p>
        </p:txBody>
      </p:sp>
    </p:spTree>
    <p:extLst>
      <p:ext uri="{BB962C8B-B14F-4D97-AF65-F5344CB8AC3E}">
        <p14:creationId xmlns:p14="http://schemas.microsoft.com/office/powerpoint/2010/main" val="1391821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ull Bleed Image ">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EDE21CA0-1FAF-674C-AB05-06E9724D6B98}"/>
              </a:ext>
            </a:extLst>
          </p:cNvPr>
          <p:cNvSpPr txBox="1">
            <a:spLocks noGrp="1"/>
          </p:cNvSpPr>
          <p:nvPr>
            <p:ph type="pic" idx="4294967295"/>
          </p:nvPr>
        </p:nvSpPr>
        <p:spPr>
          <a:xfrm>
            <a:off x="0" y="109023"/>
            <a:ext cx="12191996" cy="6060652"/>
          </a:xfrm>
          <a:solidFill>
            <a:srgbClr val="EFEFEF"/>
          </a:solidFill>
        </p:spPr>
        <p:txBody>
          <a:bodyPr bIns="899998" anchor="ctr" anchorCtr="1">
            <a:noAutofit/>
          </a:bodyPr>
          <a:lstStyle>
            <a:lvl1pPr algn="ctr">
              <a:buNone/>
              <a:defRPr sz="1600"/>
            </a:lvl1pPr>
          </a:lstStyle>
          <a:p>
            <a:pPr lvl="0"/>
            <a:endParaRPr lang="en-US"/>
          </a:p>
        </p:txBody>
      </p:sp>
      <p:sp>
        <p:nvSpPr>
          <p:cNvPr id="3" name="Slide Number Placeholder 5">
            <a:extLst>
              <a:ext uri="{FF2B5EF4-FFF2-40B4-BE49-F238E27FC236}">
                <a16:creationId xmlns:a16="http://schemas.microsoft.com/office/drawing/2014/main" id="{A70FC68D-AFC8-C249-8B4A-3D53762CE93A}"/>
              </a:ext>
            </a:extLst>
          </p:cNvPr>
          <p:cNvSpPr txBox="1">
            <a:spLocks noGrp="1"/>
          </p:cNvSpPr>
          <p:nvPr>
            <p:ph type="sldNum" sz="quarter" idx="8"/>
          </p:nvPr>
        </p:nvSpPr>
        <p:spPr/>
        <p:txBody>
          <a:bodyPr/>
          <a:lstStyle>
            <a:lvl1pPr>
              <a:defRPr/>
            </a:lvl1pPr>
          </a:lstStyle>
          <a:p>
            <a:pPr lvl="0"/>
            <a:fld id="{C68753C9-BCBD-B24E-A8E2-A04E79B64875}" type="slidenum">
              <a:t>‹#›</a:t>
            </a:fld>
            <a:endParaRPr lang="en-US"/>
          </a:p>
        </p:txBody>
      </p:sp>
    </p:spTree>
    <p:extLst>
      <p:ext uri="{BB962C8B-B14F-4D97-AF65-F5344CB8AC3E}">
        <p14:creationId xmlns:p14="http://schemas.microsoft.com/office/powerpoint/2010/main" val="2859217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 Side by side">
    <p:spTree>
      <p:nvGrpSpPr>
        <p:cNvPr id="1" name=""/>
        <p:cNvGrpSpPr/>
        <p:nvPr/>
      </p:nvGrpSpPr>
      <p:grpSpPr>
        <a:xfrm>
          <a:off x="0" y="0"/>
          <a:ext cx="0" cy="0"/>
          <a:chOff x="0" y="0"/>
          <a:chExt cx="0" cy="0"/>
        </a:xfrm>
      </p:grpSpPr>
      <p:sp>
        <p:nvSpPr>
          <p:cNvPr id="2" name="Text Placeholder 20">
            <a:extLst>
              <a:ext uri="{FF2B5EF4-FFF2-40B4-BE49-F238E27FC236}">
                <a16:creationId xmlns:a16="http://schemas.microsoft.com/office/drawing/2014/main" id="{A49CCA6F-80D8-A644-B9E4-71921AF37E97}"/>
              </a:ext>
            </a:extLst>
          </p:cNvPr>
          <p:cNvSpPr txBox="1">
            <a:spLocks noGrp="1"/>
          </p:cNvSpPr>
          <p:nvPr>
            <p:ph type="body" idx="4294967295"/>
          </p:nvPr>
        </p:nvSpPr>
        <p:spPr>
          <a:xfrm>
            <a:off x="731840" y="2194084"/>
            <a:ext cx="3490914" cy="898708"/>
          </a:xfrm>
        </p:spPr>
        <p:txBody>
          <a:bodyPr/>
          <a:lstStyle>
            <a:lvl1pPr marL="0" indent="0">
              <a:lnSpc>
                <a:spcPct val="90000"/>
              </a:lnSpc>
              <a:spcBef>
                <a:spcPts val="0"/>
              </a:spcBef>
              <a:spcAft>
                <a:spcPts val="1000"/>
              </a:spcAft>
              <a:buNone/>
              <a:defRPr sz="3200">
                <a:latin typeface="Poppins Medium" pitchFamily="2"/>
                <a:cs typeface="Poppins Medium" pitchFamily="2"/>
              </a:defRPr>
            </a:lvl1pPr>
          </a:lstStyle>
          <a:p>
            <a:pPr lvl="0"/>
            <a:r>
              <a:rPr lang="en-US"/>
              <a:t>Side-by-side Agenda layout</a:t>
            </a:r>
          </a:p>
        </p:txBody>
      </p:sp>
      <p:sp>
        <p:nvSpPr>
          <p:cNvPr id="3" name="Slide Number Placeholder 5">
            <a:extLst>
              <a:ext uri="{FF2B5EF4-FFF2-40B4-BE49-F238E27FC236}">
                <a16:creationId xmlns:a16="http://schemas.microsoft.com/office/drawing/2014/main" id="{E8BD2135-F780-C043-BA35-BA21BD53D19C}"/>
              </a:ext>
            </a:extLst>
          </p:cNvPr>
          <p:cNvSpPr txBox="1">
            <a:spLocks noGrp="1"/>
          </p:cNvSpPr>
          <p:nvPr>
            <p:ph type="sldNum" sz="quarter" idx="8"/>
          </p:nvPr>
        </p:nvSpPr>
        <p:spPr/>
        <p:txBody>
          <a:bodyPr/>
          <a:lstStyle>
            <a:lvl1pPr>
              <a:defRPr/>
            </a:lvl1pPr>
          </a:lstStyle>
          <a:p>
            <a:pPr lvl="0"/>
            <a:fld id="{A71B07E2-0908-E24A-82EF-3D4F5E5AC260}" type="slidenum">
              <a:t>‹#›</a:t>
            </a:fld>
            <a:endParaRPr lang="en-US"/>
          </a:p>
        </p:txBody>
      </p:sp>
      <p:sp>
        <p:nvSpPr>
          <p:cNvPr id="4" name="Text Placeholder 24">
            <a:extLst>
              <a:ext uri="{FF2B5EF4-FFF2-40B4-BE49-F238E27FC236}">
                <a16:creationId xmlns:a16="http://schemas.microsoft.com/office/drawing/2014/main" id="{CD9F7844-F6FF-6144-BC24-25F877F3A190}"/>
              </a:ext>
            </a:extLst>
          </p:cNvPr>
          <p:cNvSpPr txBox="1">
            <a:spLocks noGrp="1"/>
          </p:cNvSpPr>
          <p:nvPr>
            <p:ph type="body" idx="4294967295"/>
          </p:nvPr>
        </p:nvSpPr>
        <p:spPr>
          <a:xfrm>
            <a:off x="5556251" y="2284207"/>
            <a:ext cx="4695828" cy="3207029"/>
          </a:xfrm>
        </p:spPr>
        <p:txBody>
          <a:bodyPr/>
          <a:lstStyle>
            <a:lvl1pPr>
              <a:spcAft>
                <a:spcPts val="1000"/>
              </a:spcAft>
              <a:buFont typeface="Poppins Medium"/>
              <a:buAutoNum type="arabicPeriod"/>
              <a:defRPr lang="en-AU">
                <a:cs typeface="Poppins Light" pitchFamily="2"/>
              </a:defRPr>
            </a:lvl1pPr>
            <a:lvl2pPr marL="342900" lvl="0">
              <a:spcBef>
                <a:spcPts val="1000"/>
              </a:spcBef>
              <a:spcAft>
                <a:spcPts val="1000"/>
              </a:spcAft>
              <a:buFont typeface="Poppins Medium"/>
              <a:buAutoNum type="arabicPeriod"/>
              <a:defRPr lang="en-AU">
                <a:cs typeface="Poppins Light" pitchFamily="2"/>
              </a:defRPr>
            </a:lvl2pPr>
            <a:lvl3pPr marL="342900" lvl="0">
              <a:spcBef>
                <a:spcPts val="1000"/>
              </a:spcBef>
              <a:spcAft>
                <a:spcPts val="1000"/>
              </a:spcAft>
              <a:buFont typeface="Poppins Medium"/>
              <a:buAutoNum type="arabicPeriod"/>
              <a:defRPr lang="en-AU">
                <a:cs typeface="Poppins Light" pitchFamily="2"/>
              </a:defRPr>
            </a:lvl3pPr>
            <a:lvl4pPr marL="342900" lvl="0" indent="-342900">
              <a:spcBef>
                <a:spcPts val="1000"/>
              </a:spcBef>
              <a:spcAft>
                <a:spcPts val="1000"/>
              </a:spcAft>
              <a:buFont typeface="Poppins Medium"/>
              <a:buAutoNum type="arabicPeriod"/>
              <a:defRPr lang="en-AU">
                <a:cs typeface="Poppins Light" pitchFamily="2"/>
              </a:defRPr>
            </a:lvl4pPr>
          </a:lstStyle>
          <a:p>
            <a:pPr lvl="0"/>
            <a:r>
              <a:rPr lang="en-AU"/>
              <a:t>Section title here</a:t>
            </a:r>
            <a:br>
              <a:rPr lang="en-AU"/>
            </a:br>
            <a:r>
              <a:rPr lang="en-AU"/>
              <a:t>Short description of content.</a:t>
            </a:r>
          </a:p>
          <a:p>
            <a:pPr lvl="0"/>
            <a:r>
              <a:rPr lang="en-AU"/>
              <a:t>Section title here</a:t>
            </a:r>
            <a:br>
              <a:rPr lang="en-AU"/>
            </a:br>
            <a:r>
              <a:rPr lang="en-AU"/>
              <a:t>Short description of content.</a:t>
            </a:r>
            <a:endParaRPr lang="en-US"/>
          </a:p>
          <a:p>
            <a:pPr lvl="0"/>
            <a:r>
              <a:rPr lang="en-AU"/>
              <a:t>Section title here</a:t>
            </a:r>
            <a:br>
              <a:rPr lang="en-AU"/>
            </a:br>
            <a:r>
              <a:rPr lang="en-AU"/>
              <a:t>Short description of content.</a:t>
            </a:r>
            <a:endParaRPr lang="en-US"/>
          </a:p>
          <a:p>
            <a:pPr lvl="0"/>
            <a:r>
              <a:rPr lang="en-AU"/>
              <a:t>Section title here</a:t>
            </a:r>
            <a:br>
              <a:rPr lang="en-AU"/>
            </a:br>
            <a:r>
              <a:rPr lang="en-AU"/>
              <a:t>Short description of content.</a:t>
            </a:r>
            <a:endParaRPr lang="en-US"/>
          </a:p>
        </p:txBody>
      </p:sp>
    </p:spTree>
    <p:extLst>
      <p:ext uri="{BB962C8B-B14F-4D97-AF65-F5344CB8AC3E}">
        <p14:creationId xmlns:p14="http://schemas.microsoft.com/office/powerpoint/2010/main" val="2485520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ank You | Infinity Image">
    <p:bg>
      <p:bgPr>
        <a:solidFill>
          <a:srgbClr val="2453FF"/>
        </a:solidFill>
        <a:effectLst/>
      </p:bgPr>
    </p:bg>
    <p:spTree>
      <p:nvGrpSpPr>
        <p:cNvPr id="1" name=""/>
        <p:cNvGrpSpPr/>
        <p:nvPr/>
      </p:nvGrpSpPr>
      <p:grpSpPr>
        <a:xfrm>
          <a:off x="0" y="0"/>
          <a:ext cx="0" cy="0"/>
          <a:chOff x="0" y="0"/>
          <a:chExt cx="0" cy="0"/>
        </a:xfrm>
      </p:grpSpPr>
      <p:pic>
        <p:nvPicPr>
          <p:cNvPr id="2" name="Picture 4" descr="A group of people sitting on a bench&#10;&#10;Description automatically generated with low confidence">
            <a:extLst>
              <a:ext uri="{FF2B5EF4-FFF2-40B4-BE49-F238E27FC236}">
                <a16:creationId xmlns:a16="http://schemas.microsoft.com/office/drawing/2014/main" id="{444C530A-00C4-B64C-8B32-E390644CA1A0}"/>
              </a:ext>
            </a:extLst>
          </p:cNvPr>
          <p:cNvPicPr>
            <a:picLocks noChangeAspect="1"/>
          </p:cNvPicPr>
          <p:nvPr/>
        </p:nvPicPr>
        <p:blipFill>
          <a:blip r:embed="rId2"/>
          <a:srcRect l="2485" t="4181" r="2485" b="15667"/>
          <a:stretch>
            <a:fillRect/>
          </a:stretch>
        </p:blipFill>
        <p:spPr>
          <a:xfrm>
            <a:off x="0" y="0"/>
            <a:ext cx="12191996" cy="6858000"/>
          </a:xfrm>
          <a:prstGeom prst="rect">
            <a:avLst/>
          </a:prstGeom>
          <a:noFill/>
          <a:ln cap="flat">
            <a:noFill/>
          </a:ln>
        </p:spPr>
      </p:pic>
      <p:sp>
        <p:nvSpPr>
          <p:cNvPr id="3" name="Rectangle 9">
            <a:extLst>
              <a:ext uri="{FF2B5EF4-FFF2-40B4-BE49-F238E27FC236}">
                <a16:creationId xmlns:a16="http://schemas.microsoft.com/office/drawing/2014/main" id="{B4B81B50-AE06-5940-8CB8-2BE7D3F01461}"/>
              </a:ext>
            </a:extLst>
          </p:cNvPr>
          <p:cNvSpPr/>
          <p:nvPr/>
        </p:nvSpPr>
        <p:spPr>
          <a:xfrm>
            <a:off x="8633097" y="1928981"/>
            <a:ext cx="1328211" cy="877165"/>
          </a:xfrm>
          <a:prstGeom prst="rect">
            <a:avLst/>
          </a:prstGeom>
          <a:noFill/>
          <a:ln cap="flat">
            <a:noFill/>
            <a:prstDash val="solid"/>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Poppins Light"/>
              </a:rPr>
              <a:t>1900 Reston Metro Plaza </a:t>
            </a:r>
          </a:p>
          <a:p>
            <a:pPr marL="0" marR="0" lvl="0" indent="0" algn="l" defTabSz="9144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Poppins Light"/>
              </a:rPr>
              <a:t>Suite 600</a:t>
            </a:r>
          </a:p>
          <a:p>
            <a:pPr marL="0" marR="0" lvl="0" indent="0" algn="l" defTabSz="9144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Poppins Light"/>
              </a:rPr>
              <a:t>Reston, VA 20190</a:t>
            </a:r>
          </a:p>
          <a:p>
            <a:pPr marL="0" marR="0" lvl="0" indent="0" algn="l" defTabSz="9144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Poppins Light"/>
              </a:rPr>
              <a:t>www.rancherfederal.com</a:t>
            </a:r>
          </a:p>
        </p:txBody>
      </p:sp>
      <p:sp>
        <p:nvSpPr>
          <p:cNvPr id="4" name="Rectangle 10">
            <a:extLst>
              <a:ext uri="{FF2B5EF4-FFF2-40B4-BE49-F238E27FC236}">
                <a16:creationId xmlns:a16="http://schemas.microsoft.com/office/drawing/2014/main" id="{649B2C64-5E56-A94F-A484-BC446079C382}"/>
              </a:ext>
            </a:extLst>
          </p:cNvPr>
          <p:cNvSpPr/>
          <p:nvPr/>
        </p:nvSpPr>
        <p:spPr>
          <a:xfrm>
            <a:off x="731840" y="1928981"/>
            <a:ext cx="2143216" cy="492440"/>
          </a:xfrm>
          <a:prstGeom prst="rect">
            <a:avLst/>
          </a:prstGeom>
          <a:noFill/>
          <a:ln cap="flat">
            <a:noFill/>
            <a:prstDash val="solid"/>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b="0" i="0" u="none" strike="noStrike" kern="1200" cap="none" spc="0" baseline="0">
                <a:solidFill>
                  <a:srgbClr val="000000"/>
                </a:solidFill>
                <a:uFillTx/>
                <a:latin typeface="Poppins Medium"/>
              </a:rPr>
              <a:t>Thank you</a:t>
            </a:r>
          </a:p>
        </p:txBody>
      </p:sp>
      <p:sp>
        <p:nvSpPr>
          <p:cNvPr id="5" name="Rectangle 16">
            <a:extLst>
              <a:ext uri="{FF2B5EF4-FFF2-40B4-BE49-F238E27FC236}">
                <a16:creationId xmlns:a16="http://schemas.microsoft.com/office/drawing/2014/main" id="{B388BF49-983C-614C-9B9D-2593FCB9AE3C}"/>
              </a:ext>
            </a:extLst>
          </p:cNvPr>
          <p:cNvSpPr/>
          <p:nvPr/>
        </p:nvSpPr>
        <p:spPr>
          <a:xfrm>
            <a:off x="4351336" y="1928981"/>
            <a:ext cx="2890445" cy="625815"/>
          </a:xfrm>
          <a:prstGeom prst="rect">
            <a:avLst/>
          </a:prstGeom>
          <a:noFill/>
          <a:ln cap="flat">
            <a:noFill/>
            <a:prstDash val="solid"/>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Poppins Light" pitchFamily="2"/>
                <a:cs typeface="Poppins Light" pitchFamily="2"/>
              </a:rPr>
              <a:t>For more information, contact SUSE </a:t>
            </a:r>
            <a:r>
              <a:rPr lang="en-GB" sz="800" b="0" i="0" u="none" strike="noStrike" kern="1200" cap="none" spc="0" baseline="0">
                <a:solidFill>
                  <a:srgbClr val="000000"/>
                </a:solidFill>
                <a:uFillTx/>
                <a:latin typeface="Poppins Light" pitchFamily="2"/>
                <a:cs typeface="Poppins Light" pitchFamily="2"/>
              </a:rPr>
              <a:t>Rancher Federal</a:t>
            </a:r>
            <a:r>
              <a:rPr lang="en-US" sz="800" b="0" i="0" u="none" strike="noStrike" kern="1200" cap="none" spc="0" baseline="0">
                <a:solidFill>
                  <a:srgbClr val="000000"/>
                </a:solidFill>
                <a:uFillTx/>
                <a:latin typeface="Poppins Light" pitchFamily="2"/>
                <a:cs typeface="Poppins Light" pitchFamily="2"/>
              </a:rPr>
              <a:t> at:</a:t>
            </a:r>
          </a:p>
          <a:p>
            <a:pPr marL="0" marR="0" lvl="0" indent="0" algn="l" defTabSz="9144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Poppins Light" pitchFamily="2"/>
                <a:cs typeface="Poppins Light" pitchFamily="2"/>
              </a:rPr>
              <a:t>+1 800 796 3700 (U.S./Canada)</a:t>
            </a:r>
          </a:p>
          <a:p>
            <a:pPr marL="0" marR="0" lvl="0" indent="0" algn="l" defTabSz="9144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Poppins Light" pitchFamily="2"/>
                <a:cs typeface="Poppins Light" pitchFamily="2"/>
              </a:rPr>
              <a:t>+49 (0)911-740 53-0 (Worldwide)</a:t>
            </a:r>
          </a:p>
        </p:txBody>
      </p:sp>
      <p:pic>
        <p:nvPicPr>
          <p:cNvPr id="6" name="Picture 8">
            <a:extLst>
              <a:ext uri="{FF2B5EF4-FFF2-40B4-BE49-F238E27FC236}">
                <a16:creationId xmlns:a16="http://schemas.microsoft.com/office/drawing/2014/main" id="{84E388AB-EEFE-BC42-A0CB-7791CB7E41BA}"/>
              </a:ext>
            </a:extLst>
          </p:cNvPr>
          <p:cNvPicPr>
            <a:picLocks noChangeAspect="1"/>
          </p:cNvPicPr>
          <p:nvPr/>
        </p:nvPicPr>
        <p:blipFill>
          <a:blip r:embed="rId3"/>
          <a:stretch>
            <a:fillRect/>
          </a:stretch>
        </p:blipFill>
        <p:spPr>
          <a:xfrm>
            <a:off x="731840" y="641963"/>
            <a:ext cx="2486482" cy="399601"/>
          </a:xfrm>
          <a:prstGeom prst="rect">
            <a:avLst/>
          </a:prstGeom>
          <a:noFill/>
          <a:ln cap="flat">
            <a:noFill/>
          </a:ln>
        </p:spPr>
      </p:pic>
    </p:spTree>
    <p:extLst>
      <p:ext uri="{BB962C8B-B14F-4D97-AF65-F5344CB8AC3E}">
        <p14:creationId xmlns:p14="http://schemas.microsoft.com/office/powerpoint/2010/main" val="34159803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_2">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2101BF4-B11A-6E4D-8520-9CB76492A41D}"/>
              </a:ext>
            </a:extLst>
          </p:cNvPr>
          <p:cNvSpPr txBox="1">
            <a:spLocks noGrp="1"/>
          </p:cNvSpPr>
          <p:nvPr>
            <p:ph idx="4294967295"/>
          </p:nvPr>
        </p:nvSpPr>
        <p:spPr>
          <a:xfrm>
            <a:off x="845399" y="1494266"/>
            <a:ext cx="3358005" cy="4373136"/>
          </a:xfrm>
        </p:spPr>
        <p:txBody>
          <a:bodyPr/>
          <a:lstStyle>
            <a:lvl1pPr>
              <a:defRPr lang="en-GB"/>
            </a:lvl1pPr>
            <a:lvl2pPr>
              <a:defRPr lang="en-GB"/>
            </a:lvl2pPr>
            <a:lvl3pPr>
              <a:defRPr lang="en-GB"/>
            </a:lvl3pPr>
            <a:lvl4pPr>
              <a:defRPr lang="en-GB"/>
            </a:lvl4pPr>
            <a:lvl5pPr>
              <a:defRPr lang="en-GB"/>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Content Placeholder 3">
            <a:extLst>
              <a:ext uri="{FF2B5EF4-FFF2-40B4-BE49-F238E27FC236}">
                <a16:creationId xmlns:a16="http://schemas.microsoft.com/office/drawing/2014/main" id="{80C17049-E394-F148-B866-26C76E64F27D}"/>
              </a:ext>
            </a:extLst>
          </p:cNvPr>
          <p:cNvSpPr txBox="1">
            <a:spLocks noGrp="1"/>
          </p:cNvSpPr>
          <p:nvPr>
            <p:ph idx="4294967295"/>
          </p:nvPr>
        </p:nvSpPr>
        <p:spPr>
          <a:xfrm>
            <a:off x="7997570" y="1494266"/>
            <a:ext cx="3358005" cy="4373136"/>
          </a:xfrm>
        </p:spPr>
        <p:txBody>
          <a:bodyPr/>
          <a:lstStyle>
            <a:lvl1pPr>
              <a:defRPr lang="en-GB"/>
            </a:lvl1pPr>
            <a:lvl2pPr>
              <a:defRPr lang="en-GB"/>
            </a:lvl2pPr>
            <a:lvl3pPr>
              <a:defRPr lang="en-GB"/>
            </a:lvl3pPr>
            <a:lvl4pPr>
              <a:defRPr lang="en-GB"/>
            </a:lvl4pPr>
            <a:lvl5pPr>
              <a:defRPr lang="en-GB"/>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48C9BED-2FAB-C948-BA49-532C3314CE20}"/>
              </a:ext>
            </a:extLst>
          </p:cNvPr>
          <p:cNvSpPr txBox="1">
            <a:spLocks noGrp="1"/>
          </p:cNvSpPr>
          <p:nvPr>
            <p:ph idx="4294967295"/>
          </p:nvPr>
        </p:nvSpPr>
        <p:spPr>
          <a:xfrm>
            <a:off x="4417941" y="1494266"/>
            <a:ext cx="3358005" cy="4373136"/>
          </a:xfrm>
        </p:spPr>
        <p:txBody>
          <a:bodyPr/>
          <a:lstStyle>
            <a:lvl1pPr>
              <a:defRPr lang="en-GB"/>
            </a:lvl1pPr>
            <a:lvl2pPr>
              <a:defRPr lang="en-GB"/>
            </a:lvl2pPr>
            <a:lvl3pPr>
              <a:defRPr lang="en-GB"/>
            </a:lvl3pPr>
            <a:lvl4pPr>
              <a:defRPr lang="en-GB"/>
            </a:lvl4pPr>
            <a:lvl5pPr>
              <a:defRPr lang="en-GB"/>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Placeholder 1">
            <a:extLst>
              <a:ext uri="{FF2B5EF4-FFF2-40B4-BE49-F238E27FC236}">
                <a16:creationId xmlns:a16="http://schemas.microsoft.com/office/drawing/2014/main" id="{7C23F115-EB95-B24F-AEA0-AF52FEFC08E7}"/>
              </a:ext>
            </a:extLst>
          </p:cNvPr>
          <p:cNvSpPr txBox="1">
            <a:spLocks noGrp="1"/>
          </p:cNvSpPr>
          <p:nvPr>
            <p:ph type="title"/>
          </p:nvPr>
        </p:nvSpPr>
        <p:spPr>
          <a:xfrm>
            <a:off x="845637" y="277602"/>
            <a:ext cx="10508165" cy="590931"/>
          </a:xfrm>
        </p:spPr>
        <p:txBody>
          <a:bodyPr lIns="91440" tIns="45720" rIns="91440" bIns="45720"/>
          <a:lstStyle>
            <a:lvl1pPr>
              <a:defRPr lang="en-GB"/>
            </a:lvl1pPr>
          </a:lstStyle>
          <a:p>
            <a:pPr lvl="0"/>
            <a:r>
              <a:rPr lang="en-GB"/>
              <a:t>Click to edit Master title style</a:t>
            </a:r>
            <a:endParaRPr lang="en-US"/>
          </a:p>
        </p:txBody>
      </p:sp>
      <p:sp>
        <p:nvSpPr>
          <p:cNvPr id="6" name="Text Placeholder 22">
            <a:extLst>
              <a:ext uri="{FF2B5EF4-FFF2-40B4-BE49-F238E27FC236}">
                <a16:creationId xmlns:a16="http://schemas.microsoft.com/office/drawing/2014/main" id="{5097B73A-4D76-CA40-A4EE-9EA9FF435C1B}"/>
              </a:ext>
            </a:extLst>
          </p:cNvPr>
          <p:cNvSpPr txBox="1">
            <a:spLocks noGrp="1"/>
          </p:cNvSpPr>
          <p:nvPr>
            <p:ph type="body" idx="4294967295"/>
          </p:nvPr>
        </p:nvSpPr>
        <p:spPr>
          <a:xfrm>
            <a:off x="845344" y="872483"/>
            <a:ext cx="10508458" cy="313931"/>
          </a:xfrm>
        </p:spPr>
        <p:txBody>
          <a:bodyPr/>
          <a:lstStyle>
            <a:lvl1pPr marL="0" indent="0">
              <a:buNone/>
              <a:defRPr lang="en-GB" sz="1600">
                <a:solidFill>
                  <a:srgbClr val="0C322C"/>
                </a:solidFill>
              </a:defRPr>
            </a:lvl1pPr>
          </a:lstStyle>
          <a:p>
            <a:pPr lvl="0"/>
            <a:r>
              <a:rPr lang="en-GB"/>
              <a:t>Click to edit Master text styles</a:t>
            </a:r>
          </a:p>
        </p:txBody>
      </p:sp>
    </p:spTree>
    <p:extLst>
      <p:ext uri="{BB962C8B-B14F-4D97-AF65-F5344CB8AC3E}">
        <p14:creationId xmlns:p14="http://schemas.microsoft.com/office/powerpoint/2010/main" val="400685170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_7">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4BB16-2EFB-C340-9750-C2CD70241C65}"/>
              </a:ext>
            </a:extLst>
          </p:cNvPr>
          <p:cNvSpPr txBox="1">
            <a:spLocks noGrp="1"/>
          </p:cNvSpPr>
          <p:nvPr>
            <p:ph type="title"/>
          </p:nvPr>
        </p:nvSpPr>
        <p:spPr>
          <a:xfrm>
            <a:off x="845637" y="277602"/>
            <a:ext cx="10500521" cy="590931"/>
          </a:xfrm>
        </p:spPr>
        <p:txBody>
          <a:bodyPr lIns="91440" tIns="45720" rIns="91440" bIns="45720"/>
          <a:lstStyle>
            <a:lvl1pPr>
              <a:defRPr lang="en-GB"/>
            </a:lvl1pPr>
          </a:lstStyle>
          <a:p>
            <a:pPr lvl="0"/>
            <a:r>
              <a:rPr lang="en-GB"/>
              <a:t>Click to edit Master title style</a:t>
            </a:r>
            <a:endParaRPr lang="en-US"/>
          </a:p>
        </p:txBody>
      </p:sp>
      <p:sp>
        <p:nvSpPr>
          <p:cNvPr id="3" name="Text Placeholder 22">
            <a:extLst>
              <a:ext uri="{FF2B5EF4-FFF2-40B4-BE49-F238E27FC236}">
                <a16:creationId xmlns:a16="http://schemas.microsoft.com/office/drawing/2014/main" id="{596C9BC3-421E-C44F-B4A6-0A9BF663AEAC}"/>
              </a:ext>
            </a:extLst>
          </p:cNvPr>
          <p:cNvSpPr txBox="1">
            <a:spLocks noGrp="1"/>
          </p:cNvSpPr>
          <p:nvPr>
            <p:ph type="body" idx="4294967295"/>
          </p:nvPr>
        </p:nvSpPr>
        <p:spPr>
          <a:xfrm>
            <a:off x="845344" y="872483"/>
            <a:ext cx="10500521" cy="313931"/>
          </a:xfrm>
        </p:spPr>
        <p:txBody>
          <a:bodyPr/>
          <a:lstStyle>
            <a:lvl1pPr marL="0" indent="0">
              <a:buNone/>
              <a:defRPr lang="en-GB" sz="1600">
                <a:solidFill>
                  <a:srgbClr val="0C322C"/>
                </a:solidFill>
              </a:defRPr>
            </a:lvl1pPr>
          </a:lstStyle>
          <a:p>
            <a:pPr lvl="0"/>
            <a:r>
              <a:rPr lang="en-GB"/>
              <a:t>Click to edit Master text styles</a:t>
            </a:r>
          </a:p>
        </p:txBody>
      </p:sp>
      <p:sp>
        <p:nvSpPr>
          <p:cNvPr id="4" name="Text Placeholder 2">
            <a:extLst>
              <a:ext uri="{FF2B5EF4-FFF2-40B4-BE49-F238E27FC236}">
                <a16:creationId xmlns:a16="http://schemas.microsoft.com/office/drawing/2014/main" id="{A266D598-9CFB-234A-82F6-D0AACA03CA54}"/>
              </a:ext>
            </a:extLst>
          </p:cNvPr>
          <p:cNvSpPr txBox="1">
            <a:spLocks noGrp="1"/>
          </p:cNvSpPr>
          <p:nvPr>
            <p:ph type="body" idx="4294967295"/>
          </p:nvPr>
        </p:nvSpPr>
        <p:spPr>
          <a:xfrm>
            <a:off x="846140" y="1493836"/>
            <a:ext cx="7117241" cy="4373566"/>
          </a:xfrm>
        </p:spPr>
        <p:txBody>
          <a:bodyPr/>
          <a:lstStyle>
            <a:lvl1pPr>
              <a:defRPr lang="en-GB"/>
            </a:lvl1pPr>
            <a:lvl2pPr>
              <a:defRPr lang="en-GB"/>
            </a:lvl2pPr>
            <a:lvl3pPr>
              <a:defRPr lang="en-GB"/>
            </a:lvl3pPr>
            <a:lvl4pPr>
              <a:defRPr lang="en-GB"/>
            </a:lvl4pPr>
            <a:lvl5pPr>
              <a:defRPr lang="en-GB"/>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Picture Placeholder 6">
            <a:extLst>
              <a:ext uri="{FF2B5EF4-FFF2-40B4-BE49-F238E27FC236}">
                <a16:creationId xmlns:a16="http://schemas.microsoft.com/office/drawing/2014/main" id="{3ED7A712-C86F-464C-B8BD-9AA911CF2BE7}"/>
              </a:ext>
            </a:extLst>
          </p:cNvPr>
          <p:cNvSpPr txBox="1">
            <a:spLocks noGrp="1"/>
          </p:cNvSpPr>
          <p:nvPr>
            <p:ph type="pic" idx="4294967295"/>
          </p:nvPr>
        </p:nvSpPr>
        <p:spPr>
          <a:xfrm>
            <a:off x="8171727" y="1493635"/>
            <a:ext cx="3174138" cy="4373566"/>
          </a:xfrm>
        </p:spPr>
        <p:txBody>
          <a:bodyPr/>
          <a:lstStyle>
            <a:lvl1pPr>
              <a:defRPr lang="en-GB"/>
            </a:lvl1pPr>
          </a:lstStyle>
          <a:p>
            <a:pPr lvl="0"/>
            <a:r>
              <a:rPr lang="en-GB"/>
              <a:t>Click icon to add picture</a:t>
            </a:r>
            <a:endParaRPr lang="en-US"/>
          </a:p>
        </p:txBody>
      </p:sp>
    </p:spTree>
    <p:extLst>
      <p:ext uri="{BB962C8B-B14F-4D97-AF65-F5344CB8AC3E}">
        <p14:creationId xmlns:p14="http://schemas.microsoft.com/office/powerpoint/2010/main" val="23051004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ontent_1">
    <p:bg>
      <p:bgPr>
        <a:solidFill>
          <a:srgbClr val="D3F4E4">
            <a:alpha val="29000"/>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15011"/>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_3">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FA39A0E-ED82-5840-A14D-9D1F4F8D38A9}"/>
              </a:ext>
            </a:extLst>
          </p:cNvPr>
          <p:cNvSpPr txBox="1">
            <a:spLocks noGrp="1"/>
          </p:cNvSpPr>
          <p:nvPr>
            <p:ph idx="4294967295"/>
          </p:nvPr>
        </p:nvSpPr>
        <p:spPr>
          <a:xfrm>
            <a:off x="838203" y="1428329"/>
            <a:ext cx="2514600" cy="4439064"/>
          </a:xfrm>
        </p:spPr>
        <p:txBody>
          <a:bodyPr/>
          <a:lstStyle>
            <a:lvl1pPr>
              <a:defRPr lang="en-GB"/>
            </a:lvl1pPr>
          </a:lstStyle>
          <a:p>
            <a:pPr lvl="0"/>
            <a:r>
              <a:rPr lang="en-GB"/>
              <a:t>Click to edit Master text styles</a:t>
            </a:r>
          </a:p>
        </p:txBody>
      </p:sp>
      <p:sp>
        <p:nvSpPr>
          <p:cNvPr id="3" name="Content Placeholder 3">
            <a:extLst>
              <a:ext uri="{FF2B5EF4-FFF2-40B4-BE49-F238E27FC236}">
                <a16:creationId xmlns:a16="http://schemas.microsoft.com/office/drawing/2014/main" id="{B2EAE6C2-591C-A942-8200-BA39655808DB}"/>
              </a:ext>
            </a:extLst>
          </p:cNvPr>
          <p:cNvSpPr txBox="1">
            <a:spLocks noGrp="1"/>
          </p:cNvSpPr>
          <p:nvPr>
            <p:ph idx="4294967295"/>
          </p:nvPr>
        </p:nvSpPr>
        <p:spPr>
          <a:xfrm>
            <a:off x="8839203" y="1428329"/>
            <a:ext cx="2514600" cy="4439064"/>
          </a:xfrm>
        </p:spPr>
        <p:txBody>
          <a:bodyPr/>
          <a:lstStyle>
            <a:lvl1pPr>
              <a:defRPr lang="en-GB"/>
            </a:lvl1pPr>
          </a:lstStyle>
          <a:p>
            <a:pPr lvl="0"/>
            <a:r>
              <a:rPr lang="en-GB"/>
              <a:t>Click to edit Master text styles</a:t>
            </a:r>
          </a:p>
        </p:txBody>
      </p:sp>
      <p:sp>
        <p:nvSpPr>
          <p:cNvPr id="4" name="Content Placeholder 3">
            <a:extLst>
              <a:ext uri="{FF2B5EF4-FFF2-40B4-BE49-F238E27FC236}">
                <a16:creationId xmlns:a16="http://schemas.microsoft.com/office/drawing/2014/main" id="{9520D0D8-A4AC-A249-95A7-2CA8C12B2080}"/>
              </a:ext>
            </a:extLst>
          </p:cNvPr>
          <p:cNvSpPr txBox="1">
            <a:spLocks noGrp="1"/>
          </p:cNvSpPr>
          <p:nvPr>
            <p:ph idx="4294967295"/>
          </p:nvPr>
        </p:nvSpPr>
        <p:spPr>
          <a:xfrm>
            <a:off x="6172200" y="1428329"/>
            <a:ext cx="2514600" cy="4439064"/>
          </a:xfrm>
        </p:spPr>
        <p:txBody>
          <a:bodyPr/>
          <a:lstStyle>
            <a:lvl1pPr>
              <a:defRPr lang="en-GB"/>
            </a:lvl1pPr>
          </a:lstStyle>
          <a:p>
            <a:pPr lvl="0"/>
            <a:r>
              <a:rPr lang="en-GB"/>
              <a:t>Click to edit Master text styles</a:t>
            </a:r>
          </a:p>
        </p:txBody>
      </p:sp>
      <p:sp>
        <p:nvSpPr>
          <p:cNvPr id="5" name="Content Placeholder 3">
            <a:extLst>
              <a:ext uri="{FF2B5EF4-FFF2-40B4-BE49-F238E27FC236}">
                <a16:creationId xmlns:a16="http://schemas.microsoft.com/office/drawing/2014/main" id="{9C719AB5-5A02-C549-8A0A-16ED779BE194}"/>
              </a:ext>
            </a:extLst>
          </p:cNvPr>
          <p:cNvSpPr txBox="1">
            <a:spLocks noGrp="1"/>
          </p:cNvSpPr>
          <p:nvPr>
            <p:ph idx="4294967295"/>
          </p:nvPr>
        </p:nvSpPr>
        <p:spPr>
          <a:xfrm>
            <a:off x="3505196" y="1428329"/>
            <a:ext cx="2514600" cy="4439064"/>
          </a:xfrm>
        </p:spPr>
        <p:txBody>
          <a:bodyPr/>
          <a:lstStyle>
            <a:lvl1pPr>
              <a:defRPr lang="en-GB"/>
            </a:lvl1pPr>
          </a:lstStyle>
          <a:p>
            <a:pPr lvl="0"/>
            <a:r>
              <a:rPr lang="en-GB"/>
              <a:t>Click to edit Master text styles</a:t>
            </a:r>
          </a:p>
        </p:txBody>
      </p:sp>
      <p:sp>
        <p:nvSpPr>
          <p:cNvPr id="6" name="Title Placeholder 1">
            <a:extLst>
              <a:ext uri="{FF2B5EF4-FFF2-40B4-BE49-F238E27FC236}">
                <a16:creationId xmlns:a16="http://schemas.microsoft.com/office/drawing/2014/main" id="{AB5F4947-2877-734D-B0CA-F173D8D3F3FD}"/>
              </a:ext>
            </a:extLst>
          </p:cNvPr>
          <p:cNvSpPr txBox="1">
            <a:spLocks noGrp="1"/>
          </p:cNvSpPr>
          <p:nvPr>
            <p:ph type="title"/>
          </p:nvPr>
        </p:nvSpPr>
        <p:spPr>
          <a:xfrm>
            <a:off x="845637" y="277602"/>
            <a:ext cx="10508165" cy="590931"/>
          </a:xfrm>
        </p:spPr>
        <p:txBody>
          <a:bodyPr lIns="91440" tIns="45720" rIns="91440" bIns="45720"/>
          <a:lstStyle>
            <a:lvl1pPr>
              <a:defRPr lang="en-GB"/>
            </a:lvl1pPr>
          </a:lstStyle>
          <a:p>
            <a:pPr lvl="0"/>
            <a:r>
              <a:rPr lang="en-GB"/>
              <a:t>Click to edit Master title style</a:t>
            </a:r>
            <a:endParaRPr lang="en-US"/>
          </a:p>
        </p:txBody>
      </p:sp>
      <p:sp>
        <p:nvSpPr>
          <p:cNvPr id="7" name="Text Placeholder 22">
            <a:extLst>
              <a:ext uri="{FF2B5EF4-FFF2-40B4-BE49-F238E27FC236}">
                <a16:creationId xmlns:a16="http://schemas.microsoft.com/office/drawing/2014/main" id="{46EA794E-97C0-4B43-84C9-0516C8CDDA4C}"/>
              </a:ext>
            </a:extLst>
          </p:cNvPr>
          <p:cNvSpPr txBox="1">
            <a:spLocks noGrp="1"/>
          </p:cNvSpPr>
          <p:nvPr>
            <p:ph type="body" idx="4294967295"/>
          </p:nvPr>
        </p:nvSpPr>
        <p:spPr>
          <a:xfrm>
            <a:off x="845344" y="872483"/>
            <a:ext cx="10508458" cy="313931"/>
          </a:xfrm>
        </p:spPr>
        <p:txBody>
          <a:bodyPr/>
          <a:lstStyle>
            <a:lvl1pPr marL="0" indent="0">
              <a:buNone/>
              <a:defRPr lang="en-GB" sz="1600">
                <a:solidFill>
                  <a:srgbClr val="0C322C"/>
                </a:solidFill>
              </a:defRPr>
            </a:lvl1pPr>
          </a:lstStyle>
          <a:p>
            <a:pPr lvl="0"/>
            <a:r>
              <a:rPr lang="en-GB"/>
              <a:t>Click to edit Master text styles</a:t>
            </a:r>
          </a:p>
        </p:txBody>
      </p:sp>
    </p:spTree>
    <p:extLst>
      <p:ext uri="{BB962C8B-B14F-4D97-AF65-F5344CB8AC3E}">
        <p14:creationId xmlns:p14="http://schemas.microsoft.com/office/powerpoint/2010/main" val="1363523976"/>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Content_1">
    <p:spTree>
      <p:nvGrpSpPr>
        <p:cNvPr id="1" name=""/>
        <p:cNvGrpSpPr/>
        <p:nvPr/>
      </p:nvGrpSpPr>
      <p:grpSpPr>
        <a:xfrm>
          <a:off x="0" y="0"/>
          <a:ext cx="0" cy="0"/>
          <a:chOff x="0" y="0"/>
          <a:chExt cx="0" cy="0"/>
        </a:xfrm>
      </p:grpSpPr>
      <p:sp>
        <p:nvSpPr>
          <p:cNvPr id="2" name="Text Placeholder 22">
            <a:extLst>
              <a:ext uri="{FF2B5EF4-FFF2-40B4-BE49-F238E27FC236}">
                <a16:creationId xmlns:a16="http://schemas.microsoft.com/office/drawing/2014/main" id="{A6478BDF-687A-6748-9ABE-9A5FF435D610}"/>
              </a:ext>
            </a:extLst>
          </p:cNvPr>
          <p:cNvSpPr txBox="1">
            <a:spLocks noGrp="1"/>
          </p:cNvSpPr>
          <p:nvPr>
            <p:ph type="body" idx="4294967295"/>
          </p:nvPr>
        </p:nvSpPr>
        <p:spPr>
          <a:xfrm>
            <a:off x="609310" y="958501"/>
            <a:ext cx="10896904" cy="313931"/>
          </a:xfrm>
        </p:spPr>
        <p:txBody>
          <a:bodyPr/>
          <a:lstStyle>
            <a:lvl1pPr marL="0" indent="0">
              <a:buNone/>
              <a:defRPr sz="1600">
                <a:solidFill>
                  <a:srgbClr val="0C322C"/>
                </a:solidFill>
              </a:defRPr>
            </a:lvl1pPr>
          </a:lstStyle>
          <a:p>
            <a:pPr lvl="0"/>
            <a:r>
              <a:rPr lang="en-US"/>
              <a:t>Click to edit Master text styles</a:t>
            </a:r>
          </a:p>
        </p:txBody>
      </p:sp>
      <p:sp>
        <p:nvSpPr>
          <p:cNvPr id="3" name="Title Placeholder 1">
            <a:extLst>
              <a:ext uri="{FF2B5EF4-FFF2-40B4-BE49-F238E27FC236}">
                <a16:creationId xmlns:a16="http://schemas.microsoft.com/office/drawing/2014/main" id="{B290D68A-A911-3B4F-8E20-4CFF14A3B70C}"/>
              </a:ext>
            </a:extLst>
          </p:cNvPr>
          <p:cNvSpPr txBox="1">
            <a:spLocks noGrp="1"/>
          </p:cNvSpPr>
          <p:nvPr>
            <p:ph type="title"/>
          </p:nvPr>
        </p:nvSpPr>
        <p:spPr>
          <a:xfrm>
            <a:off x="609603" y="347472"/>
            <a:ext cx="10896603" cy="590931"/>
          </a:xfrm>
        </p:spPr>
        <p:txBody>
          <a:bodyPr lIns="91440" tIns="45720" rIns="91440" bIns="45720"/>
          <a:lstStyle>
            <a:lvl1pPr>
              <a:defRPr/>
            </a:lvl1pPr>
          </a:lstStyle>
          <a:p>
            <a:pPr lvl="0"/>
            <a:r>
              <a:rPr lang="en-US"/>
              <a:t>Click to edit Master title style</a:t>
            </a:r>
          </a:p>
        </p:txBody>
      </p:sp>
      <p:sp>
        <p:nvSpPr>
          <p:cNvPr id="4" name="Text Placeholder 2">
            <a:extLst>
              <a:ext uri="{FF2B5EF4-FFF2-40B4-BE49-F238E27FC236}">
                <a16:creationId xmlns:a16="http://schemas.microsoft.com/office/drawing/2014/main" id="{FF0B02C6-3C43-0740-B3DF-2AB884B4E285}"/>
              </a:ext>
            </a:extLst>
          </p:cNvPr>
          <p:cNvSpPr txBox="1">
            <a:spLocks noGrp="1"/>
          </p:cNvSpPr>
          <p:nvPr>
            <p:ph type="body" idx="4294967295"/>
          </p:nvPr>
        </p:nvSpPr>
        <p:spPr>
          <a:xfrm>
            <a:off x="609603" y="1577970"/>
            <a:ext cx="10896603" cy="428942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A6596C8D-9857-6846-97A9-52DA7C4BA00A}"/>
              </a:ext>
            </a:extLst>
          </p:cNvPr>
          <p:cNvSpPr txBox="1"/>
          <p:nvPr/>
        </p:nvSpPr>
        <p:spPr>
          <a:xfrm>
            <a:off x="4677832" y="6590419"/>
            <a:ext cx="2742349" cy="107725"/>
          </a:xfrm>
          <a:prstGeom prst="rect">
            <a:avLst/>
          </a:prstGeom>
          <a:solidFill>
            <a:srgbClr val="FFFFFF"/>
          </a:solidFill>
          <a:ln cap="flat">
            <a:noFill/>
          </a:ln>
        </p:spPr>
        <p:txBody>
          <a:bodyPr vert="horz" wrap="square" lIns="0" tIns="0" rIns="0" bIns="0" anchor="ctr"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2453FF"/>
                </a:solidFill>
                <a:uFillTx/>
                <a:latin typeface="Poppins Light"/>
                <a:ea typeface="Titillium" pitchFamily="2"/>
                <a:cs typeface="Arial" pitchFamily="34"/>
              </a:rPr>
              <a:t>© Copyright 2020 Rancher Federal, Inc. All Rights Reserved.</a:t>
            </a:r>
          </a:p>
        </p:txBody>
      </p:sp>
    </p:spTree>
    <p:extLst>
      <p:ext uri="{BB962C8B-B14F-4D97-AF65-F5344CB8AC3E}">
        <p14:creationId xmlns:p14="http://schemas.microsoft.com/office/powerpoint/2010/main" val="1213270870"/>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_1">
    <p:spTree>
      <p:nvGrpSpPr>
        <p:cNvPr id="1" name=""/>
        <p:cNvGrpSpPr/>
        <p:nvPr/>
      </p:nvGrpSpPr>
      <p:grpSpPr>
        <a:xfrm>
          <a:off x="0" y="0"/>
          <a:ext cx="0" cy="0"/>
          <a:chOff x="0" y="0"/>
          <a:chExt cx="0" cy="0"/>
        </a:xfrm>
      </p:grpSpPr>
      <p:sp>
        <p:nvSpPr>
          <p:cNvPr id="2" name="Text Placeholder 22">
            <a:extLst>
              <a:ext uri="{FF2B5EF4-FFF2-40B4-BE49-F238E27FC236}">
                <a16:creationId xmlns:a16="http://schemas.microsoft.com/office/drawing/2014/main" id="{4F104C22-932E-784C-98FC-C5495BA27BBD}"/>
              </a:ext>
            </a:extLst>
          </p:cNvPr>
          <p:cNvSpPr txBox="1">
            <a:spLocks noGrp="1"/>
          </p:cNvSpPr>
          <p:nvPr>
            <p:ph type="body" idx="4294967295"/>
          </p:nvPr>
        </p:nvSpPr>
        <p:spPr>
          <a:xfrm>
            <a:off x="609310" y="958501"/>
            <a:ext cx="10896904" cy="313931"/>
          </a:xfrm>
        </p:spPr>
        <p:txBody>
          <a:bodyPr/>
          <a:lstStyle>
            <a:lvl1pPr marL="0" indent="0">
              <a:buNone/>
              <a:defRPr sz="1600">
                <a:solidFill>
                  <a:srgbClr val="0C322C"/>
                </a:solidFill>
              </a:defRPr>
            </a:lvl1pPr>
          </a:lstStyle>
          <a:p>
            <a:pPr lvl="0"/>
            <a:r>
              <a:rPr lang="en-US"/>
              <a:t>Click to edit Master text styles</a:t>
            </a:r>
          </a:p>
        </p:txBody>
      </p:sp>
      <p:sp>
        <p:nvSpPr>
          <p:cNvPr id="3" name="Title Placeholder 1">
            <a:extLst>
              <a:ext uri="{FF2B5EF4-FFF2-40B4-BE49-F238E27FC236}">
                <a16:creationId xmlns:a16="http://schemas.microsoft.com/office/drawing/2014/main" id="{FE736FC4-8324-A944-A743-6636DF0AD212}"/>
              </a:ext>
            </a:extLst>
          </p:cNvPr>
          <p:cNvSpPr txBox="1">
            <a:spLocks noGrp="1"/>
          </p:cNvSpPr>
          <p:nvPr>
            <p:ph type="title"/>
          </p:nvPr>
        </p:nvSpPr>
        <p:spPr>
          <a:xfrm>
            <a:off x="609603" y="347472"/>
            <a:ext cx="10896603" cy="590931"/>
          </a:xfrm>
        </p:spPr>
        <p:txBody>
          <a:bodyPr lIns="91440" tIns="45720" rIns="91440" bIns="45720"/>
          <a:lstStyle>
            <a:lvl1pPr>
              <a:defRPr/>
            </a:lvl1pPr>
          </a:lstStyle>
          <a:p>
            <a:pPr lvl="0"/>
            <a:r>
              <a:rPr lang="en-US"/>
              <a:t>Click to edit Master title style</a:t>
            </a:r>
          </a:p>
        </p:txBody>
      </p:sp>
    </p:spTree>
    <p:extLst>
      <p:ext uri="{BB962C8B-B14F-4D97-AF65-F5344CB8AC3E}">
        <p14:creationId xmlns:p14="http://schemas.microsoft.com/office/powerpoint/2010/main" val="2971603165"/>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3_Content_1">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C94B1508-E1BC-E345-B66C-D0DD095B96C1}"/>
              </a:ext>
            </a:extLst>
          </p:cNvPr>
          <p:cNvPicPr>
            <a:picLocks noChangeAspect="1"/>
          </p:cNvPicPr>
          <p:nvPr/>
        </p:nvPicPr>
        <p:blipFill>
          <a:blip r:embed="rId2">
            <a:alphaModFix amt="28000"/>
          </a:blip>
          <a:srcRect l="1223" t="3234" r="2005"/>
          <a:stretch>
            <a:fillRect/>
          </a:stretch>
        </p:blipFill>
        <p:spPr>
          <a:xfrm>
            <a:off x="0" y="3255254"/>
            <a:ext cx="12191996" cy="3602745"/>
          </a:xfrm>
          <a:prstGeom prst="rect">
            <a:avLst/>
          </a:prstGeom>
          <a:noFill/>
          <a:ln cap="flat">
            <a:noFill/>
          </a:ln>
        </p:spPr>
      </p:pic>
      <p:pic>
        <p:nvPicPr>
          <p:cNvPr id="3" name="Picture 16">
            <a:extLst>
              <a:ext uri="{FF2B5EF4-FFF2-40B4-BE49-F238E27FC236}">
                <a16:creationId xmlns:a16="http://schemas.microsoft.com/office/drawing/2014/main" id="{C3B35A61-71BE-FC49-B00E-3F434036F32E}"/>
              </a:ext>
            </a:extLst>
          </p:cNvPr>
          <p:cNvPicPr>
            <a:picLocks noChangeAspect="1"/>
          </p:cNvPicPr>
          <p:nvPr/>
        </p:nvPicPr>
        <p:blipFill>
          <a:blip r:embed="rId3"/>
          <a:srcRect l="14391"/>
          <a:stretch>
            <a:fillRect/>
          </a:stretch>
        </p:blipFill>
        <p:spPr>
          <a:xfrm>
            <a:off x="0" y="5985516"/>
            <a:ext cx="8438384" cy="872483"/>
          </a:xfrm>
          <a:prstGeom prst="rect">
            <a:avLst/>
          </a:prstGeom>
          <a:noFill/>
          <a:ln cap="flat">
            <a:noFill/>
          </a:ln>
        </p:spPr>
      </p:pic>
      <p:pic>
        <p:nvPicPr>
          <p:cNvPr id="4" name="Picture 18">
            <a:extLst>
              <a:ext uri="{FF2B5EF4-FFF2-40B4-BE49-F238E27FC236}">
                <a16:creationId xmlns:a16="http://schemas.microsoft.com/office/drawing/2014/main" id="{4D8990D5-D220-BF42-8007-8B7C94FCEA83}"/>
              </a:ext>
            </a:extLst>
          </p:cNvPr>
          <p:cNvPicPr>
            <a:picLocks noChangeAspect="1"/>
          </p:cNvPicPr>
          <p:nvPr/>
        </p:nvPicPr>
        <p:blipFill>
          <a:blip r:embed="rId4"/>
          <a:srcRect r="10075"/>
          <a:stretch>
            <a:fillRect/>
          </a:stretch>
        </p:blipFill>
        <p:spPr>
          <a:xfrm>
            <a:off x="3328699" y="5918481"/>
            <a:ext cx="8863306" cy="949567"/>
          </a:xfrm>
          <a:prstGeom prst="rect">
            <a:avLst/>
          </a:prstGeom>
          <a:noFill/>
          <a:ln cap="flat">
            <a:noFill/>
          </a:ln>
        </p:spPr>
      </p:pic>
      <p:sp>
        <p:nvSpPr>
          <p:cNvPr id="5" name="Text Placeholder 22">
            <a:extLst>
              <a:ext uri="{FF2B5EF4-FFF2-40B4-BE49-F238E27FC236}">
                <a16:creationId xmlns:a16="http://schemas.microsoft.com/office/drawing/2014/main" id="{A7AD4A53-3E0C-E344-A6CF-6B959FF9B8D7}"/>
              </a:ext>
            </a:extLst>
          </p:cNvPr>
          <p:cNvSpPr txBox="1">
            <a:spLocks noGrp="1"/>
          </p:cNvSpPr>
          <p:nvPr>
            <p:ph type="body" idx="4294967295"/>
          </p:nvPr>
        </p:nvSpPr>
        <p:spPr>
          <a:xfrm>
            <a:off x="612410" y="960120"/>
            <a:ext cx="10847408" cy="313931"/>
          </a:xfrm>
        </p:spPr>
        <p:txBody>
          <a:bodyPr/>
          <a:lstStyle>
            <a:lvl1pPr marL="0" indent="0">
              <a:buNone/>
              <a:defRPr lang="en-GB" sz="1600">
                <a:solidFill>
                  <a:srgbClr val="0C322C"/>
                </a:solidFill>
              </a:defRPr>
            </a:lvl1pPr>
          </a:lstStyle>
          <a:p>
            <a:pPr lvl="0"/>
            <a:r>
              <a:rPr lang="en-GB"/>
              <a:t>Click to edit Master text styles</a:t>
            </a:r>
          </a:p>
        </p:txBody>
      </p:sp>
      <p:sp>
        <p:nvSpPr>
          <p:cNvPr id="6" name="Title Placeholder 1">
            <a:extLst>
              <a:ext uri="{FF2B5EF4-FFF2-40B4-BE49-F238E27FC236}">
                <a16:creationId xmlns:a16="http://schemas.microsoft.com/office/drawing/2014/main" id="{C92733EA-4A42-844B-A53D-841D4D288C52}"/>
              </a:ext>
            </a:extLst>
          </p:cNvPr>
          <p:cNvSpPr txBox="1">
            <a:spLocks noGrp="1"/>
          </p:cNvSpPr>
          <p:nvPr>
            <p:ph type="title"/>
          </p:nvPr>
        </p:nvSpPr>
        <p:spPr>
          <a:xfrm>
            <a:off x="612410" y="369189"/>
            <a:ext cx="10847408" cy="590931"/>
          </a:xfrm>
        </p:spPr>
        <p:txBody>
          <a:bodyPr lIns="91440" tIns="45720" rIns="91440" bIns="45720"/>
          <a:lstStyle>
            <a:lvl1pPr>
              <a:defRPr lang="en-GB"/>
            </a:lvl1pPr>
          </a:lstStyle>
          <a:p>
            <a:pPr lvl="0"/>
            <a:r>
              <a:rPr lang="en-GB"/>
              <a:t>Click to edit Master title style</a:t>
            </a:r>
            <a:endParaRPr lang="en-US"/>
          </a:p>
        </p:txBody>
      </p:sp>
      <p:sp>
        <p:nvSpPr>
          <p:cNvPr id="7" name="Slide Number Placeholder 5">
            <a:extLst>
              <a:ext uri="{FF2B5EF4-FFF2-40B4-BE49-F238E27FC236}">
                <a16:creationId xmlns:a16="http://schemas.microsoft.com/office/drawing/2014/main" id="{DF2FA6B5-02D9-894B-A9FF-2D6391E8D54E}"/>
              </a:ext>
            </a:extLst>
          </p:cNvPr>
          <p:cNvSpPr txBox="1"/>
          <p:nvPr/>
        </p:nvSpPr>
        <p:spPr>
          <a:xfrm>
            <a:off x="4424973" y="6583478"/>
            <a:ext cx="3342049" cy="107725"/>
          </a:xfrm>
          <a:prstGeom prst="rect">
            <a:avLst/>
          </a:prstGeom>
          <a:noFill/>
          <a:ln cap="flat">
            <a:noFill/>
          </a:ln>
        </p:spPr>
        <p:txBody>
          <a:bodyPr vert="horz" wrap="square" lIns="0" tIns="0" rIns="0" bIns="0" anchor="ctr"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Poppins Light"/>
                <a:ea typeface="Titillium" pitchFamily="2"/>
                <a:cs typeface="Arial" pitchFamily="34"/>
              </a:rPr>
              <a:t>© Copyright 2020 Rancher Labs. All Rights Reserved. Confidential</a:t>
            </a:r>
          </a:p>
        </p:txBody>
      </p:sp>
      <p:sp>
        <p:nvSpPr>
          <p:cNvPr id="8" name="Slide Number Placeholder 5">
            <a:extLst>
              <a:ext uri="{FF2B5EF4-FFF2-40B4-BE49-F238E27FC236}">
                <a16:creationId xmlns:a16="http://schemas.microsoft.com/office/drawing/2014/main" id="{C05B08DC-BB9A-0841-BAEC-DA19DF7DD155}"/>
              </a:ext>
            </a:extLst>
          </p:cNvPr>
          <p:cNvSpPr txBox="1"/>
          <p:nvPr/>
        </p:nvSpPr>
        <p:spPr>
          <a:xfrm>
            <a:off x="11305541" y="6567001"/>
            <a:ext cx="401321" cy="140671"/>
          </a:xfrm>
          <a:prstGeom prst="rect">
            <a:avLst/>
          </a:prstGeom>
          <a:noFill/>
          <a:ln cap="flat">
            <a:noFill/>
          </a:ln>
        </p:spPr>
        <p:txBody>
          <a:bodyPr vert="horz" wrap="square" lIns="91430" tIns="45720" rIns="9143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EDDA467-D2F1-D74F-BC3E-6383B54283E7}" type="slidenum">
              <a:t>‹#›</a:t>
            </a:fld>
            <a:endParaRPr lang="en-US" sz="1000" b="1" i="0" u="none" strike="noStrike" kern="1200" cap="none" spc="0" baseline="0">
              <a:solidFill>
                <a:srgbClr val="FFFFFF"/>
              </a:solidFill>
              <a:uFillTx/>
              <a:latin typeface="Poppins Medium"/>
              <a:ea typeface="Titillium" pitchFamily="2"/>
              <a:cs typeface="Arial" pitchFamily="34"/>
            </a:endParaRPr>
          </a:p>
        </p:txBody>
      </p:sp>
      <p:pic>
        <p:nvPicPr>
          <p:cNvPr id="9" name="Graphic 14">
            <a:extLst>
              <a:ext uri="{FF2B5EF4-FFF2-40B4-BE49-F238E27FC236}">
                <a16:creationId xmlns:a16="http://schemas.microsoft.com/office/drawing/2014/main" id="{DE1D83F1-81F1-FC44-A308-95B76890DED4}"/>
              </a:ext>
            </a:extLst>
          </p:cNvPr>
          <p:cNvPicPr>
            <a:picLocks noChangeAspect="1"/>
          </p:cNvPicPr>
          <p:nvPr/>
        </p:nvPicPr>
        <p:blipFill>
          <a:blip r:embed="rId5"/>
          <a:srcRect/>
          <a:stretch>
            <a:fillRect/>
          </a:stretch>
        </p:blipFill>
        <p:spPr>
          <a:xfrm>
            <a:off x="621078" y="6541571"/>
            <a:ext cx="1292797" cy="191521"/>
          </a:xfrm>
          <a:prstGeom prst="rect">
            <a:avLst/>
          </a:prstGeom>
          <a:noFill/>
          <a:ln cap="flat">
            <a:noFill/>
          </a:ln>
        </p:spPr>
      </p:pic>
    </p:spTree>
    <p:extLst>
      <p:ext uri="{BB962C8B-B14F-4D97-AF65-F5344CB8AC3E}">
        <p14:creationId xmlns:p14="http://schemas.microsoft.com/office/powerpoint/2010/main" val="3979405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_12">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B496DC44-E8D4-2945-A589-B7D74B02D1B6}"/>
              </a:ext>
            </a:extLst>
          </p:cNvPr>
          <p:cNvSpPr/>
          <p:nvPr/>
        </p:nvSpPr>
        <p:spPr>
          <a:xfrm>
            <a:off x="8540688" y="0"/>
            <a:ext cx="3651318" cy="6858000"/>
          </a:xfrm>
          <a:prstGeom prst="rect">
            <a:avLst/>
          </a:prstGeom>
          <a:blipFill>
            <a:blip r:embed="rId2">
              <a:alphaModFix/>
            </a:blip>
            <a:stretch>
              <a:fillRect/>
            </a:stretch>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3" name="Rectangle 9">
            <a:extLst>
              <a:ext uri="{FF2B5EF4-FFF2-40B4-BE49-F238E27FC236}">
                <a16:creationId xmlns:a16="http://schemas.microsoft.com/office/drawing/2014/main" id="{7C0CA22C-07AD-0143-9808-39F0A0E82E75}"/>
              </a:ext>
            </a:extLst>
          </p:cNvPr>
          <p:cNvSpPr/>
          <p:nvPr/>
        </p:nvSpPr>
        <p:spPr>
          <a:xfrm>
            <a:off x="8540688" y="2454313"/>
            <a:ext cx="3651318" cy="4403686"/>
          </a:xfrm>
          <a:prstGeom prst="rect">
            <a:avLst/>
          </a:prstGeom>
          <a:solidFill>
            <a:srgbClr val="3D98D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4" name="Content Placeholder 3">
            <a:extLst>
              <a:ext uri="{FF2B5EF4-FFF2-40B4-BE49-F238E27FC236}">
                <a16:creationId xmlns:a16="http://schemas.microsoft.com/office/drawing/2014/main" id="{21120EEE-EC8A-8248-9719-CE18EA46706E}"/>
              </a:ext>
            </a:extLst>
          </p:cNvPr>
          <p:cNvSpPr txBox="1">
            <a:spLocks noGrp="1"/>
          </p:cNvSpPr>
          <p:nvPr>
            <p:ph idx="4294967295"/>
          </p:nvPr>
        </p:nvSpPr>
        <p:spPr>
          <a:xfrm>
            <a:off x="845399" y="1494266"/>
            <a:ext cx="6680258" cy="4373136"/>
          </a:xfrm>
        </p:spPr>
        <p:txBody>
          <a:bodyPr/>
          <a:lstStyle>
            <a:lvl1pPr>
              <a:defRPr lang="en-GB"/>
            </a:lvl1pPr>
            <a:lvl2pPr>
              <a:defRPr lang="en-GB"/>
            </a:lvl2pPr>
            <a:lvl3pPr>
              <a:defRPr lang="en-GB"/>
            </a:lvl3pPr>
            <a:lvl4pPr>
              <a:defRPr lang="en-GB"/>
            </a:lvl4pPr>
            <a:lvl5pPr>
              <a:defRPr lang="en-GB"/>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Placeholder 1">
            <a:extLst>
              <a:ext uri="{FF2B5EF4-FFF2-40B4-BE49-F238E27FC236}">
                <a16:creationId xmlns:a16="http://schemas.microsoft.com/office/drawing/2014/main" id="{DEFAC5DE-171A-0845-B3D8-2EF57844ADAB}"/>
              </a:ext>
            </a:extLst>
          </p:cNvPr>
          <p:cNvSpPr txBox="1">
            <a:spLocks noGrp="1"/>
          </p:cNvSpPr>
          <p:nvPr>
            <p:ph type="title"/>
          </p:nvPr>
        </p:nvSpPr>
        <p:spPr>
          <a:xfrm>
            <a:off x="845637" y="277602"/>
            <a:ext cx="6679957" cy="590931"/>
          </a:xfrm>
        </p:spPr>
        <p:txBody>
          <a:bodyPr lIns="91440" tIns="45720" rIns="91440" bIns="45720"/>
          <a:lstStyle>
            <a:lvl1pPr>
              <a:defRPr lang="en-GB"/>
            </a:lvl1pPr>
          </a:lstStyle>
          <a:p>
            <a:pPr lvl="0"/>
            <a:r>
              <a:rPr lang="en-GB"/>
              <a:t>Click to edit Master title style</a:t>
            </a:r>
            <a:endParaRPr lang="en-US"/>
          </a:p>
        </p:txBody>
      </p:sp>
      <p:sp>
        <p:nvSpPr>
          <p:cNvPr id="6" name="Text Placeholder 22">
            <a:extLst>
              <a:ext uri="{FF2B5EF4-FFF2-40B4-BE49-F238E27FC236}">
                <a16:creationId xmlns:a16="http://schemas.microsoft.com/office/drawing/2014/main" id="{0FD43AA0-F0AD-2E42-A669-2EDF99CB848F}"/>
              </a:ext>
            </a:extLst>
          </p:cNvPr>
          <p:cNvSpPr txBox="1">
            <a:spLocks noGrp="1"/>
          </p:cNvSpPr>
          <p:nvPr>
            <p:ph type="body" idx="4294967295"/>
          </p:nvPr>
        </p:nvSpPr>
        <p:spPr>
          <a:xfrm>
            <a:off x="845344" y="872483"/>
            <a:ext cx="6679957" cy="313931"/>
          </a:xfrm>
        </p:spPr>
        <p:txBody>
          <a:bodyPr/>
          <a:lstStyle>
            <a:lvl1pPr marL="0" indent="0">
              <a:buNone/>
              <a:defRPr lang="en-GB" sz="1600">
                <a:solidFill>
                  <a:srgbClr val="0C322C"/>
                </a:solidFill>
              </a:defRPr>
            </a:lvl1pPr>
          </a:lstStyle>
          <a:p>
            <a:pPr lvl="0"/>
            <a:r>
              <a:rPr lang="en-GB"/>
              <a:t>Click to edit Master text styles</a:t>
            </a:r>
          </a:p>
        </p:txBody>
      </p:sp>
      <p:sp>
        <p:nvSpPr>
          <p:cNvPr id="7" name="Text Placeholder 26">
            <a:extLst>
              <a:ext uri="{FF2B5EF4-FFF2-40B4-BE49-F238E27FC236}">
                <a16:creationId xmlns:a16="http://schemas.microsoft.com/office/drawing/2014/main" id="{248501CD-638C-5F42-9AAB-01575C6AC5A7}"/>
              </a:ext>
            </a:extLst>
          </p:cNvPr>
          <p:cNvSpPr txBox="1">
            <a:spLocks noGrp="1"/>
          </p:cNvSpPr>
          <p:nvPr>
            <p:ph type="body" idx="4294967295"/>
          </p:nvPr>
        </p:nvSpPr>
        <p:spPr>
          <a:xfrm>
            <a:off x="9089858" y="2982452"/>
            <a:ext cx="2510869" cy="329385"/>
          </a:xfrm>
        </p:spPr>
        <p:txBody>
          <a:bodyPr/>
          <a:lstStyle>
            <a:lvl1pPr marL="0" indent="0">
              <a:lnSpc>
                <a:spcPts val="3000"/>
              </a:lnSpc>
              <a:buNone/>
              <a:defRPr sz="1400" b="1" spc="300">
                <a:solidFill>
                  <a:srgbClr val="FFFFFF"/>
                </a:solidFill>
              </a:defRPr>
            </a:lvl1pPr>
          </a:lstStyle>
          <a:p>
            <a:pPr lvl="0"/>
            <a:r>
              <a:rPr lang="en-US"/>
              <a:t>INPUT TITLE HERE</a:t>
            </a:r>
          </a:p>
        </p:txBody>
      </p:sp>
      <p:sp>
        <p:nvSpPr>
          <p:cNvPr id="8" name="Text Placeholder 26">
            <a:extLst>
              <a:ext uri="{FF2B5EF4-FFF2-40B4-BE49-F238E27FC236}">
                <a16:creationId xmlns:a16="http://schemas.microsoft.com/office/drawing/2014/main" id="{E03B1060-DA51-5C44-A865-3F6E3333A081}"/>
              </a:ext>
            </a:extLst>
          </p:cNvPr>
          <p:cNvSpPr txBox="1">
            <a:spLocks noGrp="1"/>
          </p:cNvSpPr>
          <p:nvPr>
            <p:ph type="body" idx="4294967295"/>
          </p:nvPr>
        </p:nvSpPr>
        <p:spPr>
          <a:xfrm>
            <a:off x="9102056" y="3757260"/>
            <a:ext cx="2510869" cy="2028568"/>
          </a:xfrm>
        </p:spPr>
        <p:txBody>
          <a:bodyPr/>
          <a:lstStyle>
            <a:lvl1pPr marL="0" indent="0">
              <a:lnSpc>
                <a:spcPts val="2000"/>
              </a:lnSpc>
              <a:buNone/>
              <a:defRPr sz="1400">
                <a:solidFill>
                  <a:srgbClr val="FFFFFF"/>
                </a:solidFill>
              </a:defRPr>
            </a:lvl1pPr>
          </a:lstStyle>
          <a:p>
            <a:pPr lvl="0"/>
            <a:r>
              <a:rPr lang="en-US"/>
              <a:t>Lorem ipsum dolor sit amet, consectetuer adipiscing elit. Maecenas porttitor congue massa. Fusce posuere, magna sed pulvinar ultricies, purus lectus malesuada libero, sit amet commodo magna eros quis urna.</a:t>
            </a:r>
          </a:p>
        </p:txBody>
      </p:sp>
      <p:sp>
        <p:nvSpPr>
          <p:cNvPr id="9" name="Slide Number Placeholder 5">
            <a:extLst>
              <a:ext uri="{FF2B5EF4-FFF2-40B4-BE49-F238E27FC236}">
                <a16:creationId xmlns:a16="http://schemas.microsoft.com/office/drawing/2014/main" id="{EA91B517-0065-B745-9E9F-7060220AB4EF}"/>
              </a:ext>
            </a:extLst>
          </p:cNvPr>
          <p:cNvSpPr txBox="1"/>
          <p:nvPr/>
        </p:nvSpPr>
        <p:spPr>
          <a:xfrm>
            <a:off x="11600727" y="6544763"/>
            <a:ext cx="401321" cy="140671"/>
          </a:xfrm>
          <a:prstGeom prst="rect">
            <a:avLst/>
          </a:prstGeom>
          <a:noFill/>
          <a:ln cap="flat">
            <a:noFill/>
          </a:ln>
        </p:spPr>
        <p:txBody>
          <a:bodyPr vert="horz" wrap="square" lIns="91430" tIns="45720" rIns="9143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E8C3DFA-345D-714F-9B66-FEC69661EF37}" type="slidenum">
              <a:t>‹#›</a:t>
            </a:fld>
            <a:endParaRPr lang="en-US" sz="1000" b="1" i="0" u="none" strike="noStrike" kern="1200" cap="none" spc="0" baseline="0">
              <a:solidFill>
                <a:srgbClr val="FFFFFF"/>
              </a:solidFill>
              <a:uFillTx/>
              <a:latin typeface="Poppins Medium"/>
              <a:ea typeface="Titillium" pitchFamily="2"/>
              <a:cs typeface="Arial" pitchFamily="34"/>
            </a:endParaRPr>
          </a:p>
        </p:txBody>
      </p:sp>
    </p:spTree>
    <p:extLst>
      <p:ext uri="{BB962C8B-B14F-4D97-AF65-F5344CB8AC3E}">
        <p14:creationId xmlns:p14="http://schemas.microsoft.com/office/powerpoint/2010/main" val="64418902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eadling | Subheadline | Body copy">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F2E9F9DD-0B65-5C47-8A6D-400E0DAEAC89}"/>
              </a:ext>
            </a:extLst>
          </p:cNvPr>
          <p:cNvSpPr txBox="1">
            <a:spLocks noGrp="1"/>
          </p:cNvSpPr>
          <p:nvPr>
            <p:ph type="body" idx="4294967295"/>
          </p:nvPr>
        </p:nvSpPr>
        <p:spPr>
          <a:xfrm>
            <a:off x="731840" y="2544290"/>
            <a:ext cx="7108829" cy="182434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C008BA9F-B63E-9E48-AE6D-32C967E7AFC5}"/>
              </a:ext>
            </a:extLst>
          </p:cNvPr>
          <p:cNvSpPr txBox="1">
            <a:spLocks noGrp="1"/>
          </p:cNvSpPr>
          <p:nvPr>
            <p:ph type="sldNum" sz="quarter" idx="8"/>
          </p:nvPr>
        </p:nvSpPr>
        <p:spPr/>
        <p:txBody>
          <a:bodyPr/>
          <a:lstStyle>
            <a:lvl1pPr>
              <a:defRPr/>
            </a:lvl1pPr>
          </a:lstStyle>
          <a:p>
            <a:pPr lvl="0"/>
            <a:fld id="{254B3D2F-44C0-D34C-AD26-A6DDA0FA3680}" type="slidenum">
              <a:t>‹#›</a:t>
            </a:fld>
            <a:endParaRPr lang="en-US"/>
          </a:p>
        </p:txBody>
      </p:sp>
      <p:sp>
        <p:nvSpPr>
          <p:cNvPr id="4" name="Text Placeholder 24">
            <a:extLst>
              <a:ext uri="{FF2B5EF4-FFF2-40B4-BE49-F238E27FC236}">
                <a16:creationId xmlns:a16="http://schemas.microsoft.com/office/drawing/2014/main" id="{9A9692F1-AD80-1A4B-86DE-3EBE0DF5F866}"/>
              </a:ext>
            </a:extLst>
          </p:cNvPr>
          <p:cNvSpPr txBox="1">
            <a:spLocks noGrp="1"/>
          </p:cNvSpPr>
          <p:nvPr>
            <p:ph type="body" idx="4294967295"/>
          </p:nvPr>
        </p:nvSpPr>
        <p:spPr>
          <a:xfrm>
            <a:off x="731840" y="1157785"/>
            <a:ext cx="10728326" cy="669413"/>
          </a:xfrm>
        </p:spPr>
        <p:txBody>
          <a:bodyPr/>
          <a:lstStyle>
            <a:lvl1pPr marL="0" indent="0">
              <a:spcAft>
                <a:spcPts val="1000"/>
              </a:spcAft>
              <a:buNone/>
              <a:defRPr sz="2000">
                <a:latin typeface="Poppins Light" pitchFamily="2"/>
                <a:cs typeface="Poppins Light" pitchFamily="2"/>
              </a:defRPr>
            </a:lvl1pPr>
          </a:lstStyle>
          <a:p>
            <a:pPr lvl="0"/>
            <a:r>
              <a:rPr lang="en-US"/>
              <a:t>This is a subheading. Lorem ipsum dolor sit amet, consectetuer adipiscing elit, sed diam nonummy nibh euismod tincidunt ut laoreet dolore magna aliquam erat.</a:t>
            </a:r>
          </a:p>
        </p:txBody>
      </p:sp>
      <p:sp>
        <p:nvSpPr>
          <p:cNvPr id="5" name="Title Placeholder 22">
            <a:extLst>
              <a:ext uri="{FF2B5EF4-FFF2-40B4-BE49-F238E27FC236}">
                <a16:creationId xmlns:a16="http://schemas.microsoft.com/office/drawing/2014/main" id="{ABD1E28E-A8BF-E34F-BB3F-C0EE426D8AF4}"/>
              </a:ext>
            </a:extLst>
          </p:cNvPr>
          <p:cNvSpPr txBox="1">
            <a:spLocks noGrp="1"/>
          </p:cNvSpPr>
          <p:nvPr>
            <p:ph type="title"/>
          </p:nvPr>
        </p:nvSpPr>
        <p:spPr/>
        <p:txBody>
          <a:bodyPr/>
          <a:lstStyle>
            <a:lvl1pPr>
              <a:defRPr/>
            </a:lvl1pPr>
          </a:lstStyle>
          <a:p>
            <a:pPr lvl="0"/>
            <a:r>
              <a:rPr lang="en-US"/>
              <a:t>This is a headline</a:t>
            </a:r>
          </a:p>
        </p:txBody>
      </p:sp>
    </p:spTree>
    <p:extLst>
      <p:ext uri="{BB962C8B-B14F-4D97-AF65-F5344CB8AC3E}">
        <p14:creationId xmlns:p14="http://schemas.microsoft.com/office/powerpoint/2010/main" val="12403123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2A0BC10-ADBC-3142-A62C-4A076595257B}"/>
              </a:ext>
            </a:extLst>
          </p:cNvPr>
          <p:cNvSpPr txBox="1">
            <a:spLocks noGrp="1"/>
          </p:cNvSpPr>
          <p:nvPr>
            <p:ph type="sldNum" sz="quarter" idx="8"/>
          </p:nvPr>
        </p:nvSpPr>
        <p:spPr>
          <a:xfrm>
            <a:off x="11171270" y="6406487"/>
            <a:ext cx="288886" cy="123114"/>
          </a:xfrm>
        </p:spPr>
        <p:txBody>
          <a:bodyPr/>
          <a:lstStyle>
            <a:lvl1pPr>
              <a:defRPr/>
            </a:lvl1pPr>
          </a:lstStyle>
          <a:p>
            <a:pPr lvl="0"/>
            <a:fld id="{CECC5DBE-9C1D-2342-A47F-E5222E6BCB5F}" type="slidenum">
              <a:t>‹#›</a:t>
            </a:fld>
            <a:endParaRPr lang="en-US"/>
          </a:p>
        </p:txBody>
      </p:sp>
      <p:sp>
        <p:nvSpPr>
          <p:cNvPr id="3" name="Title Placeholder 22">
            <a:extLst>
              <a:ext uri="{FF2B5EF4-FFF2-40B4-BE49-F238E27FC236}">
                <a16:creationId xmlns:a16="http://schemas.microsoft.com/office/drawing/2014/main" id="{32E11121-E8D6-6648-A6C2-AA430507248F}"/>
              </a:ext>
            </a:extLst>
          </p:cNvPr>
          <p:cNvSpPr txBox="1">
            <a:spLocks noGrp="1"/>
          </p:cNvSpPr>
          <p:nvPr>
            <p:ph type="title"/>
          </p:nvPr>
        </p:nvSpPr>
        <p:spPr/>
        <p:txBody>
          <a:bodyPr/>
          <a:lstStyle>
            <a:lvl1pPr>
              <a:defRPr/>
            </a:lvl1pPr>
          </a:lstStyle>
          <a:p>
            <a:pPr lvl="0"/>
            <a:r>
              <a:rPr lang="en-US"/>
              <a:t>This is a headline</a:t>
            </a:r>
          </a:p>
        </p:txBody>
      </p:sp>
    </p:spTree>
    <p:extLst>
      <p:ext uri="{BB962C8B-B14F-4D97-AF65-F5344CB8AC3E}">
        <p14:creationId xmlns:p14="http://schemas.microsoft.com/office/powerpoint/2010/main" val="158532816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eadline | Subheading | Left Aligne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1DD6F1B-BD8B-644F-B7E0-048530EC70AC}"/>
              </a:ext>
            </a:extLst>
          </p:cNvPr>
          <p:cNvSpPr txBox="1">
            <a:spLocks noGrp="1"/>
          </p:cNvSpPr>
          <p:nvPr>
            <p:ph type="sldNum" sz="quarter" idx="8"/>
          </p:nvPr>
        </p:nvSpPr>
        <p:spPr/>
        <p:txBody>
          <a:bodyPr/>
          <a:lstStyle>
            <a:lvl1pPr>
              <a:defRPr/>
            </a:lvl1pPr>
          </a:lstStyle>
          <a:p>
            <a:pPr lvl="0"/>
            <a:fld id="{EB526D16-758A-6449-B3EE-E54CBAF5BEFD}" type="slidenum">
              <a:t>‹#›</a:t>
            </a:fld>
            <a:endParaRPr lang="en-US"/>
          </a:p>
        </p:txBody>
      </p:sp>
      <p:sp>
        <p:nvSpPr>
          <p:cNvPr id="3" name="Text Placeholder 20">
            <a:extLst>
              <a:ext uri="{FF2B5EF4-FFF2-40B4-BE49-F238E27FC236}">
                <a16:creationId xmlns:a16="http://schemas.microsoft.com/office/drawing/2014/main" id="{53930BC1-2007-A242-B56B-F40DC7F3A9EB}"/>
              </a:ext>
            </a:extLst>
          </p:cNvPr>
          <p:cNvSpPr txBox="1">
            <a:spLocks noGrp="1"/>
          </p:cNvSpPr>
          <p:nvPr>
            <p:ph type="body" idx="4294967295"/>
          </p:nvPr>
        </p:nvSpPr>
        <p:spPr>
          <a:xfrm>
            <a:off x="731840" y="2112520"/>
            <a:ext cx="3490914" cy="898708"/>
          </a:xfrm>
        </p:spPr>
        <p:txBody>
          <a:bodyPr anchor="b"/>
          <a:lstStyle>
            <a:lvl1pPr marL="0" indent="0">
              <a:lnSpc>
                <a:spcPct val="90000"/>
              </a:lnSpc>
              <a:spcBef>
                <a:spcPts val="0"/>
              </a:spcBef>
              <a:spcAft>
                <a:spcPts val="1000"/>
              </a:spcAft>
              <a:buNone/>
              <a:defRPr sz="3200">
                <a:latin typeface="Poppins Medium" pitchFamily="2"/>
                <a:cs typeface="Poppins Medium" pitchFamily="2"/>
              </a:defRPr>
            </a:lvl1pPr>
          </a:lstStyle>
          <a:p>
            <a:pPr lvl="0"/>
            <a:r>
              <a:rPr lang="en-US"/>
              <a:t>This is a multi line heading.</a:t>
            </a:r>
          </a:p>
        </p:txBody>
      </p:sp>
      <p:sp>
        <p:nvSpPr>
          <p:cNvPr id="4" name="Text Placeholder 24">
            <a:extLst>
              <a:ext uri="{FF2B5EF4-FFF2-40B4-BE49-F238E27FC236}">
                <a16:creationId xmlns:a16="http://schemas.microsoft.com/office/drawing/2014/main" id="{14B84B62-CB48-E64D-A6A6-BD989A0A7A3A}"/>
              </a:ext>
            </a:extLst>
          </p:cNvPr>
          <p:cNvSpPr txBox="1">
            <a:spLocks noGrp="1"/>
          </p:cNvSpPr>
          <p:nvPr>
            <p:ph type="body" idx="4294967295"/>
          </p:nvPr>
        </p:nvSpPr>
        <p:spPr>
          <a:xfrm>
            <a:off x="731840" y="3352144"/>
            <a:ext cx="3490914" cy="2362187"/>
          </a:xfrm>
        </p:spPr>
        <p:txBody>
          <a:bodyPr/>
          <a:lstStyle>
            <a:lvl1pPr marL="0" indent="0">
              <a:spcBef>
                <a:spcPts val="0"/>
              </a:spcBef>
              <a:spcAft>
                <a:spcPts val="1000"/>
              </a:spcAft>
              <a:buNone/>
              <a:defRPr sz="2000">
                <a:latin typeface="Poppins Light" pitchFamily="2"/>
                <a:cs typeface="Poppins Light" pitchFamily="2"/>
              </a:defRPr>
            </a:lvl1pPr>
          </a:lstStyle>
          <a:p>
            <a:pPr lvl="0"/>
            <a:r>
              <a:rPr lang="en-US"/>
              <a:t>This is a subheading. Lorem ipsum dolor sit amet, consectetuer adipiscing elit, sed diam nonummy nibh euismod tincidunt ut laoreet dolore magna aliquam erat.</a:t>
            </a:r>
          </a:p>
        </p:txBody>
      </p:sp>
    </p:spTree>
    <p:extLst>
      <p:ext uri="{BB962C8B-B14F-4D97-AF65-F5344CB8AC3E}">
        <p14:creationId xmlns:p14="http://schemas.microsoft.com/office/powerpoint/2010/main" val="3031105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line | Subheading | Image">
    <p:spTree>
      <p:nvGrpSpPr>
        <p:cNvPr id="1" name=""/>
        <p:cNvGrpSpPr/>
        <p:nvPr/>
      </p:nvGrpSpPr>
      <p:grpSpPr>
        <a:xfrm>
          <a:off x="0" y="0"/>
          <a:ext cx="0" cy="0"/>
          <a:chOff x="0" y="0"/>
          <a:chExt cx="0" cy="0"/>
        </a:xfrm>
      </p:grpSpPr>
      <p:sp>
        <p:nvSpPr>
          <p:cNvPr id="2" name="Text Placeholder 20">
            <a:extLst>
              <a:ext uri="{FF2B5EF4-FFF2-40B4-BE49-F238E27FC236}">
                <a16:creationId xmlns:a16="http://schemas.microsoft.com/office/drawing/2014/main" id="{5FC57F5C-84CC-1C44-8375-00472E2EF9A8}"/>
              </a:ext>
            </a:extLst>
          </p:cNvPr>
          <p:cNvSpPr txBox="1">
            <a:spLocks noGrp="1"/>
          </p:cNvSpPr>
          <p:nvPr>
            <p:ph type="body" idx="4294967295"/>
          </p:nvPr>
        </p:nvSpPr>
        <p:spPr>
          <a:xfrm>
            <a:off x="731840" y="2112520"/>
            <a:ext cx="3490914" cy="898708"/>
          </a:xfrm>
        </p:spPr>
        <p:txBody>
          <a:bodyPr anchor="b"/>
          <a:lstStyle>
            <a:lvl1pPr marL="0" indent="0">
              <a:lnSpc>
                <a:spcPct val="90000"/>
              </a:lnSpc>
              <a:spcBef>
                <a:spcPts val="0"/>
              </a:spcBef>
              <a:spcAft>
                <a:spcPts val="1000"/>
              </a:spcAft>
              <a:buNone/>
              <a:defRPr sz="3200">
                <a:latin typeface="Poppins Medium" pitchFamily="2"/>
                <a:cs typeface="Poppins Medium" pitchFamily="2"/>
              </a:defRPr>
            </a:lvl1pPr>
          </a:lstStyle>
          <a:p>
            <a:pPr lvl="0"/>
            <a:r>
              <a:rPr lang="en-US"/>
              <a:t>This is a multi line heading.</a:t>
            </a:r>
          </a:p>
        </p:txBody>
      </p:sp>
      <p:sp>
        <p:nvSpPr>
          <p:cNvPr id="3" name="Text Placeholder 24">
            <a:extLst>
              <a:ext uri="{FF2B5EF4-FFF2-40B4-BE49-F238E27FC236}">
                <a16:creationId xmlns:a16="http://schemas.microsoft.com/office/drawing/2014/main" id="{2A3EE654-1D9E-D14F-BC2A-DD5BF3772ABB}"/>
              </a:ext>
            </a:extLst>
          </p:cNvPr>
          <p:cNvSpPr txBox="1">
            <a:spLocks noGrp="1"/>
          </p:cNvSpPr>
          <p:nvPr>
            <p:ph type="body" idx="4294967295"/>
          </p:nvPr>
        </p:nvSpPr>
        <p:spPr>
          <a:xfrm>
            <a:off x="731840" y="3352144"/>
            <a:ext cx="3490914" cy="2362187"/>
          </a:xfrm>
        </p:spPr>
        <p:txBody>
          <a:bodyPr/>
          <a:lstStyle>
            <a:lvl1pPr marL="0" indent="0">
              <a:spcBef>
                <a:spcPts val="0"/>
              </a:spcBef>
              <a:spcAft>
                <a:spcPts val="1000"/>
              </a:spcAft>
              <a:buNone/>
              <a:defRPr sz="2000">
                <a:latin typeface="Poppins Light" pitchFamily="2"/>
                <a:cs typeface="Poppins Light" pitchFamily="2"/>
              </a:defRPr>
            </a:lvl1pPr>
          </a:lstStyle>
          <a:p>
            <a:pPr lvl="0"/>
            <a:r>
              <a:rPr lang="en-US"/>
              <a:t>This is a subheading. Lorem ipsum dolor sit amet, consectetuer adipiscing elit, sed diam nonummy nibh euismod tincidunt ut laoreet dolore magna aliquam erat.</a:t>
            </a:r>
          </a:p>
        </p:txBody>
      </p:sp>
      <p:sp>
        <p:nvSpPr>
          <p:cNvPr id="4" name="Picture Placeholder 15">
            <a:extLst>
              <a:ext uri="{FF2B5EF4-FFF2-40B4-BE49-F238E27FC236}">
                <a16:creationId xmlns:a16="http://schemas.microsoft.com/office/drawing/2014/main" id="{EAB489F9-A99B-CC49-A372-58AD73A47340}"/>
              </a:ext>
            </a:extLst>
          </p:cNvPr>
          <p:cNvSpPr txBox="1">
            <a:spLocks noGrp="1"/>
          </p:cNvSpPr>
          <p:nvPr>
            <p:ph type="pic" idx="4294967295"/>
          </p:nvPr>
        </p:nvSpPr>
        <p:spPr>
          <a:xfrm>
            <a:off x="5556251" y="109023"/>
            <a:ext cx="6635745" cy="6789319"/>
          </a:xfrm>
          <a:solidFill>
            <a:srgbClr val="EFEFEF"/>
          </a:solidFill>
        </p:spPr>
        <p:txBody>
          <a:bodyPr bIns="1403997" anchor="ctr" anchorCtr="1"/>
          <a:lstStyle>
            <a:lvl1pPr marL="0" indent="0" algn="ctr">
              <a:buNone/>
              <a:defRPr lang="en-AU">
                <a:solidFill>
                  <a:srgbClr val="0C322C"/>
                </a:solidFill>
                <a:latin typeface="Poppins" pitchFamily="2"/>
                <a:cs typeface="Poppins" pitchFamily="2"/>
              </a:defRPr>
            </a:lvl1pPr>
          </a:lstStyle>
          <a:p>
            <a:pPr lvl="0"/>
            <a:r>
              <a:rPr lang="en-AU"/>
              <a:t>Insert Image</a:t>
            </a:r>
            <a:endParaRPr lang="en-US"/>
          </a:p>
        </p:txBody>
      </p:sp>
    </p:spTree>
    <p:extLst>
      <p:ext uri="{BB962C8B-B14F-4D97-AF65-F5344CB8AC3E}">
        <p14:creationId xmlns:p14="http://schemas.microsoft.com/office/powerpoint/2010/main" val="126278468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line | Subheadline | Two Columns Body">
    <p:spTree>
      <p:nvGrpSpPr>
        <p:cNvPr id="1" name=""/>
        <p:cNvGrpSpPr/>
        <p:nvPr/>
      </p:nvGrpSpPr>
      <p:grpSpPr>
        <a:xfrm>
          <a:off x="0" y="0"/>
          <a:ext cx="0" cy="0"/>
          <a:chOff x="0" y="0"/>
          <a:chExt cx="0" cy="0"/>
        </a:xfrm>
      </p:grpSpPr>
      <p:sp>
        <p:nvSpPr>
          <p:cNvPr id="2" name="Text Placeholder 23">
            <a:extLst>
              <a:ext uri="{FF2B5EF4-FFF2-40B4-BE49-F238E27FC236}">
                <a16:creationId xmlns:a16="http://schemas.microsoft.com/office/drawing/2014/main" id="{90B0D998-6908-1F43-A967-A06682353C79}"/>
              </a:ext>
            </a:extLst>
          </p:cNvPr>
          <p:cNvSpPr txBox="1">
            <a:spLocks noGrp="1"/>
          </p:cNvSpPr>
          <p:nvPr>
            <p:ph idx="4294967295"/>
          </p:nvPr>
        </p:nvSpPr>
        <p:spPr>
          <a:xfrm>
            <a:off x="731840" y="2528892"/>
            <a:ext cx="5292730" cy="183126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3">
            <a:extLst>
              <a:ext uri="{FF2B5EF4-FFF2-40B4-BE49-F238E27FC236}">
                <a16:creationId xmlns:a16="http://schemas.microsoft.com/office/drawing/2014/main" id="{B40DD61A-C570-E143-827B-BEFCA64A7409}"/>
              </a:ext>
            </a:extLst>
          </p:cNvPr>
          <p:cNvSpPr txBox="1">
            <a:spLocks noGrp="1"/>
          </p:cNvSpPr>
          <p:nvPr>
            <p:ph idx="4294967295"/>
          </p:nvPr>
        </p:nvSpPr>
        <p:spPr>
          <a:xfrm>
            <a:off x="6167435" y="2528892"/>
            <a:ext cx="5292730" cy="183126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F6A5ED71-002B-6B46-9BFA-E35D14F28AB1}"/>
              </a:ext>
            </a:extLst>
          </p:cNvPr>
          <p:cNvSpPr txBox="1">
            <a:spLocks noGrp="1"/>
          </p:cNvSpPr>
          <p:nvPr>
            <p:ph type="sldNum" sz="quarter" idx="8"/>
          </p:nvPr>
        </p:nvSpPr>
        <p:spPr/>
        <p:txBody>
          <a:bodyPr/>
          <a:lstStyle>
            <a:lvl1pPr>
              <a:defRPr/>
            </a:lvl1pPr>
          </a:lstStyle>
          <a:p>
            <a:pPr lvl="0"/>
            <a:fld id="{B1874B30-C881-E141-80BD-FA5BE8253525}" type="slidenum">
              <a:t>‹#›</a:t>
            </a:fld>
            <a:endParaRPr lang="en-US"/>
          </a:p>
        </p:txBody>
      </p:sp>
      <p:sp>
        <p:nvSpPr>
          <p:cNvPr id="5" name="Title Placeholder 22">
            <a:extLst>
              <a:ext uri="{FF2B5EF4-FFF2-40B4-BE49-F238E27FC236}">
                <a16:creationId xmlns:a16="http://schemas.microsoft.com/office/drawing/2014/main" id="{01F5E2C2-D275-1444-8521-F092049EC8CE}"/>
              </a:ext>
            </a:extLst>
          </p:cNvPr>
          <p:cNvSpPr txBox="1">
            <a:spLocks noGrp="1"/>
          </p:cNvSpPr>
          <p:nvPr>
            <p:ph type="title"/>
          </p:nvPr>
        </p:nvSpPr>
        <p:spPr/>
        <p:txBody>
          <a:bodyPr/>
          <a:lstStyle>
            <a:lvl1pPr>
              <a:defRPr/>
            </a:lvl1pPr>
          </a:lstStyle>
          <a:p>
            <a:pPr lvl="0"/>
            <a:r>
              <a:rPr lang="en-US"/>
              <a:t>This is a headline</a:t>
            </a:r>
          </a:p>
        </p:txBody>
      </p:sp>
      <p:sp>
        <p:nvSpPr>
          <p:cNvPr id="6" name="Text Placeholder 24">
            <a:extLst>
              <a:ext uri="{FF2B5EF4-FFF2-40B4-BE49-F238E27FC236}">
                <a16:creationId xmlns:a16="http://schemas.microsoft.com/office/drawing/2014/main" id="{EB668A09-829B-2D41-A021-DBC2B84390B8}"/>
              </a:ext>
            </a:extLst>
          </p:cNvPr>
          <p:cNvSpPr txBox="1">
            <a:spLocks noGrp="1"/>
          </p:cNvSpPr>
          <p:nvPr>
            <p:ph type="body" idx="4294967295"/>
          </p:nvPr>
        </p:nvSpPr>
        <p:spPr>
          <a:xfrm>
            <a:off x="731840" y="1157785"/>
            <a:ext cx="10728326" cy="669413"/>
          </a:xfrm>
        </p:spPr>
        <p:txBody>
          <a:bodyPr/>
          <a:lstStyle>
            <a:lvl1pPr marL="0" indent="0">
              <a:spcAft>
                <a:spcPts val="1000"/>
              </a:spcAft>
              <a:buNone/>
              <a:defRPr sz="2000">
                <a:latin typeface="Poppins Light" pitchFamily="2"/>
                <a:cs typeface="Poppins Light" pitchFamily="2"/>
              </a:defRPr>
            </a:lvl1pPr>
          </a:lstStyle>
          <a:p>
            <a:pPr lvl="0"/>
            <a:r>
              <a:rPr lang="en-US"/>
              <a:t>This is a subheading. Lorem ipsum dolor sit amet, consectetuer adipiscing elit, sed diam nonummy nibh euismod tincidunt ut laoreet dolore magna aliquam erat.</a:t>
            </a:r>
          </a:p>
        </p:txBody>
      </p:sp>
    </p:spTree>
    <p:extLst>
      <p:ext uri="{BB962C8B-B14F-4D97-AF65-F5344CB8AC3E}">
        <p14:creationId xmlns:p14="http://schemas.microsoft.com/office/powerpoint/2010/main" val="3904685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 Subheadline | Three Column Body">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580B8C22-CABB-4548-973D-CD9D2189C168}"/>
              </a:ext>
            </a:extLst>
          </p:cNvPr>
          <p:cNvSpPr txBox="1">
            <a:spLocks noGrp="1"/>
          </p:cNvSpPr>
          <p:nvPr>
            <p:ph type="pic" idx="4294967295"/>
          </p:nvPr>
        </p:nvSpPr>
        <p:spPr>
          <a:xfrm>
            <a:off x="731840" y="2527173"/>
            <a:ext cx="2959848" cy="3054178"/>
          </a:xfrm>
          <a:solidFill>
            <a:srgbClr val="EFEFEF"/>
          </a:solidFill>
        </p:spPr>
        <p:txBody>
          <a:bodyPr bIns="971998" anchor="ctr" anchorCtr="1">
            <a:noAutofit/>
          </a:bodyPr>
          <a:lstStyle>
            <a:lvl1pPr algn="ctr">
              <a:buNone/>
              <a:defRPr sz="1600"/>
            </a:lvl1pPr>
          </a:lstStyle>
          <a:p>
            <a:pPr lvl="0"/>
            <a:endParaRPr lang="en-US"/>
          </a:p>
        </p:txBody>
      </p:sp>
      <p:sp>
        <p:nvSpPr>
          <p:cNvPr id="3" name="Text Placeholder 23">
            <a:extLst>
              <a:ext uri="{FF2B5EF4-FFF2-40B4-BE49-F238E27FC236}">
                <a16:creationId xmlns:a16="http://schemas.microsoft.com/office/drawing/2014/main" id="{15E45AE1-8459-274A-A0C7-C6BB42192911}"/>
              </a:ext>
            </a:extLst>
          </p:cNvPr>
          <p:cNvSpPr txBox="1">
            <a:spLocks noGrp="1"/>
          </p:cNvSpPr>
          <p:nvPr>
            <p:ph idx="4294967295"/>
          </p:nvPr>
        </p:nvSpPr>
        <p:spPr>
          <a:xfrm>
            <a:off x="4351336" y="2528892"/>
            <a:ext cx="3489322" cy="183126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3">
            <a:extLst>
              <a:ext uri="{FF2B5EF4-FFF2-40B4-BE49-F238E27FC236}">
                <a16:creationId xmlns:a16="http://schemas.microsoft.com/office/drawing/2014/main" id="{872F1585-0051-5B48-8141-556AC764B2C0}"/>
              </a:ext>
            </a:extLst>
          </p:cNvPr>
          <p:cNvSpPr txBox="1">
            <a:spLocks noGrp="1"/>
          </p:cNvSpPr>
          <p:nvPr>
            <p:ph idx="4294967295"/>
          </p:nvPr>
        </p:nvSpPr>
        <p:spPr>
          <a:xfrm>
            <a:off x="7970833" y="2528892"/>
            <a:ext cx="3489322" cy="183126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EA2F55AE-B30D-1146-B846-41D66BE40DE3}"/>
              </a:ext>
            </a:extLst>
          </p:cNvPr>
          <p:cNvSpPr txBox="1">
            <a:spLocks noGrp="1"/>
          </p:cNvSpPr>
          <p:nvPr>
            <p:ph type="sldNum" sz="quarter" idx="8"/>
          </p:nvPr>
        </p:nvSpPr>
        <p:spPr/>
        <p:txBody>
          <a:bodyPr/>
          <a:lstStyle>
            <a:lvl1pPr>
              <a:defRPr/>
            </a:lvl1pPr>
          </a:lstStyle>
          <a:p>
            <a:pPr lvl="0"/>
            <a:fld id="{454F6A04-D8EF-4E48-8A32-BDA2D785F5B1}" type="slidenum">
              <a:t>‹#›</a:t>
            </a:fld>
            <a:endParaRPr lang="en-US"/>
          </a:p>
        </p:txBody>
      </p:sp>
      <p:sp>
        <p:nvSpPr>
          <p:cNvPr id="6" name="Title Placeholder 22">
            <a:extLst>
              <a:ext uri="{FF2B5EF4-FFF2-40B4-BE49-F238E27FC236}">
                <a16:creationId xmlns:a16="http://schemas.microsoft.com/office/drawing/2014/main" id="{0235C2D3-56A9-F944-AA92-B07B53A0BB2D}"/>
              </a:ext>
            </a:extLst>
          </p:cNvPr>
          <p:cNvSpPr txBox="1">
            <a:spLocks noGrp="1"/>
          </p:cNvSpPr>
          <p:nvPr>
            <p:ph type="title"/>
          </p:nvPr>
        </p:nvSpPr>
        <p:spPr/>
        <p:txBody>
          <a:bodyPr/>
          <a:lstStyle>
            <a:lvl1pPr>
              <a:defRPr/>
            </a:lvl1pPr>
          </a:lstStyle>
          <a:p>
            <a:pPr lvl="0"/>
            <a:r>
              <a:rPr lang="en-US"/>
              <a:t>This is a headline</a:t>
            </a:r>
          </a:p>
        </p:txBody>
      </p:sp>
      <p:sp>
        <p:nvSpPr>
          <p:cNvPr id="7" name="Text Placeholder 24">
            <a:extLst>
              <a:ext uri="{FF2B5EF4-FFF2-40B4-BE49-F238E27FC236}">
                <a16:creationId xmlns:a16="http://schemas.microsoft.com/office/drawing/2014/main" id="{CA382701-AE7A-D44C-9991-851E7870DE3B}"/>
              </a:ext>
            </a:extLst>
          </p:cNvPr>
          <p:cNvSpPr txBox="1">
            <a:spLocks noGrp="1"/>
          </p:cNvSpPr>
          <p:nvPr>
            <p:ph type="body" idx="4294967295"/>
          </p:nvPr>
        </p:nvSpPr>
        <p:spPr>
          <a:xfrm>
            <a:off x="731840" y="1157785"/>
            <a:ext cx="10728326" cy="669413"/>
          </a:xfrm>
        </p:spPr>
        <p:txBody>
          <a:bodyPr/>
          <a:lstStyle>
            <a:lvl1pPr marL="0" indent="0">
              <a:spcAft>
                <a:spcPts val="1000"/>
              </a:spcAft>
              <a:buNone/>
              <a:defRPr sz="2000">
                <a:latin typeface="Poppins Light" pitchFamily="2"/>
                <a:cs typeface="Poppins Light" pitchFamily="2"/>
              </a:defRPr>
            </a:lvl1pPr>
          </a:lstStyle>
          <a:p>
            <a:pPr lvl="0"/>
            <a:r>
              <a:rPr lang="en-US"/>
              <a:t>This is a subheading. Lorem ipsum dolor sit amet, consectetuer adipiscing elit, sed diam nonummy nibh euismod tincidunt ut laoreet dolore magna aliquam erat.</a:t>
            </a:r>
          </a:p>
        </p:txBody>
      </p:sp>
    </p:spTree>
    <p:extLst>
      <p:ext uri="{BB962C8B-B14F-4D97-AF65-F5344CB8AC3E}">
        <p14:creationId xmlns:p14="http://schemas.microsoft.com/office/powerpoint/2010/main" val="479852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Line | Subheadline | Four Column Body">
    <p:spTree>
      <p:nvGrpSpPr>
        <p:cNvPr id="1" name=""/>
        <p:cNvGrpSpPr/>
        <p:nvPr/>
      </p:nvGrpSpPr>
      <p:grpSpPr>
        <a:xfrm>
          <a:off x="0" y="0"/>
          <a:ext cx="0" cy="0"/>
          <a:chOff x="0" y="0"/>
          <a:chExt cx="0" cy="0"/>
        </a:xfrm>
      </p:grpSpPr>
      <p:sp>
        <p:nvSpPr>
          <p:cNvPr id="2" name="Text Placeholder 23">
            <a:extLst>
              <a:ext uri="{FF2B5EF4-FFF2-40B4-BE49-F238E27FC236}">
                <a16:creationId xmlns:a16="http://schemas.microsoft.com/office/drawing/2014/main" id="{5B4627CB-55C3-2348-8FF5-B3580D73CE34}"/>
              </a:ext>
            </a:extLst>
          </p:cNvPr>
          <p:cNvSpPr txBox="1">
            <a:spLocks noGrp="1"/>
          </p:cNvSpPr>
          <p:nvPr>
            <p:ph idx="4294967295"/>
          </p:nvPr>
        </p:nvSpPr>
        <p:spPr>
          <a:xfrm>
            <a:off x="737564" y="2528892"/>
            <a:ext cx="2569198" cy="3043141"/>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3">
            <a:extLst>
              <a:ext uri="{FF2B5EF4-FFF2-40B4-BE49-F238E27FC236}">
                <a16:creationId xmlns:a16="http://schemas.microsoft.com/office/drawing/2014/main" id="{AED75335-E031-A14A-8C9E-79E219E894BB}"/>
              </a:ext>
            </a:extLst>
          </p:cNvPr>
          <p:cNvSpPr txBox="1">
            <a:spLocks noGrp="1"/>
          </p:cNvSpPr>
          <p:nvPr>
            <p:ph idx="4294967295"/>
          </p:nvPr>
        </p:nvSpPr>
        <p:spPr>
          <a:xfrm>
            <a:off x="3455362" y="2528892"/>
            <a:ext cx="2569198" cy="3043141"/>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3">
            <a:extLst>
              <a:ext uri="{FF2B5EF4-FFF2-40B4-BE49-F238E27FC236}">
                <a16:creationId xmlns:a16="http://schemas.microsoft.com/office/drawing/2014/main" id="{05FD554D-95B4-B54A-AC74-DC02A33DE121}"/>
              </a:ext>
            </a:extLst>
          </p:cNvPr>
          <p:cNvSpPr txBox="1">
            <a:spLocks noGrp="1"/>
          </p:cNvSpPr>
          <p:nvPr>
            <p:ph idx="4294967295"/>
          </p:nvPr>
        </p:nvSpPr>
        <p:spPr>
          <a:xfrm>
            <a:off x="6169987" y="2528892"/>
            <a:ext cx="2569198" cy="3043141"/>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3">
            <a:extLst>
              <a:ext uri="{FF2B5EF4-FFF2-40B4-BE49-F238E27FC236}">
                <a16:creationId xmlns:a16="http://schemas.microsoft.com/office/drawing/2014/main" id="{2BE5A88C-8B1B-1447-99B8-84D03D1983C6}"/>
              </a:ext>
            </a:extLst>
          </p:cNvPr>
          <p:cNvSpPr txBox="1">
            <a:spLocks noGrp="1"/>
          </p:cNvSpPr>
          <p:nvPr>
            <p:ph idx="4294967295"/>
          </p:nvPr>
        </p:nvSpPr>
        <p:spPr>
          <a:xfrm>
            <a:off x="8904290" y="2528892"/>
            <a:ext cx="2569198" cy="3043141"/>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BB7DC17-7262-EB4B-91DA-14B7F789F0F4}"/>
              </a:ext>
            </a:extLst>
          </p:cNvPr>
          <p:cNvSpPr txBox="1">
            <a:spLocks noGrp="1"/>
          </p:cNvSpPr>
          <p:nvPr>
            <p:ph type="sldNum" sz="quarter" idx="8"/>
          </p:nvPr>
        </p:nvSpPr>
        <p:spPr/>
        <p:txBody>
          <a:bodyPr/>
          <a:lstStyle>
            <a:lvl1pPr>
              <a:defRPr/>
            </a:lvl1pPr>
          </a:lstStyle>
          <a:p>
            <a:pPr lvl="0"/>
            <a:fld id="{9C4ECB86-ED9A-5B44-9990-781DFCAD9B92}" type="slidenum">
              <a:t>‹#›</a:t>
            </a:fld>
            <a:endParaRPr lang="en-US"/>
          </a:p>
        </p:txBody>
      </p:sp>
      <p:sp>
        <p:nvSpPr>
          <p:cNvPr id="7" name="Title Placeholder 22">
            <a:extLst>
              <a:ext uri="{FF2B5EF4-FFF2-40B4-BE49-F238E27FC236}">
                <a16:creationId xmlns:a16="http://schemas.microsoft.com/office/drawing/2014/main" id="{CC4D292D-345D-0949-A3F8-ED614004B930}"/>
              </a:ext>
            </a:extLst>
          </p:cNvPr>
          <p:cNvSpPr txBox="1">
            <a:spLocks noGrp="1"/>
          </p:cNvSpPr>
          <p:nvPr>
            <p:ph type="title"/>
          </p:nvPr>
        </p:nvSpPr>
        <p:spPr/>
        <p:txBody>
          <a:bodyPr/>
          <a:lstStyle>
            <a:lvl1pPr>
              <a:defRPr/>
            </a:lvl1pPr>
          </a:lstStyle>
          <a:p>
            <a:pPr lvl="0"/>
            <a:r>
              <a:rPr lang="en-US"/>
              <a:t>This is a headline</a:t>
            </a:r>
          </a:p>
        </p:txBody>
      </p:sp>
      <p:sp>
        <p:nvSpPr>
          <p:cNvPr id="8" name="Text Placeholder 24">
            <a:extLst>
              <a:ext uri="{FF2B5EF4-FFF2-40B4-BE49-F238E27FC236}">
                <a16:creationId xmlns:a16="http://schemas.microsoft.com/office/drawing/2014/main" id="{7AF4E51B-E7D7-6745-951B-FBB52EDCC2CC}"/>
              </a:ext>
            </a:extLst>
          </p:cNvPr>
          <p:cNvSpPr txBox="1">
            <a:spLocks noGrp="1"/>
          </p:cNvSpPr>
          <p:nvPr>
            <p:ph type="body" idx="4294967295"/>
          </p:nvPr>
        </p:nvSpPr>
        <p:spPr>
          <a:xfrm>
            <a:off x="731840" y="1157785"/>
            <a:ext cx="10728326" cy="669413"/>
          </a:xfrm>
        </p:spPr>
        <p:txBody>
          <a:bodyPr/>
          <a:lstStyle>
            <a:lvl1pPr marL="0" indent="0">
              <a:spcAft>
                <a:spcPts val="1000"/>
              </a:spcAft>
              <a:buNone/>
              <a:defRPr sz="2000">
                <a:latin typeface="Poppins Light" pitchFamily="2"/>
                <a:cs typeface="Poppins Light" pitchFamily="2"/>
              </a:defRPr>
            </a:lvl1pPr>
          </a:lstStyle>
          <a:p>
            <a:pPr lvl="0"/>
            <a:r>
              <a:rPr lang="en-US"/>
              <a:t>This is a subheading. Lorem ipsum dolor sit amet, consectetuer adipiscing elit, sed diam nonummy nibh euismod tincidunt ut laoreet dolore magna aliquam erat.</a:t>
            </a:r>
          </a:p>
        </p:txBody>
      </p:sp>
    </p:spTree>
    <p:extLst>
      <p:ext uri="{BB962C8B-B14F-4D97-AF65-F5344CB8AC3E}">
        <p14:creationId xmlns:p14="http://schemas.microsoft.com/office/powerpoint/2010/main" val="3004081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4599A99B-6103-FC4C-84F5-97301F6792D6}"/>
              </a:ext>
            </a:extLst>
          </p:cNvPr>
          <p:cNvSpPr txBox="1">
            <a:spLocks noGrp="1"/>
          </p:cNvSpPr>
          <p:nvPr>
            <p:ph type="sldNum" sz="quarter" idx="4"/>
          </p:nvPr>
        </p:nvSpPr>
        <p:spPr>
          <a:xfrm>
            <a:off x="11460166" y="6458489"/>
            <a:ext cx="288886" cy="123114"/>
          </a:xfrm>
          <a:prstGeom prst="rect">
            <a:avLst/>
          </a:prstGeom>
          <a:noFill/>
          <a:ln>
            <a:noFill/>
          </a:ln>
        </p:spPr>
        <p:txBody>
          <a:bodyPr vert="horz" wrap="square" lIns="0" tIns="0" rIns="0" bIns="0" anchor="t" anchorCtr="0" compatLnSpc="1">
            <a:spAutoFit/>
          </a:bodyPr>
          <a:lstStyle>
            <a:lvl1pPr marL="0" marR="0" lvl="0" indent="0" algn="r" defTabSz="914400" rtl="0" fontAlgn="auto" hangingPunct="1">
              <a:lnSpc>
                <a:spcPct val="100000"/>
              </a:lnSpc>
              <a:spcBef>
                <a:spcPts val="0"/>
              </a:spcBef>
              <a:spcAft>
                <a:spcPts val="0"/>
              </a:spcAft>
              <a:buNone/>
              <a:tabLst/>
              <a:defRPr lang="en-US" sz="800" b="0" i="0" u="none" strike="noStrike" kern="1200" cap="none" spc="0" baseline="0">
                <a:solidFill>
                  <a:srgbClr val="000000"/>
                </a:solidFill>
                <a:uFillTx/>
                <a:latin typeface="Poppins SemiBold" pitchFamily="2"/>
                <a:cs typeface="Poppins SemiBold" pitchFamily="2"/>
              </a:defRPr>
            </a:lvl1pPr>
          </a:lstStyle>
          <a:p>
            <a:pPr lvl="0"/>
            <a:fld id="{35554155-2002-2041-A2CF-23FA42FF687F}" type="slidenum">
              <a:t>‹#›</a:t>
            </a:fld>
            <a:endParaRPr lang="en-US"/>
          </a:p>
        </p:txBody>
      </p:sp>
      <p:sp>
        <p:nvSpPr>
          <p:cNvPr id="3" name="Title Placeholder 22">
            <a:extLst>
              <a:ext uri="{FF2B5EF4-FFF2-40B4-BE49-F238E27FC236}">
                <a16:creationId xmlns:a16="http://schemas.microsoft.com/office/drawing/2014/main" id="{1263CAE3-418D-3A46-853F-F60F8280285F}"/>
              </a:ext>
            </a:extLst>
          </p:cNvPr>
          <p:cNvSpPr txBox="1">
            <a:spLocks noGrp="1"/>
          </p:cNvSpPr>
          <p:nvPr>
            <p:ph type="title"/>
          </p:nvPr>
        </p:nvSpPr>
        <p:spPr>
          <a:xfrm>
            <a:off x="346831" y="630661"/>
            <a:ext cx="10728326" cy="455508"/>
          </a:xfrm>
          <a:prstGeom prst="rect">
            <a:avLst/>
          </a:prstGeom>
          <a:noFill/>
          <a:ln>
            <a:noFill/>
          </a:ln>
        </p:spPr>
        <p:txBody>
          <a:bodyPr vert="horz" wrap="square" lIns="0" tIns="0" rIns="0" bIns="0" anchor="ctr" anchorCtr="0" compatLnSpc="1">
            <a:spAutoFit/>
          </a:bodyPr>
          <a:lstStyle/>
          <a:p>
            <a:pPr lvl="0"/>
            <a:r>
              <a:rPr lang="en-US"/>
              <a:t>Click to edit Master title style</a:t>
            </a:r>
          </a:p>
        </p:txBody>
      </p:sp>
      <p:sp>
        <p:nvSpPr>
          <p:cNvPr id="4" name="Text Placeholder 23">
            <a:extLst>
              <a:ext uri="{FF2B5EF4-FFF2-40B4-BE49-F238E27FC236}">
                <a16:creationId xmlns:a16="http://schemas.microsoft.com/office/drawing/2014/main" id="{2D5ABF85-4CD0-C442-BC90-D872472A59E3}"/>
              </a:ext>
            </a:extLst>
          </p:cNvPr>
          <p:cNvSpPr txBox="1">
            <a:spLocks noGrp="1"/>
          </p:cNvSpPr>
          <p:nvPr>
            <p:ph type="body" idx="1"/>
          </p:nvPr>
        </p:nvSpPr>
        <p:spPr>
          <a:xfrm>
            <a:off x="731840" y="2528892"/>
            <a:ext cx="10728326" cy="1831268"/>
          </a:xfrm>
          <a:prstGeom prst="rect">
            <a:avLst/>
          </a:prstGeom>
          <a:noFill/>
          <a:ln>
            <a:noFill/>
          </a:ln>
        </p:spPr>
        <p:txBody>
          <a:bodyPr vert="horz" wrap="square" lIns="0" tIns="0" rIns="0" bIns="0" anchor="t" anchorCtr="0" compatLnSpc="1">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13">
            <a:extLst>
              <a:ext uri="{FF2B5EF4-FFF2-40B4-BE49-F238E27FC236}">
                <a16:creationId xmlns:a16="http://schemas.microsoft.com/office/drawing/2014/main" id="{ACBDFEF8-3FAF-3546-A3EA-78359B84519B}"/>
              </a:ext>
            </a:extLst>
          </p:cNvPr>
          <p:cNvPicPr>
            <a:picLocks noChangeAspect="1"/>
          </p:cNvPicPr>
          <p:nvPr/>
        </p:nvPicPr>
        <p:blipFill>
          <a:blip r:embed="rId30"/>
          <a:stretch>
            <a:fillRect/>
          </a:stretch>
        </p:blipFill>
        <p:spPr>
          <a:xfrm>
            <a:off x="0" y="-47621"/>
            <a:ext cx="12191996" cy="95253"/>
          </a:xfrm>
          <a:prstGeom prst="rect">
            <a:avLst/>
          </a:prstGeom>
          <a:noFill/>
          <a:ln cap="flat">
            <a:noFill/>
          </a:ln>
        </p:spPr>
      </p:pic>
      <p:pic>
        <p:nvPicPr>
          <p:cNvPr id="11" name="Picture 10">
            <a:extLst>
              <a:ext uri="{FF2B5EF4-FFF2-40B4-BE49-F238E27FC236}">
                <a16:creationId xmlns:a16="http://schemas.microsoft.com/office/drawing/2014/main" id="{03BF2FB6-B5BF-554B-B258-84EA6E85DC6D}"/>
              </a:ext>
            </a:extLst>
          </p:cNvPr>
          <p:cNvPicPr>
            <a:picLocks noChangeAspect="1"/>
          </p:cNvPicPr>
          <p:nvPr userDrawn="1"/>
        </p:nvPicPr>
        <p:blipFill>
          <a:blip r:embed="rId31"/>
          <a:stretch>
            <a:fillRect/>
          </a:stretch>
        </p:blipFill>
        <p:spPr>
          <a:xfrm>
            <a:off x="383977" y="6191557"/>
            <a:ext cx="1082857" cy="3284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txStyles>
    <p:titleStyle>
      <a:lvl1pPr marL="0" marR="0" lvl="0" indent="0" algn="l" defTabSz="914400" rtl="0" fontAlgn="auto" hangingPunct="1">
        <a:lnSpc>
          <a:spcPct val="90000"/>
        </a:lnSpc>
        <a:spcBef>
          <a:spcPts val="0"/>
        </a:spcBef>
        <a:spcAft>
          <a:spcPts val="1000"/>
        </a:spcAft>
        <a:buNone/>
        <a:tabLst/>
        <a:defRPr lang="en-US" sz="3200" b="0" i="0" u="none" strike="noStrike" kern="1200" cap="none" spc="0" baseline="0">
          <a:solidFill>
            <a:srgbClr val="000000"/>
          </a:solidFill>
          <a:uFillTx/>
          <a:latin typeface="Poppins Medium"/>
        </a:defRPr>
      </a:lvl1pPr>
    </p:titleStyle>
    <p:bodyStyle>
      <a:lvl1pPr marL="342900" marR="0" lvl="0" indent="-342900" algn="l" defTabSz="914400" rtl="0" fontAlgn="auto" hangingPunct="1">
        <a:lnSpc>
          <a:spcPct val="110000"/>
        </a:lnSpc>
        <a:spcBef>
          <a:spcPts val="1000"/>
        </a:spcBef>
        <a:spcAft>
          <a:spcPts val="600"/>
        </a:spcAft>
        <a:buClr>
          <a:srgbClr val="2453FF"/>
        </a:buClr>
        <a:buSzPct val="100000"/>
        <a:buFont typeface="Poppins Black" pitchFamily="2"/>
        <a:buChar char="—"/>
        <a:tabLst/>
        <a:defRPr lang="en-US" sz="1800" b="0" i="0" u="none" strike="noStrike" kern="1200" cap="none" spc="0" baseline="0">
          <a:solidFill>
            <a:srgbClr val="000000"/>
          </a:solidFill>
          <a:uFillTx/>
          <a:latin typeface="Poppins Light"/>
        </a:defRPr>
      </a:lvl1pPr>
      <a:lvl2pPr marL="800100" marR="0" lvl="1" indent="-342900" algn="l" defTabSz="914400" rtl="0" fontAlgn="auto" hangingPunct="1">
        <a:lnSpc>
          <a:spcPct val="110000"/>
        </a:lnSpc>
        <a:spcBef>
          <a:spcPts val="0"/>
        </a:spcBef>
        <a:spcAft>
          <a:spcPts val="600"/>
        </a:spcAft>
        <a:buClr>
          <a:srgbClr val="2453FF"/>
        </a:buClr>
        <a:buSzPct val="100000"/>
        <a:buFont typeface="Poppins SemiBold" pitchFamily="2"/>
        <a:buChar char="–"/>
        <a:tabLst/>
        <a:defRPr lang="en-US" sz="1800" b="0" i="0" u="none" strike="noStrike" kern="1200" cap="none" spc="0" baseline="0">
          <a:solidFill>
            <a:srgbClr val="000000"/>
          </a:solidFill>
          <a:uFillTx/>
          <a:latin typeface="Poppins Light"/>
        </a:defRPr>
      </a:lvl2pPr>
      <a:lvl3pPr marL="1257300" marR="0" lvl="2" indent="-342900" algn="l" defTabSz="914400" rtl="0" fontAlgn="auto" hangingPunct="1">
        <a:lnSpc>
          <a:spcPct val="110000"/>
        </a:lnSpc>
        <a:spcBef>
          <a:spcPts val="0"/>
        </a:spcBef>
        <a:spcAft>
          <a:spcPts val="600"/>
        </a:spcAft>
        <a:buClr>
          <a:srgbClr val="2453FF"/>
        </a:buClr>
        <a:buSzPct val="100000"/>
        <a:buFont typeface="Poppins Light" pitchFamily="2"/>
        <a:buChar char="–"/>
        <a:tabLst/>
        <a:defRPr lang="en-US" sz="1800" b="0" i="0" u="none" strike="noStrike" kern="1200" cap="none" spc="0" baseline="0">
          <a:solidFill>
            <a:srgbClr val="000000"/>
          </a:solidFill>
          <a:uFillTx/>
          <a:latin typeface="Poppins Light"/>
        </a:defRPr>
      </a:lvl3pPr>
      <a:lvl4pPr marL="1600200" marR="0" lvl="3" indent="-228600" algn="l" defTabSz="914400" rtl="0" fontAlgn="auto" hangingPunct="1">
        <a:lnSpc>
          <a:spcPct val="110000"/>
        </a:lnSpc>
        <a:spcBef>
          <a:spcPts val="0"/>
        </a:spcBef>
        <a:spcAft>
          <a:spcPts val="600"/>
        </a:spcAft>
        <a:buClr>
          <a:srgbClr val="2453FF"/>
        </a:buClr>
        <a:buSzPct val="100000"/>
        <a:buFont typeface="Poppins Light" pitchFamily="2"/>
        <a:buChar char="–"/>
        <a:tabLst/>
        <a:defRPr lang="en-US" sz="1800" b="0" i="0" u="none" strike="noStrike" kern="1200" cap="none" spc="0" baseline="0">
          <a:solidFill>
            <a:srgbClr val="000000"/>
          </a:solidFill>
          <a:uFillTx/>
          <a:latin typeface="Poppins Light"/>
        </a:defRPr>
      </a:lvl4pPr>
      <a:lvl5pPr marL="2057400" marR="0" lvl="4" indent="-228600" algn="l" defTabSz="914400" rtl="0" fontAlgn="auto" hangingPunct="1">
        <a:lnSpc>
          <a:spcPct val="110000"/>
        </a:lnSpc>
        <a:spcBef>
          <a:spcPts val="0"/>
        </a:spcBef>
        <a:spcAft>
          <a:spcPts val="600"/>
        </a:spcAft>
        <a:buClr>
          <a:srgbClr val="2453FF"/>
        </a:buClr>
        <a:buSzPct val="100000"/>
        <a:buFont typeface="Poppins Light" pitchFamily="2"/>
        <a:buChar char="–"/>
        <a:tabLst/>
        <a:defRPr lang="en-US" sz="1800" b="0" i="0" u="none" strike="noStrike" kern="1200" cap="none" spc="0" baseline="0">
          <a:solidFill>
            <a:srgbClr val="000000"/>
          </a:solidFill>
          <a:uFillTx/>
          <a:latin typeface="Poppins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svg"/><Relationship Id="rId9" Type="http://schemas.openxmlformats.org/officeDocument/2006/relationships/image" Target="../media/image69.emf"/></Relationships>
</file>

<file path=ppt/slides/_rels/slide12.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8.emf"/><Relationship Id="rId4" Type="http://schemas.openxmlformats.org/officeDocument/2006/relationships/image" Target="../media/image72.png"/><Relationship Id="rId9" Type="http://schemas.openxmlformats.org/officeDocument/2006/relationships/image" Target="../media/image77.png"/></Relationships>
</file>

<file path=ppt/slides/_rels/slide1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2.png"/><Relationship Id="rId7" Type="http://schemas.openxmlformats.org/officeDocument/2006/relationships/image" Target="../media/image82.png"/><Relationship Id="rId12" Type="http://schemas.openxmlformats.org/officeDocument/2006/relationships/image" Target="../media/image87.emf"/><Relationship Id="rId17" Type="http://schemas.openxmlformats.org/officeDocument/2006/relationships/image" Target="../media/image78.emf"/><Relationship Id="rId2" Type="http://schemas.openxmlformats.org/officeDocument/2006/relationships/notesSlide" Target="../notesSlides/notesSlide9.xml"/><Relationship Id="rId16" Type="http://schemas.openxmlformats.org/officeDocument/2006/relationships/image" Target="../media/image74.png"/><Relationship Id="rId1" Type="http://schemas.openxmlformats.org/officeDocument/2006/relationships/slideLayout" Target="../slideLayouts/slideLayout4.xml"/><Relationship Id="rId6" Type="http://schemas.openxmlformats.org/officeDocument/2006/relationships/image" Target="../media/image81.jpeg"/><Relationship Id="rId11" Type="http://schemas.openxmlformats.org/officeDocument/2006/relationships/image" Target="../media/image86.png"/><Relationship Id="rId5" Type="http://schemas.openxmlformats.org/officeDocument/2006/relationships/image" Target="../media/image80.jpeg"/><Relationship Id="rId15" Type="http://schemas.openxmlformats.org/officeDocument/2006/relationships/image" Target="../media/image90.sv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14.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86.png"/><Relationship Id="rId4" Type="http://schemas.openxmlformats.org/officeDocument/2006/relationships/image" Target="../media/image92.png"/></Relationships>
</file>

<file path=ppt/slides/_rels/slide1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sv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 Id="rId9" Type="http://schemas.openxmlformats.org/officeDocument/2006/relationships/image" Target="../media/image100.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18" Type="http://schemas.openxmlformats.org/officeDocument/2006/relationships/image" Target="../media/image116.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gif"/><Relationship Id="rId2" Type="http://schemas.openxmlformats.org/officeDocument/2006/relationships/notesSlide" Target="../notesSlides/notesSlide13.xml"/><Relationship Id="rId16" Type="http://schemas.openxmlformats.org/officeDocument/2006/relationships/image" Target="../media/image114.png"/><Relationship Id="rId1" Type="http://schemas.openxmlformats.org/officeDocument/2006/relationships/slideLayout" Target="../slideLayouts/slideLayout4.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jpeg"/><Relationship Id="rId14" Type="http://schemas.openxmlformats.org/officeDocument/2006/relationships/image" Target="../media/image112.png"/></Relationships>
</file>

<file path=ppt/slides/_rels/slide18.xml.rels><?xml version="1.0" encoding="UTF-8" standalone="yes"?>
<Relationships xmlns="http://schemas.openxmlformats.org/package/2006/relationships"><Relationship Id="rId26" Type="http://schemas.openxmlformats.org/officeDocument/2006/relationships/image" Target="../media/image140.svg"/><Relationship Id="rId21" Type="http://schemas.openxmlformats.org/officeDocument/2006/relationships/image" Target="../media/image135.png"/><Relationship Id="rId42" Type="http://schemas.openxmlformats.org/officeDocument/2006/relationships/image" Target="../media/image154.svg"/><Relationship Id="rId47" Type="http://schemas.openxmlformats.org/officeDocument/2006/relationships/image" Target="../media/image159.png"/><Relationship Id="rId63" Type="http://schemas.openxmlformats.org/officeDocument/2006/relationships/image" Target="../media/image175.png"/><Relationship Id="rId68" Type="http://schemas.openxmlformats.org/officeDocument/2006/relationships/image" Target="../media/image180.png"/><Relationship Id="rId16" Type="http://schemas.openxmlformats.org/officeDocument/2006/relationships/image" Target="../media/image130.svg"/><Relationship Id="rId11" Type="http://schemas.openxmlformats.org/officeDocument/2006/relationships/image" Target="../media/image125.svg"/><Relationship Id="rId32" Type="http://schemas.openxmlformats.org/officeDocument/2006/relationships/image" Target="../media/image146.svg"/><Relationship Id="rId37" Type="http://schemas.openxmlformats.org/officeDocument/2006/relationships/image" Target="../media/image149.png"/><Relationship Id="rId53" Type="http://schemas.openxmlformats.org/officeDocument/2006/relationships/image" Target="../media/image165.png"/><Relationship Id="rId58" Type="http://schemas.openxmlformats.org/officeDocument/2006/relationships/image" Target="../media/image170.svg"/><Relationship Id="rId74" Type="http://schemas.openxmlformats.org/officeDocument/2006/relationships/image" Target="../media/image186.png"/><Relationship Id="rId79" Type="http://schemas.openxmlformats.org/officeDocument/2006/relationships/image" Target="../media/image190.png"/><Relationship Id="rId5" Type="http://schemas.openxmlformats.org/officeDocument/2006/relationships/image" Target="../media/image119.png"/><Relationship Id="rId61" Type="http://schemas.openxmlformats.org/officeDocument/2006/relationships/image" Target="../media/image173.png"/><Relationship Id="rId19" Type="http://schemas.openxmlformats.org/officeDocument/2006/relationships/image" Target="../media/image133.png"/><Relationship Id="rId14" Type="http://schemas.openxmlformats.org/officeDocument/2006/relationships/image" Target="../media/image128.png"/><Relationship Id="rId22" Type="http://schemas.openxmlformats.org/officeDocument/2006/relationships/image" Target="../media/image136.svg"/><Relationship Id="rId27" Type="http://schemas.openxmlformats.org/officeDocument/2006/relationships/image" Target="../media/image141.png"/><Relationship Id="rId30" Type="http://schemas.openxmlformats.org/officeDocument/2006/relationships/image" Target="../media/image144.png"/><Relationship Id="rId35" Type="http://schemas.openxmlformats.org/officeDocument/2006/relationships/image" Target="../media/image147.png"/><Relationship Id="rId43" Type="http://schemas.openxmlformats.org/officeDocument/2006/relationships/image" Target="../media/image155.png"/><Relationship Id="rId48" Type="http://schemas.openxmlformats.org/officeDocument/2006/relationships/image" Target="../media/image160.png"/><Relationship Id="rId56" Type="http://schemas.openxmlformats.org/officeDocument/2006/relationships/image" Target="../media/image168.svg"/><Relationship Id="rId64" Type="http://schemas.openxmlformats.org/officeDocument/2006/relationships/image" Target="../media/image176.png"/><Relationship Id="rId69" Type="http://schemas.openxmlformats.org/officeDocument/2006/relationships/image" Target="../media/image181.png"/><Relationship Id="rId77" Type="http://schemas.openxmlformats.org/officeDocument/2006/relationships/image" Target="../media/image88.png"/><Relationship Id="rId8" Type="http://schemas.openxmlformats.org/officeDocument/2006/relationships/image" Target="../media/image122.png"/><Relationship Id="rId51" Type="http://schemas.openxmlformats.org/officeDocument/2006/relationships/image" Target="../media/image163.svg"/><Relationship Id="rId72" Type="http://schemas.openxmlformats.org/officeDocument/2006/relationships/image" Target="../media/image184.png"/><Relationship Id="rId80" Type="http://schemas.openxmlformats.org/officeDocument/2006/relationships/image" Target="../media/image191.png"/><Relationship Id="rId3" Type="http://schemas.openxmlformats.org/officeDocument/2006/relationships/image" Target="../media/image117.png"/><Relationship Id="rId12" Type="http://schemas.openxmlformats.org/officeDocument/2006/relationships/image" Target="../media/image126.png"/><Relationship Id="rId17" Type="http://schemas.openxmlformats.org/officeDocument/2006/relationships/image" Target="../media/image131.png"/><Relationship Id="rId25" Type="http://schemas.openxmlformats.org/officeDocument/2006/relationships/image" Target="../media/image139.png"/><Relationship Id="rId33" Type="http://schemas.openxmlformats.org/officeDocument/2006/relationships/image" Target="../media/image89.png"/><Relationship Id="rId38" Type="http://schemas.openxmlformats.org/officeDocument/2006/relationships/image" Target="../media/image150.svg"/><Relationship Id="rId46" Type="http://schemas.openxmlformats.org/officeDocument/2006/relationships/image" Target="../media/image158.svg"/><Relationship Id="rId59" Type="http://schemas.openxmlformats.org/officeDocument/2006/relationships/image" Target="../media/image171.png"/><Relationship Id="rId67" Type="http://schemas.openxmlformats.org/officeDocument/2006/relationships/image" Target="../media/image179.svg"/><Relationship Id="rId20" Type="http://schemas.openxmlformats.org/officeDocument/2006/relationships/image" Target="../media/image134.svg"/><Relationship Id="rId41" Type="http://schemas.openxmlformats.org/officeDocument/2006/relationships/image" Target="../media/image153.png"/><Relationship Id="rId54" Type="http://schemas.openxmlformats.org/officeDocument/2006/relationships/image" Target="../media/image166.svg"/><Relationship Id="rId62" Type="http://schemas.openxmlformats.org/officeDocument/2006/relationships/image" Target="../media/image174.svg"/><Relationship Id="rId70" Type="http://schemas.openxmlformats.org/officeDocument/2006/relationships/image" Target="../media/image182.png"/><Relationship Id="rId75" Type="http://schemas.openxmlformats.org/officeDocument/2006/relationships/image" Target="../media/image187.png"/><Relationship Id="rId1" Type="http://schemas.openxmlformats.org/officeDocument/2006/relationships/slideLayout" Target="../slideLayouts/slideLayout4.xml"/><Relationship Id="rId6" Type="http://schemas.openxmlformats.org/officeDocument/2006/relationships/image" Target="../media/image120.svg"/><Relationship Id="rId15" Type="http://schemas.openxmlformats.org/officeDocument/2006/relationships/image" Target="../media/image129.png"/><Relationship Id="rId23" Type="http://schemas.openxmlformats.org/officeDocument/2006/relationships/image" Target="../media/image137.png"/><Relationship Id="rId28" Type="http://schemas.openxmlformats.org/officeDocument/2006/relationships/image" Target="../media/image142.png"/><Relationship Id="rId36" Type="http://schemas.openxmlformats.org/officeDocument/2006/relationships/image" Target="../media/image148.svg"/><Relationship Id="rId49" Type="http://schemas.openxmlformats.org/officeDocument/2006/relationships/image" Target="../media/image161.svg"/><Relationship Id="rId57" Type="http://schemas.openxmlformats.org/officeDocument/2006/relationships/image" Target="../media/image169.png"/><Relationship Id="rId10" Type="http://schemas.openxmlformats.org/officeDocument/2006/relationships/image" Target="../media/image124.png"/><Relationship Id="rId31" Type="http://schemas.openxmlformats.org/officeDocument/2006/relationships/image" Target="../media/image145.png"/><Relationship Id="rId44" Type="http://schemas.openxmlformats.org/officeDocument/2006/relationships/image" Target="../media/image156.png"/><Relationship Id="rId52" Type="http://schemas.openxmlformats.org/officeDocument/2006/relationships/image" Target="../media/image164.png"/><Relationship Id="rId60" Type="http://schemas.openxmlformats.org/officeDocument/2006/relationships/image" Target="../media/image172.svg"/><Relationship Id="rId65" Type="http://schemas.openxmlformats.org/officeDocument/2006/relationships/image" Target="../media/image177.svg"/><Relationship Id="rId73" Type="http://schemas.openxmlformats.org/officeDocument/2006/relationships/image" Target="../media/image185.png"/><Relationship Id="rId78" Type="http://schemas.openxmlformats.org/officeDocument/2006/relationships/image" Target="../media/image189.png"/><Relationship Id="rId81" Type="http://schemas.openxmlformats.org/officeDocument/2006/relationships/image" Target="../media/image192.png"/><Relationship Id="rId4" Type="http://schemas.openxmlformats.org/officeDocument/2006/relationships/image" Target="../media/image118.svg"/><Relationship Id="rId9" Type="http://schemas.openxmlformats.org/officeDocument/2006/relationships/image" Target="../media/image123.svg"/><Relationship Id="rId13" Type="http://schemas.openxmlformats.org/officeDocument/2006/relationships/image" Target="../media/image127.svg"/><Relationship Id="rId18" Type="http://schemas.openxmlformats.org/officeDocument/2006/relationships/image" Target="../media/image132.svg"/><Relationship Id="rId39" Type="http://schemas.openxmlformats.org/officeDocument/2006/relationships/image" Target="../media/image151.png"/><Relationship Id="rId34" Type="http://schemas.openxmlformats.org/officeDocument/2006/relationships/image" Target="../media/image90.svg"/><Relationship Id="rId50" Type="http://schemas.openxmlformats.org/officeDocument/2006/relationships/image" Target="../media/image162.png"/><Relationship Id="rId55" Type="http://schemas.openxmlformats.org/officeDocument/2006/relationships/image" Target="../media/image167.png"/><Relationship Id="rId76" Type="http://schemas.openxmlformats.org/officeDocument/2006/relationships/image" Target="../media/image188.emf"/><Relationship Id="rId7" Type="http://schemas.openxmlformats.org/officeDocument/2006/relationships/image" Target="../media/image121.png"/><Relationship Id="rId71" Type="http://schemas.openxmlformats.org/officeDocument/2006/relationships/image" Target="../media/image183.png"/><Relationship Id="rId2" Type="http://schemas.openxmlformats.org/officeDocument/2006/relationships/notesSlide" Target="../notesSlides/notesSlide14.xml"/><Relationship Id="rId29" Type="http://schemas.openxmlformats.org/officeDocument/2006/relationships/image" Target="../media/image143.png"/><Relationship Id="rId24" Type="http://schemas.openxmlformats.org/officeDocument/2006/relationships/image" Target="../media/image138.svg"/><Relationship Id="rId40" Type="http://schemas.openxmlformats.org/officeDocument/2006/relationships/image" Target="../media/image152.svg"/><Relationship Id="rId45" Type="http://schemas.openxmlformats.org/officeDocument/2006/relationships/image" Target="../media/image157.png"/><Relationship Id="rId66" Type="http://schemas.openxmlformats.org/officeDocument/2006/relationships/image" Target="../media/image178.png"/></Relationships>
</file>

<file path=ppt/slides/_rels/slide1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95.tiff"/><Relationship Id="rId4" Type="http://schemas.openxmlformats.org/officeDocument/2006/relationships/image" Target="../media/image194.tiff"/></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6.tiff"/><Relationship Id="rId7" Type="http://schemas.openxmlformats.org/officeDocument/2006/relationships/image" Target="../media/image200.tiff"/><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199.tiff"/><Relationship Id="rId5" Type="http://schemas.openxmlformats.org/officeDocument/2006/relationships/image" Target="../media/image198.tiff"/><Relationship Id="rId4" Type="http://schemas.openxmlformats.org/officeDocument/2006/relationships/image" Target="../media/image197.tiff"/></Relationships>
</file>

<file path=ppt/slides/_rels/slide2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206.jpeg"/><Relationship Id="rId13" Type="http://schemas.openxmlformats.org/officeDocument/2006/relationships/image" Target="../media/image211.png"/><Relationship Id="rId3" Type="http://schemas.openxmlformats.org/officeDocument/2006/relationships/image" Target="../media/image203.png"/><Relationship Id="rId7" Type="http://schemas.openxmlformats.org/officeDocument/2006/relationships/image" Target="../media/image205.png"/><Relationship Id="rId12" Type="http://schemas.openxmlformats.org/officeDocument/2006/relationships/image" Target="../media/image21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82.png"/><Relationship Id="rId11" Type="http://schemas.openxmlformats.org/officeDocument/2006/relationships/image" Target="../media/image209.png"/><Relationship Id="rId5" Type="http://schemas.openxmlformats.org/officeDocument/2006/relationships/image" Target="../media/image204.png"/><Relationship Id="rId10" Type="http://schemas.openxmlformats.org/officeDocument/2006/relationships/image" Target="../media/image208.png"/><Relationship Id="rId4" Type="http://schemas.openxmlformats.org/officeDocument/2006/relationships/image" Target="../media/image189.png"/><Relationship Id="rId9" Type="http://schemas.openxmlformats.org/officeDocument/2006/relationships/image" Target="../media/image207.png"/><Relationship Id="rId14"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217.emf"/><Relationship Id="rId13" Type="http://schemas.openxmlformats.org/officeDocument/2006/relationships/image" Target="../media/image222.tiff"/><Relationship Id="rId18" Type="http://schemas.openxmlformats.org/officeDocument/2006/relationships/image" Target="../media/image227.tiff"/><Relationship Id="rId26" Type="http://schemas.openxmlformats.org/officeDocument/2006/relationships/image" Target="../media/image235.emf"/><Relationship Id="rId3" Type="http://schemas.openxmlformats.org/officeDocument/2006/relationships/image" Target="../media/image212.png"/><Relationship Id="rId21" Type="http://schemas.openxmlformats.org/officeDocument/2006/relationships/image" Target="../media/image230.tiff"/><Relationship Id="rId7" Type="http://schemas.openxmlformats.org/officeDocument/2006/relationships/image" Target="../media/image216.png"/><Relationship Id="rId12" Type="http://schemas.openxmlformats.org/officeDocument/2006/relationships/image" Target="../media/image221.tiff"/><Relationship Id="rId17" Type="http://schemas.openxmlformats.org/officeDocument/2006/relationships/image" Target="../media/image226.tiff"/><Relationship Id="rId25" Type="http://schemas.openxmlformats.org/officeDocument/2006/relationships/image" Target="../media/image234.svg"/><Relationship Id="rId2" Type="http://schemas.openxmlformats.org/officeDocument/2006/relationships/notesSlide" Target="../notesSlides/notesSlide18.xml"/><Relationship Id="rId16" Type="http://schemas.openxmlformats.org/officeDocument/2006/relationships/image" Target="../media/image225.png"/><Relationship Id="rId20" Type="http://schemas.openxmlformats.org/officeDocument/2006/relationships/image" Target="../media/image229.tiff"/><Relationship Id="rId1" Type="http://schemas.openxmlformats.org/officeDocument/2006/relationships/slideLayout" Target="../slideLayouts/slideLayout26.xml"/><Relationship Id="rId6" Type="http://schemas.openxmlformats.org/officeDocument/2006/relationships/image" Target="../media/image215.png"/><Relationship Id="rId11" Type="http://schemas.openxmlformats.org/officeDocument/2006/relationships/image" Target="../media/image220.tiff"/><Relationship Id="rId24" Type="http://schemas.openxmlformats.org/officeDocument/2006/relationships/image" Target="../media/image233.png"/><Relationship Id="rId5" Type="http://schemas.openxmlformats.org/officeDocument/2006/relationships/image" Target="../media/image214.png"/><Relationship Id="rId15" Type="http://schemas.openxmlformats.org/officeDocument/2006/relationships/image" Target="../media/image224.png"/><Relationship Id="rId23" Type="http://schemas.openxmlformats.org/officeDocument/2006/relationships/image" Target="../media/image232.tiff"/><Relationship Id="rId28" Type="http://schemas.openxmlformats.org/officeDocument/2006/relationships/image" Target="../media/image237.png"/><Relationship Id="rId10" Type="http://schemas.openxmlformats.org/officeDocument/2006/relationships/image" Target="../media/image219.tiff"/><Relationship Id="rId19" Type="http://schemas.openxmlformats.org/officeDocument/2006/relationships/image" Target="../media/image228.tiff"/><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3.emf"/><Relationship Id="rId22" Type="http://schemas.openxmlformats.org/officeDocument/2006/relationships/image" Target="../media/image231.tiff"/><Relationship Id="rId27" Type="http://schemas.openxmlformats.org/officeDocument/2006/relationships/image" Target="../media/image236.png"/></Relationships>
</file>

<file path=ppt/slides/_rels/slide24.xml.rels><?xml version="1.0" encoding="UTF-8" standalone="yes"?>
<Relationships xmlns="http://schemas.openxmlformats.org/package/2006/relationships"><Relationship Id="rId3" Type="http://schemas.openxmlformats.org/officeDocument/2006/relationships/hyperlink" Target="https://rke2.io/" TargetMode="External"/><Relationship Id="rId2" Type="http://schemas.openxmlformats.org/officeDocument/2006/relationships/notesSlide" Target="../notesSlides/notesSlide19.xml"/><Relationship Id="rId1" Type="http://schemas.openxmlformats.org/officeDocument/2006/relationships/slideLayout" Target="../slideLayouts/slideLayout25.xml"/><Relationship Id="rId5" Type="http://schemas.openxmlformats.org/officeDocument/2006/relationships/image" Target="../media/image239.png"/><Relationship Id="rId4" Type="http://schemas.openxmlformats.org/officeDocument/2006/relationships/image" Target="../media/image238.png"/></Relationships>
</file>

<file path=ppt/slides/_rels/slide2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82.png"/><Relationship Id="rId4" Type="http://schemas.openxmlformats.org/officeDocument/2006/relationships/image" Target="../media/image241.png"/></Relationships>
</file>

<file path=ppt/slides/_rels/slide26.xml.rels><?xml version="1.0" encoding="UTF-8" standalone="yes"?>
<Relationships xmlns="http://schemas.openxmlformats.org/package/2006/relationships"><Relationship Id="rId8" Type="http://schemas.openxmlformats.org/officeDocument/2006/relationships/image" Target="../media/image206.jpeg"/><Relationship Id="rId3" Type="http://schemas.openxmlformats.org/officeDocument/2006/relationships/image" Target="../media/image242.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2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06.jpeg"/></Relationships>
</file>

<file path=ppt/slides/_rels/slide2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47.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23.xml"/><Relationship Id="rId1" Type="http://schemas.openxmlformats.org/officeDocument/2006/relationships/slideLayout" Target="../slideLayouts/slideLayout26.xml"/><Relationship Id="rId4" Type="http://schemas.openxmlformats.org/officeDocument/2006/relationships/image" Target="../media/image19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jpg"/><Relationship Id="rId1" Type="http://schemas.openxmlformats.org/officeDocument/2006/relationships/slideLayout" Target="../slideLayouts/slideLayout6.xml"/><Relationship Id="rId5" Type="http://schemas.openxmlformats.org/officeDocument/2006/relationships/image" Target="../media/image253.jpeg"/><Relationship Id="rId4" Type="http://schemas.openxmlformats.org/officeDocument/2006/relationships/image" Target="../media/image252.png"/></Relationships>
</file>

<file path=ppt/slides/_rels/slide3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6.xml"/><Relationship Id="rId4" Type="http://schemas.openxmlformats.org/officeDocument/2006/relationships/image" Target="../media/image256.jpg"/></Relationships>
</file>

<file path=ppt/slides/_rels/slide3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jpeg"/><Relationship Id="rId1" Type="http://schemas.openxmlformats.org/officeDocument/2006/relationships/slideLayout" Target="../slideLayouts/slideLayout4.xml"/><Relationship Id="rId5" Type="http://schemas.openxmlformats.org/officeDocument/2006/relationships/image" Target="../media/image260.png"/><Relationship Id="rId4" Type="http://schemas.openxmlformats.org/officeDocument/2006/relationships/image" Target="../media/image259.svg"/></Relationships>
</file>

<file path=ppt/slides/_rels/slide34.xml.rels><?xml version="1.0" encoding="UTF-8" standalone="yes"?>
<Relationships xmlns="http://schemas.openxmlformats.org/package/2006/relationships"><Relationship Id="rId3" Type="http://schemas.openxmlformats.org/officeDocument/2006/relationships/image" Target="../media/image261.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9.gif"/><Relationship Id="rId5" Type="http://schemas.openxmlformats.org/officeDocument/2006/relationships/image" Target="../media/image263.jpeg"/><Relationship Id="rId4" Type="http://schemas.openxmlformats.org/officeDocument/2006/relationships/image" Target="../media/image262.jpeg"/></Relationships>
</file>

<file path=ppt/slides/_rels/slide35.xml.rels><?xml version="1.0" encoding="UTF-8" standalone="yes"?>
<Relationships xmlns="http://schemas.openxmlformats.org/package/2006/relationships"><Relationship Id="rId3" Type="http://schemas.openxmlformats.org/officeDocument/2006/relationships/image" Target="../media/image264.jpeg"/><Relationship Id="rId7" Type="http://schemas.openxmlformats.org/officeDocument/2006/relationships/image" Target="../media/image268.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67.jpeg"/><Relationship Id="rId5" Type="http://schemas.openxmlformats.org/officeDocument/2006/relationships/image" Target="../media/image266.jpeg"/><Relationship Id="rId4" Type="http://schemas.openxmlformats.org/officeDocument/2006/relationships/image" Target="../media/image265.png"/></Relationships>
</file>

<file path=ppt/slides/_rels/slide36.xml.rels><?xml version="1.0" encoding="UTF-8" standalone="yes"?>
<Relationships xmlns="http://schemas.openxmlformats.org/package/2006/relationships"><Relationship Id="rId3" Type="http://schemas.openxmlformats.org/officeDocument/2006/relationships/image" Target="../media/image270.jpeg"/><Relationship Id="rId2" Type="http://schemas.openxmlformats.org/officeDocument/2006/relationships/image" Target="../media/image269.jpg"/><Relationship Id="rId1" Type="http://schemas.openxmlformats.org/officeDocument/2006/relationships/slideLayout" Target="../slideLayouts/slideLayout6.xml"/><Relationship Id="rId5" Type="http://schemas.openxmlformats.org/officeDocument/2006/relationships/image" Target="../media/image260.png"/><Relationship Id="rId4" Type="http://schemas.openxmlformats.org/officeDocument/2006/relationships/image" Target="../media/image271.png"/></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tiff"/><Relationship Id="rId18" Type="http://schemas.openxmlformats.org/officeDocument/2006/relationships/image" Target="../media/image30.png"/><Relationship Id="rId26" Type="http://schemas.openxmlformats.org/officeDocument/2006/relationships/image" Target="../media/image38.pn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2" Type="http://schemas.openxmlformats.org/officeDocument/2006/relationships/notesSlide" Target="../notesSlides/notesSlide3.xml"/><Relationship Id="rId16" Type="http://schemas.openxmlformats.org/officeDocument/2006/relationships/image" Target="../media/image28.tiff"/><Relationship Id="rId20"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5" Type="http://schemas.openxmlformats.org/officeDocument/2006/relationships/image" Target="../media/image17.jpeg"/><Relationship Id="rId15" Type="http://schemas.openxmlformats.org/officeDocument/2006/relationships/image" Target="../media/image27.tiff"/><Relationship Id="rId23" Type="http://schemas.openxmlformats.org/officeDocument/2006/relationships/image" Target="../media/image35.png"/><Relationship Id="rId28" Type="http://schemas.openxmlformats.org/officeDocument/2006/relationships/image" Target="../media/image40.jpeg"/><Relationship Id="rId10" Type="http://schemas.openxmlformats.org/officeDocument/2006/relationships/image" Target="../media/image22.png"/><Relationship Id="rId19" Type="http://schemas.openxmlformats.org/officeDocument/2006/relationships/image" Target="../media/image31.tiff"/><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tiff"/><Relationship Id="rId22" Type="http://schemas.openxmlformats.org/officeDocument/2006/relationships/image" Target="../media/image34.png"/><Relationship Id="rId27"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74.svg"/><Relationship Id="rId2" Type="http://schemas.openxmlformats.org/officeDocument/2006/relationships/image" Target="../media/image27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0.png"/><Relationship Id="rId2" Type="http://schemas.openxmlformats.org/officeDocument/2006/relationships/image" Target="../media/image275.tiff"/><Relationship Id="rId1" Type="http://schemas.openxmlformats.org/officeDocument/2006/relationships/slideLayout" Target="../slideLayouts/slideLayout4.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s>
</file>

<file path=ppt/slides/_rels/slide4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81.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44.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gif"/><Relationship Id="rId12" Type="http://schemas.openxmlformats.org/officeDocument/2006/relationships/image" Target="../media/image54.png"/><Relationship Id="rId2" Type="http://schemas.openxmlformats.org/officeDocument/2006/relationships/image" Target="../media/image42.png"/><Relationship Id="rId1" Type="http://schemas.openxmlformats.org/officeDocument/2006/relationships/slideLayout" Target="../slideLayouts/slideLayout2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jpeg"/><Relationship Id="rId4" Type="http://schemas.openxmlformats.org/officeDocument/2006/relationships/image" Target="../media/image46.png"/><Relationship Id="rId9" Type="http://schemas.openxmlformats.org/officeDocument/2006/relationships/image" Target="../media/image51.jpe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6.png"/><Relationship Id="rId1" Type="http://schemas.openxmlformats.org/officeDocument/2006/relationships/slideLayout" Target="../slideLayouts/slideLayout26.xml"/><Relationship Id="rId5" Type="http://schemas.openxmlformats.org/officeDocument/2006/relationships/image" Target="../media/image58.png"/><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6.xml"/><Relationship Id="rId6" Type="http://schemas.openxmlformats.org/officeDocument/2006/relationships/hyperlink" Target="https://repo1.dso.mil/platform-one/distros/rancher-federal/compliance-artifacts/compliance-matrix" TargetMode="External"/><Relationship Id="rId5" Type="http://schemas.openxmlformats.org/officeDocument/2006/relationships/image" Target="../media/image62.png"/><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name="Slide25">
    <p:bg>
      <p:bgPr>
        <a:solidFill>
          <a:schemeClr val="bg1"/>
        </a:solidFill>
        <a:effectLst/>
      </p:bgPr>
    </p:bg>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1AE4870D-66A6-AE46-B519-9642FFEDAB91}"/>
              </a:ext>
            </a:extLst>
          </p:cNvPr>
          <p:cNvSpPr txBox="1">
            <a:spLocks noGrp="1"/>
          </p:cNvSpPr>
          <p:nvPr>
            <p:ph type="body" idx="4294967295"/>
          </p:nvPr>
        </p:nvSpPr>
        <p:spPr>
          <a:xfrm>
            <a:off x="731837" y="1930304"/>
            <a:ext cx="5364163" cy="898708"/>
          </a:xfrm>
        </p:spPr>
        <p:txBody>
          <a:bodyPr anchor="b"/>
          <a:lstStyle/>
          <a:p>
            <a:pPr marL="0" lvl="0" indent="0">
              <a:lnSpc>
                <a:spcPct val="90000"/>
              </a:lnSpc>
              <a:buNone/>
            </a:pPr>
            <a:r>
              <a:rPr lang="en-AU" sz="3200" dirty="0">
                <a:solidFill>
                  <a:schemeClr val="bg1"/>
                </a:solidFill>
                <a:latin typeface="Poppins Medium" pitchFamily="2"/>
                <a:cs typeface="Poppins Medium" pitchFamily="2"/>
              </a:rPr>
              <a:t>This is a title slide with</a:t>
            </a:r>
            <a:br>
              <a:rPr lang="en-AU" sz="3200" dirty="0">
                <a:solidFill>
                  <a:schemeClr val="bg1"/>
                </a:solidFill>
                <a:latin typeface="Poppins Medium" pitchFamily="2"/>
                <a:cs typeface="Poppins Medium" pitchFamily="2"/>
              </a:rPr>
            </a:br>
            <a:r>
              <a:rPr lang="en-AU" sz="3200" dirty="0">
                <a:solidFill>
                  <a:schemeClr val="bg1"/>
                </a:solidFill>
                <a:latin typeface="Poppins Medium" pitchFamily="2"/>
                <a:cs typeface="Poppins Medium" pitchFamily="2"/>
              </a:rPr>
              <a:t>an infinity image.</a:t>
            </a:r>
            <a:endParaRPr lang="en-US" sz="3200" dirty="0">
              <a:solidFill>
                <a:schemeClr val="bg1"/>
              </a:solidFill>
              <a:latin typeface="Poppins Medium" pitchFamily="2"/>
              <a:cs typeface="Poppins Medium" pitchFamily="2"/>
            </a:endParaRPr>
          </a:p>
        </p:txBody>
      </p:sp>
      <p:sp>
        <p:nvSpPr>
          <p:cNvPr id="3" name="Text Placeholder 12">
            <a:extLst>
              <a:ext uri="{FF2B5EF4-FFF2-40B4-BE49-F238E27FC236}">
                <a16:creationId xmlns:a16="http://schemas.microsoft.com/office/drawing/2014/main" id="{9E57D761-8259-BB4D-9D06-BA0E59613370}"/>
              </a:ext>
            </a:extLst>
          </p:cNvPr>
          <p:cNvSpPr txBox="1">
            <a:spLocks noGrp="1"/>
          </p:cNvSpPr>
          <p:nvPr>
            <p:ph type="body" idx="4294967295"/>
          </p:nvPr>
        </p:nvSpPr>
        <p:spPr>
          <a:xfrm>
            <a:off x="731840" y="1512636"/>
            <a:ext cx="4695828" cy="169273"/>
          </a:xfrm>
        </p:spPr>
        <p:txBody>
          <a:bodyPr/>
          <a:lstStyle/>
          <a:p>
            <a:pPr marL="0" lvl="0" indent="0">
              <a:buNone/>
            </a:pPr>
            <a:r>
              <a:rPr lang="en-AU" sz="1000" cap="all" spc="150" dirty="0">
                <a:solidFill>
                  <a:schemeClr val="bg1"/>
                </a:solidFill>
                <a:latin typeface="Poppins SemiBold" pitchFamily="2"/>
                <a:cs typeface="Poppins SemiBold" pitchFamily="2"/>
              </a:rPr>
              <a:t>17 February 2021</a:t>
            </a:r>
            <a:endParaRPr lang="en-US" sz="1000" cap="all" spc="150" dirty="0">
              <a:solidFill>
                <a:schemeClr val="bg1"/>
              </a:solidFill>
              <a:latin typeface="Poppins SemiBold" pitchFamily="2"/>
              <a:cs typeface="Poppins SemiBold" pitchFamily="2"/>
            </a:endParaRPr>
          </a:p>
        </p:txBody>
      </p:sp>
      <p:sp>
        <p:nvSpPr>
          <p:cNvPr id="4" name="Text Placeholder 19">
            <a:extLst>
              <a:ext uri="{FF2B5EF4-FFF2-40B4-BE49-F238E27FC236}">
                <a16:creationId xmlns:a16="http://schemas.microsoft.com/office/drawing/2014/main" id="{25E0845B-D217-F84C-AD7B-E3B30D3DCA25}"/>
              </a:ext>
            </a:extLst>
          </p:cNvPr>
          <p:cNvSpPr txBox="1">
            <a:spLocks noGrp="1"/>
          </p:cNvSpPr>
          <p:nvPr>
            <p:ph type="body" idx="4294967295"/>
          </p:nvPr>
        </p:nvSpPr>
        <p:spPr>
          <a:xfrm>
            <a:off x="7601834" y="780884"/>
            <a:ext cx="3458937" cy="602473"/>
          </a:xfrm>
        </p:spPr>
        <p:txBody>
          <a:bodyPr anchor="b"/>
          <a:lstStyle/>
          <a:p>
            <a:pPr marL="0" lvl="0" indent="0">
              <a:buNone/>
            </a:pPr>
            <a:r>
              <a:rPr lang="en-US" dirty="0">
                <a:solidFill>
                  <a:schemeClr val="bg1"/>
                </a:solidFill>
                <a:latin typeface="Poppins Light" pitchFamily="2"/>
                <a:cs typeface="Poppins Light" pitchFamily="2"/>
              </a:rPr>
              <a:t>Helping the US Government to run Kubernetes Everywhere.</a:t>
            </a:r>
            <a:r>
              <a:rPr lang="en-US" dirty="0">
                <a:solidFill>
                  <a:schemeClr val="tx1"/>
                </a:solidFill>
                <a:latin typeface="Poppins Light" pitchFamily="2"/>
                <a:cs typeface="Poppins Light" pitchFamily="2"/>
              </a:rPr>
              <a:t>. </a:t>
            </a:r>
          </a:p>
        </p:txBody>
      </p:sp>
      <p:pic>
        <p:nvPicPr>
          <p:cNvPr id="6" name="Picture 5" descr="A picture containing graphical user interface&#10;&#10;Description automatically generated">
            <a:extLst>
              <a:ext uri="{FF2B5EF4-FFF2-40B4-BE49-F238E27FC236}">
                <a16:creationId xmlns:a16="http://schemas.microsoft.com/office/drawing/2014/main" id="{B8B84F8F-46C2-8C4D-AC3B-F6C90813B681}"/>
              </a:ext>
            </a:extLst>
          </p:cNvPr>
          <p:cNvPicPr>
            <a:picLocks noChangeAspect="1"/>
          </p:cNvPicPr>
          <p:nvPr/>
        </p:nvPicPr>
        <p:blipFill>
          <a:blip r:embed="rId2"/>
          <a:stretch>
            <a:fillRect/>
          </a:stretch>
        </p:blipFill>
        <p:spPr>
          <a:xfrm>
            <a:off x="7459147" y="1796818"/>
            <a:ext cx="3744310" cy="116568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076136994">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71A2669-2BB8-3B4A-BFD5-D06BB902F70D}"/>
              </a:ext>
            </a:extLst>
          </p:cNvPr>
          <p:cNvSpPr/>
          <p:nvPr/>
        </p:nvSpPr>
        <p:spPr>
          <a:xfrm>
            <a:off x="7972964" y="1534756"/>
            <a:ext cx="3546335" cy="3647120"/>
          </a:xfrm>
          <a:prstGeom prst="rect">
            <a:avLst/>
          </a:pr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31BA79"/>
              </a:solidFill>
              <a:uFillTx/>
              <a:latin typeface="Calibri"/>
            </a:endParaRPr>
          </a:p>
        </p:txBody>
      </p:sp>
      <p:sp>
        <p:nvSpPr>
          <p:cNvPr id="3" name="Rectangle 19">
            <a:extLst>
              <a:ext uri="{FF2B5EF4-FFF2-40B4-BE49-F238E27FC236}">
                <a16:creationId xmlns:a16="http://schemas.microsoft.com/office/drawing/2014/main" id="{E02070DE-711E-EB45-BF0C-83AF594A67A5}"/>
              </a:ext>
            </a:extLst>
          </p:cNvPr>
          <p:cNvSpPr/>
          <p:nvPr/>
        </p:nvSpPr>
        <p:spPr>
          <a:xfrm>
            <a:off x="7973741" y="5181886"/>
            <a:ext cx="3536094" cy="925226"/>
          </a:xfrm>
          <a:prstGeom prst="rect">
            <a:avLst/>
          </a:prstGeom>
          <a:noFill/>
          <a:ln w="19046" cap="flat">
            <a:solidFill>
              <a:srgbClr val="EB253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31BA79"/>
              </a:solidFill>
              <a:uFillTx/>
              <a:latin typeface="Calibri"/>
            </a:endParaRPr>
          </a:p>
        </p:txBody>
      </p:sp>
      <p:sp>
        <p:nvSpPr>
          <p:cNvPr id="4" name="Rectangle 2">
            <a:extLst>
              <a:ext uri="{FF2B5EF4-FFF2-40B4-BE49-F238E27FC236}">
                <a16:creationId xmlns:a16="http://schemas.microsoft.com/office/drawing/2014/main" id="{B9A7682C-1788-DA40-BDF6-7D763C7657C0}"/>
              </a:ext>
            </a:extLst>
          </p:cNvPr>
          <p:cNvSpPr/>
          <p:nvPr/>
        </p:nvSpPr>
        <p:spPr>
          <a:xfrm>
            <a:off x="4170404" y="1534756"/>
            <a:ext cx="3546335" cy="3647120"/>
          </a:xfrm>
          <a:prstGeom prst="rect">
            <a:avLst/>
          </a:prstGeom>
          <a:solidFill>
            <a:srgbClr val="EB253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31BA79"/>
              </a:solidFill>
              <a:uFillTx/>
              <a:latin typeface="Calibri"/>
            </a:endParaRPr>
          </a:p>
        </p:txBody>
      </p:sp>
      <p:sp>
        <p:nvSpPr>
          <p:cNvPr id="5" name="Rectangle 19">
            <a:extLst>
              <a:ext uri="{FF2B5EF4-FFF2-40B4-BE49-F238E27FC236}">
                <a16:creationId xmlns:a16="http://schemas.microsoft.com/office/drawing/2014/main" id="{42CDCDED-BCCC-FC4B-A7DA-0B7AB7C66859}"/>
              </a:ext>
            </a:extLst>
          </p:cNvPr>
          <p:cNvSpPr/>
          <p:nvPr/>
        </p:nvSpPr>
        <p:spPr>
          <a:xfrm>
            <a:off x="4171172" y="5181886"/>
            <a:ext cx="3536094" cy="925226"/>
          </a:xfrm>
          <a:prstGeom prst="rect">
            <a:avLst/>
          </a:prstGeom>
          <a:noFill/>
          <a:ln w="19046" cap="flat">
            <a:solidFill>
              <a:srgbClr val="EB253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31BA79"/>
              </a:solidFill>
              <a:uFillTx/>
              <a:latin typeface="Calibri"/>
            </a:endParaRPr>
          </a:p>
        </p:txBody>
      </p:sp>
      <p:pic>
        <p:nvPicPr>
          <p:cNvPr id="6" name="Picture 2" descr="media.defense.gov/2020/Aug/07/2002473157/-1/-1/...">
            <a:extLst>
              <a:ext uri="{FF2B5EF4-FFF2-40B4-BE49-F238E27FC236}">
                <a16:creationId xmlns:a16="http://schemas.microsoft.com/office/drawing/2014/main" id="{8A89CE74-D6E3-CD43-BD7E-9D3B4EDD40BA}"/>
              </a:ext>
            </a:extLst>
          </p:cNvPr>
          <p:cNvPicPr>
            <a:picLocks noChangeAspect="1"/>
          </p:cNvPicPr>
          <p:nvPr/>
        </p:nvPicPr>
        <p:blipFill>
          <a:blip r:embed="rId3"/>
          <a:srcRect/>
          <a:stretch>
            <a:fillRect/>
          </a:stretch>
        </p:blipFill>
        <p:spPr>
          <a:xfrm>
            <a:off x="1687479" y="5214823"/>
            <a:ext cx="869987" cy="869987"/>
          </a:xfrm>
          <a:prstGeom prst="rect">
            <a:avLst/>
          </a:prstGeom>
          <a:noFill/>
          <a:ln cap="flat">
            <a:noFill/>
          </a:ln>
        </p:spPr>
      </p:pic>
      <p:sp>
        <p:nvSpPr>
          <p:cNvPr id="7" name="Rectangle 2">
            <a:extLst>
              <a:ext uri="{FF2B5EF4-FFF2-40B4-BE49-F238E27FC236}">
                <a16:creationId xmlns:a16="http://schemas.microsoft.com/office/drawing/2014/main" id="{BADAE768-E7EE-574E-BD5A-1E6B99A9F56E}"/>
              </a:ext>
            </a:extLst>
          </p:cNvPr>
          <p:cNvSpPr/>
          <p:nvPr/>
        </p:nvSpPr>
        <p:spPr>
          <a:xfrm>
            <a:off x="401293" y="1534756"/>
            <a:ext cx="3546335" cy="3647120"/>
          </a:xfrm>
          <a:prstGeom prst="rect">
            <a:avLst/>
          </a:pr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31BA79"/>
              </a:solidFill>
              <a:uFillTx/>
              <a:latin typeface="Calibri"/>
            </a:endParaRPr>
          </a:p>
        </p:txBody>
      </p:sp>
      <p:sp>
        <p:nvSpPr>
          <p:cNvPr id="8" name="Slide Number Placeholder 3">
            <a:extLst>
              <a:ext uri="{FF2B5EF4-FFF2-40B4-BE49-F238E27FC236}">
                <a16:creationId xmlns:a16="http://schemas.microsoft.com/office/drawing/2014/main" id="{E44800F5-9CE3-C447-9AE6-C22516FCB25C}"/>
              </a:ext>
            </a:extLst>
          </p:cNvPr>
          <p:cNvSpPr txBox="1"/>
          <p:nvPr/>
        </p:nvSpPr>
        <p:spPr>
          <a:xfrm>
            <a:off x="11171270" y="6294729"/>
            <a:ext cx="288886" cy="123114"/>
          </a:xfrm>
          <a:prstGeom prst="rect">
            <a:avLst/>
          </a:prstGeom>
          <a:noFill/>
          <a:ln cap="flat">
            <a:noFill/>
          </a:ln>
        </p:spPr>
        <p:txBody>
          <a:bodyPr vert="horz" wrap="square" lIns="0" tIns="0" rIns="0" bIns="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5859819-A733-2E48-8323-F71725FE8EA6}" type="slidenum">
              <a:rPr/>
              <a:t>10</a:t>
            </a:fld>
            <a:endParaRPr lang="en-US" sz="800" b="0" i="0" u="none" strike="noStrike" kern="1200" cap="none" spc="0" baseline="0">
              <a:solidFill>
                <a:srgbClr val="000000"/>
              </a:solidFill>
              <a:uFillTx/>
              <a:latin typeface="Poppins SemiBold" pitchFamily="2"/>
              <a:cs typeface="Poppins SemiBold" pitchFamily="2"/>
            </a:endParaRPr>
          </a:p>
        </p:txBody>
      </p:sp>
      <p:sp>
        <p:nvSpPr>
          <p:cNvPr id="9" name="Content Placeholder 7">
            <a:extLst>
              <a:ext uri="{FF2B5EF4-FFF2-40B4-BE49-F238E27FC236}">
                <a16:creationId xmlns:a16="http://schemas.microsoft.com/office/drawing/2014/main" id="{31F2CFE4-78B4-3041-8BBB-FB6C144457D3}"/>
              </a:ext>
            </a:extLst>
          </p:cNvPr>
          <p:cNvSpPr txBox="1"/>
          <p:nvPr/>
        </p:nvSpPr>
        <p:spPr>
          <a:xfrm>
            <a:off x="546408" y="1690844"/>
            <a:ext cx="2962399" cy="508159"/>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10000"/>
              </a:lnSpc>
              <a:spcBef>
                <a:spcPts val="1000"/>
              </a:spcBef>
              <a:spcAft>
                <a:spcPts val="600"/>
              </a:spcAft>
              <a:buNone/>
              <a:tabLst/>
              <a:defRPr sz="1800" b="0" i="0" u="none" strike="noStrike" kern="0" cap="none" spc="0" baseline="0">
                <a:solidFill>
                  <a:srgbClr val="000000"/>
                </a:solidFill>
                <a:uFillTx/>
              </a:defRPr>
            </a:pPr>
            <a:r>
              <a:rPr lang="en-US" sz="1800" b="1" i="0" u="none" strike="noStrike" kern="1200" cap="none" spc="0" baseline="0">
                <a:solidFill>
                  <a:srgbClr val="FFFFFF"/>
                </a:solidFill>
                <a:uFillTx/>
                <a:latin typeface="Poppins" pitchFamily="2"/>
                <a:cs typeface="Poppins" pitchFamily="2"/>
              </a:rPr>
              <a:t>CDC: </a:t>
            </a:r>
            <a:br>
              <a:rPr lang="en-US" sz="1800" b="0" i="0" u="none" strike="noStrike" kern="1200" cap="none" spc="0" baseline="0">
                <a:solidFill>
                  <a:srgbClr val="FFFFFF"/>
                </a:solidFill>
                <a:uFillTx/>
                <a:latin typeface="Poppins" pitchFamily="2"/>
                <a:cs typeface="Poppins" pitchFamily="2"/>
              </a:rPr>
            </a:br>
            <a:r>
              <a:rPr lang="en-US" sz="1800" b="0" i="0" u="none" strike="noStrike" kern="1200" cap="none" spc="0" baseline="0">
                <a:solidFill>
                  <a:srgbClr val="FFFFFF"/>
                </a:solidFill>
                <a:uFillTx/>
                <a:latin typeface="Poppins" pitchFamily="2"/>
                <a:cs typeface="Poppins" pitchFamily="2"/>
              </a:rPr>
              <a:t>Operation WARPSPEED</a:t>
            </a:r>
          </a:p>
        </p:txBody>
      </p:sp>
      <p:sp>
        <p:nvSpPr>
          <p:cNvPr id="10" name="TextBox 2">
            <a:extLst>
              <a:ext uri="{FF2B5EF4-FFF2-40B4-BE49-F238E27FC236}">
                <a16:creationId xmlns:a16="http://schemas.microsoft.com/office/drawing/2014/main" id="{32418037-9179-D447-9A00-C156849D5CCE}"/>
              </a:ext>
            </a:extLst>
          </p:cNvPr>
          <p:cNvSpPr txBox="1"/>
          <p:nvPr/>
        </p:nvSpPr>
        <p:spPr>
          <a:xfrm>
            <a:off x="1086023" y="895663"/>
            <a:ext cx="9811402"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endParaRPr lang="en-US" sz="2000" b="1" i="0" u="none" strike="noStrike" kern="1200" cap="none" spc="0" baseline="0">
              <a:solidFill>
                <a:srgbClr val="2453FF"/>
              </a:solidFill>
              <a:uFillTx/>
              <a:latin typeface="Calibri"/>
              <a:cs typeface="Calibri"/>
            </a:endParaRPr>
          </a:p>
        </p:txBody>
      </p:sp>
      <p:sp>
        <p:nvSpPr>
          <p:cNvPr id="11" name="Title 6">
            <a:extLst>
              <a:ext uri="{FF2B5EF4-FFF2-40B4-BE49-F238E27FC236}">
                <a16:creationId xmlns:a16="http://schemas.microsoft.com/office/drawing/2014/main" id="{07E01C92-419C-E44A-AEB8-C4B751D14C7C}"/>
              </a:ext>
            </a:extLst>
          </p:cNvPr>
          <p:cNvSpPr txBox="1">
            <a:spLocks noGrp="1"/>
          </p:cNvSpPr>
          <p:nvPr>
            <p:ph type="title"/>
          </p:nvPr>
        </p:nvSpPr>
        <p:spPr>
          <a:xfrm>
            <a:off x="401293" y="375534"/>
            <a:ext cx="10508165" cy="443200"/>
          </a:xfrm>
        </p:spPr>
        <p:txBody>
          <a:bodyPr/>
          <a:lstStyle/>
          <a:p>
            <a:pPr lvl="0"/>
            <a:r>
              <a:rPr lang="en-US"/>
              <a:t>Public Use Cases</a:t>
            </a:r>
          </a:p>
        </p:txBody>
      </p:sp>
      <p:sp>
        <p:nvSpPr>
          <p:cNvPr id="12" name="Text Placeholder 8">
            <a:extLst>
              <a:ext uri="{FF2B5EF4-FFF2-40B4-BE49-F238E27FC236}">
                <a16:creationId xmlns:a16="http://schemas.microsoft.com/office/drawing/2014/main" id="{C704EA48-8C2A-4D41-8701-A2B3D2176C4E}"/>
              </a:ext>
            </a:extLst>
          </p:cNvPr>
          <p:cNvSpPr txBox="1"/>
          <p:nvPr/>
        </p:nvSpPr>
        <p:spPr>
          <a:xfrm>
            <a:off x="341281" y="736704"/>
            <a:ext cx="10508458" cy="313931"/>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10000"/>
              </a:lnSpc>
              <a:spcBef>
                <a:spcPts val="1000"/>
              </a:spcBef>
              <a:spcAft>
                <a:spcPts val="600"/>
              </a:spcAft>
              <a:buNone/>
              <a:tabLst/>
              <a:defRPr sz="1800" b="0" i="0" u="none" strike="noStrike" kern="0" cap="none" spc="0" baseline="0">
                <a:solidFill>
                  <a:srgbClr val="000000"/>
                </a:solidFill>
                <a:uFillTx/>
              </a:defRPr>
            </a:pPr>
            <a:r>
              <a:rPr lang="en-US" sz="1800" b="1" i="0" u="none" strike="noStrike" kern="1200" cap="none" spc="0" baseline="0">
                <a:solidFill>
                  <a:srgbClr val="000000"/>
                </a:solidFill>
                <a:uFillTx/>
                <a:latin typeface="Poppins Light"/>
              </a:rPr>
              <a:t>Bleeding-edge technology advancing the mission landscape </a:t>
            </a:r>
            <a:r>
              <a:rPr lang="en-US" sz="1800" b="1" i="1" u="none" strike="noStrike" kern="1200" cap="none" spc="0" baseline="0">
                <a:solidFill>
                  <a:srgbClr val="000000"/>
                </a:solidFill>
                <a:uFillTx/>
                <a:latin typeface="Poppins Light"/>
              </a:rPr>
              <a:t>tomorrow</a:t>
            </a:r>
          </a:p>
        </p:txBody>
      </p:sp>
      <p:pic>
        <p:nvPicPr>
          <p:cNvPr id="13" name="Picture 2" descr="Platform One: DoD Enterprise DevSecOps Services | Office of the Chief  Software Officer, U.S Air Force">
            <a:extLst>
              <a:ext uri="{FF2B5EF4-FFF2-40B4-BE49-F238E27FC236}">
                <a16:creationId xmlns:a16="http://schemas.microsoft.com/office/drawing/2014/main" id="{5628994B-CD50-7E40-A9C4-739A63AD49FE}"/>
              </a:ext>
            </a:extLst>
          </p:cNvPr>
          <p:cNvPicPr>
            <a:picLocks noChangeAspect="1"/>
          </p:cNvPicPr>
          <p:nvPr/>
        </p:nvPicPr>
        <p:blipFill>
          <a:blip r:embed="rId4"/>
          <a:srcRect/>
          <a:stretch>
            <a:fillRect/>
          </a:stretch>
        </p:blipFill>
        <p:spPr>
          <a:xfrm>
            <a:off x="5464015" y="5186129"/>
            <a:ext cx="907249" cy="907249"/>
          </a:xfrm>
          <a:prstGeom prst="rect">
            <a:avLst/>
          </a:prstGeom>
          <a:noFill/>
          <a:ln cap="flat">
            <a:noFill/>
          </a:ln>
        </p:spPr>
      </p:pic>
      <p:sp>
        <p:nvSpPr>
          <p:cNvPr id="14" name="TextBox 18">
            <a:extLst>
              <a:ext uri="{FF2B5EF4-FFF2-40B4-BE49-F238E27FC236}">
                <a16:creationId xmlns:a16="http://schemas.microsoft.com/office/drawing/2014/main" id="{D50A6DEA-C170-C944-935E-CA5649366727}"/>
              </a:ext>
            </a:extLst>
          </p:cNvPr>
          <p:cNvSpPr txBox="1"/>
          <p:nvPr/>
        </p:nvSpPr>
        <p:spPr>
          <a:xfrm>
            <a:off x="546408" y="2406289"/>
            <a:ext cx="3166137" cy="2018949"/>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14000"/>
              </a:lnSpc>
              <a:spcBef>
                <a:spcPts val="0"/>
              </a:spcBef>
              <a:spcAft>
                <a:spcPts val="300"/>
              </a:spcAft>
              <a:buClr>
                <a:srgbClr val="FFFF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Light"/>
              </a:rPr>
              <a:t>Platform Engineering Support contract focused on a ‘Get Well Strategy’ to modernize the CDC’s </a:t>
            </a:r>
            <a:r>
              <a:rPr lang="en-US" sz="1200" b="1" i="0" u="none" strike="noStrike" kern="1200" cap="none" spc="0" baseline="0">
                <a:solidFill>
                  <a:srgbClr val="FFFFFF"/>
                </a:solidFill>
                <a:uFillTx/>
                <a:latin typeface="Poppins Light"/>
              </a:rPr>
              <a:t>immunization data lake </a:t>
            </a:r>
            <a:r>
              <a:rPr lang="en-US" sz="1200" b="0" i="0" u="none" strike="noStrike" kern="1200" cap="none" spc="0" baseline="0">
                <a:solidFill>
                  <a:srgbClr val="FFFFFF"/>
                </a:solidFill>
                <a:uFillTx/>
                <a:latin typeface="Poppins Light"/>
              </a:rPr>
              <a:t>infrastructure</a:t>
            </a:r>
          </a:p>
          <a:p>
            <a:pPr marL="285750" marR="0" lvl="0" indent="-285750" algn="l" defTabSz="914400" rtl="0" fontAlgn="auto" hangingPunct="1">
              <a:lnSpc>
                <a:spcPct val="114000"/>
              </a:lnSpc>
              <a:spcBef>
                <a:spcPts val="0"/>
              </a:spcBef>
              <a:spcAft>
                <a:spcPts val="300"/>
              </a:spcAft>
              <a:buClr>
                <a:srgbClr val="FFFF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Light"/>
              </a:rPr>
              <a:t>Consulting engineers introduced a hybrid-cloud architecture that migrated CDC workloads from pure AWS -&gt; AWS, Azure, on-prem</a:t>
            </a:r>
          </a:p>
        </p:txBody>
      </p:sp>
      <p:sp>
        <p:nvSpPr>
          <p:cNvPr id="15" name="AutoShape 4" descr="Rancher Vector Logo - Download Free SVG Icon | Worldvectorlogo">
            <a:extLst>
              <a:ext uri="{FF2B5EF4-FFF2-40B4-BE49-F238E27FC236}">
                <a16:creationId xmlns:a16="http://schemas.microsoft.com/office/drawing/2014/main" id="{D8B69B31-F237-2242-AA92-8D21F709F588}"/>
              </a:ext>
            </a:extLst>
          </p:cNvPr>
          <p:cNvSpPr/>
          <p:nvPr/>
        </p:nvSpPr>
        <p:spPr>
          <a:xfrm>
            <a:off x="5943600" y="3276596"/>
            <a:ext cx="304796" cy="304796"/>
          </a:xfrm>
          <a:prstGeom prst="rect">
            <a:avLst/>
          </a:pr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sp>
        <p:nvSpPr>
          <p:cNvPr id="16" name="TextBox 19">
            <a:extLst>
              <a:ext uri="{FF2B5EF4-FFF2-40B4-BE49-F238E27FC236}">
                <a16:creationId xmlns:a16="http://schemas.microsoft.com/office/drawing/2014/main" id="{8EE3F204-DA5B-EC43-9C32-DEAFC314BB68}"/>
              </a:ext>
            </a:extLst>
          </p:cNvPr>
          <p:cNvSpPr txBox="1"/>
          <p:nvPr/>
        </p:nvSpPr>
        <p:spPr>
          <a:xfrm>
            <a:off x="4302745" y="2408072"/>
            <a:ext cx="3235476" cy="2804355"/>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14000"/>
              </a:lnSpc>
              <a:spcBef>
                <a:spcPts val="0"/>
              </a:spcBef>
              <a:spcAft>
                <a:spcPts val="300"/>
              </a:spcAft>
              <a:buClr>
                <a:srgbClr val="FFFFFF"/>
              </a:buClr>
              <a:buSzPct val="100000"/>
              <a:buFont typeface="System Font Regular"/>
              <a:buChar char="—"/>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Poppins Light"/>
              </a:rPr>
              <a:t>2 Prime contracts </a:t>
            </a:r>
            <a:r>
              <a:rPr lang="en-US" sz="1200" b="0" i="0" u="none" strike="noStrike" kern="1200" cap="none" spc="0" baseline="0">
                <a:solidFill>
                  <a:srgbClr val="FFFFFF"/>
                </a:solidFill>
                <a:uFillTx/>
                <a:latin typeface="Poppins Light"/>
              </a:rPr>
              <a:t>with USAF P1 with 18 FTEs supporting the DevSecOps initiatives and platform infrastructure.</a:t>
            </a:r>
          </a:p>
          <a:p>
            <a:pPr marL="285750" marR="0" lvl="0" indent="-285750" algn="l" defTabSz="914400" rtl="0" fontAlgn="auto" hangingPunct="1">
              <a:lnSpc>
                <a:spcPct val="114000"/>
              </a:lnSpc>
              <a:spcBef>
                <a:spcPts val="0"/>
              </a:spcBef>
              <a:spcAft>
                <a:spcPts val="300"/>
              </a:spcAft>
              <a:buClr>
                <a:srgbClr val="FFFF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Light"/>
              </a:rPr>
              <a:t>70% of P1 Kubernetes clusters are running Rancher’s </a:t>
            </a:r>
            <a:r>
              <a:rPr lang="en-US" sz="1200" b="1" i="1" u="none" strike="noStrike" kern="1200" cap="none" spc="0" baseline="0">
                <a:solidFill>
                  <a:srgbClr val="FFFFFF"/>
                </a:solidFill>
                <a:uFillTx/>
                <a:latin typeface="Poppins Light"/>
              </a:rPr>
              <a:t>RKE2</a:t>
            </a:r>
            <a:r>
              <a:rPr lang="en-US" sz="1200" b="0" i="0" u="none" strike="noStrike" kern="1200" cap="none" spc="0" baseline="0">
                <a:solidFill>
                  <a:srgbClr val="FFFFFF"/>
                </a:solidFill>
                <a:uFillTx/>
                <a:latin typeface="Poppins Light"/>
              </a:rPr>
              <a:t> distribution</a:t>
            </a:r>
          </a:p>
          <a:p>
            <a:pPr marL="285750" marR="0" lvl="0" indent="-285750" algn="l" defTabSz="914400" rtl="0" fontAlgn="auto" hangingPunct="1">
              <a:lnSpc>
                <a:spcPct val="114000"/>
              </a:lnSpc>
              <a:spcBef>
                <a:spcPts val="0"/>
              </a:spcBef>
              <a:spcAft>
                <a:spcPts val="300"/>
              </a:spcAft>
              <a:buClr>
                <a:srgbClr val="FFFF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Light"/>
              </a:rPr>
              <a:t>Rancher’s </a:t>
            </a:r>
            <a:r>
              <a:rPr lang="en-US" sz="1200" b="1" i="1" u="none" strike="noStrike" kern="1200" cap="none" spc="0" baseline="0">
                <a:solidFill>
                  <a:srgbClr val="FFFFFF"/>
                </a:solidFill>
                <a:uFillTx/>
                <a:latin typeface="Poppins Light"/>
              </a:rPr>
              <a:t>k3s</a:t>
            </a:r>
            <a:r>
              <a:rPr lang="en-US" sz="1200" b="0" i="0" u="none" strike="noStrike" kern="1200" cap="none" spc="0" baseline="0">
                <a:solidFill>
                  <a:srgbClr val="FFFFFF"/>
                </a:solidFill>
                <a:uFillTx/>
                <a:latin typeface="Poppins Light"/>
              </a:rPr>
              <a:t> distro is shipping on a USAF Edge-One satellite mission in CY2021.</a:t>
            </a:r>
          </a:p>
          <a:p>
            <a:pPr marL="285750" marR="0" lvl="0" indent="-285750" algn="l" defTabSz="914400" rtl="0" fontAlgn="auto" hangingPunct="1">
              <a:lnSpc>
                <a:spcPct val="114000"/>
              </a:lnSpc>
              <a:spcBef>
                <a:spcPts val="0"/>
              </a:spcBef>
              <a:spcAft>
                <a:spcPts val="300"/>
              </a:spcAft>
              <a:buClr>
                <a:srgbClr val="FFFF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Light"/>
              </a:rPr>
              <a:t>Direct Support: ABMS, F35, INSCOM</a:t>
            </a:r>
          </a:p>
          <a:p>
            <a:pPr marL="285750" marR="0" lvl="0" indent="-285750" algn="l" defTabSz="914400" rtl="0" fontAlgn="auto" hangingPunct="1">
              <a:lnSpc>
                <a:spcPct val="114000"/>
              </a:lnSpc>
              <a:spcBef>
                <a:spcPts val="0"/>
              </a:spcBef>
              <a:spcAft>
                <a:spcPts val="300"/>
              </a:spcAft>
              <a:buClr>
                <a:srgbClr val="FFFF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Light"/>
              </a:rPr>
              <a:t>C-ATO Approval</a:t>
            </a:r>
          </a:p>
          <a:p>
            <a:pPr marL="285750" marR="0" lvl="0" indent="-285750" algn="l" defTabSz="914400" rtl="0" fontAlgn="auto" hangingPunct="1">
              <a:lnSpc>
                <a:spcPct val="114000"/>
              </a:lnSpc>
              <a:spcBef>
                <a:spcPts val="0"/>
              </a:spcBef>
              <a:spcAft>
                <a:spcPts val="300"/>
              </a:spcAft>
              <a:buClr>
                <a:srgbClr val="FFFFFF"/>
              </a:buClr>
              <a:buSzPct val="100000"/>
              <a:buFont typeface="System Font Regular"/>
              <a:buChar char="—"/>
              <a:tabLst/>
              <a:defRPr sz="1800" b="0" i="0" u="none" strike="noStrike" kern="0" cap="none" spc="0" baseline="0">
                <a:solidFill>
                  <a:srgbClr val="000000"/>
                </a:solidFill>
                <a:uFillTx/>
              </a:defRPr>
            </a:pPr>
            <a:endParaRPr lang="en-US" sz="1200" b="0" i="0" u="none" strike="noStrike" kern="1200" cap="none" spc="0" baseline="0">
              <a:solidFill>
                <a:srgbClr val="FFFFFF"/>
              </a:solidFill>
              <a:uFillTx/>
              <a:latin typeface="Poppins Light"/>
            </a:endParaRPr>
          </a:p>
        </p:txBody>
      </p:sp>
      <p:sp>
        <p:nvSpPr>
          <p:cNvPr id="17" name="TextBox 20">
            <a:extLst>
              <a:ext uri="{FF2B5EF4-FFF2-40B4-BE49-F238E27FC236}">
                <a16:creationId xmlns:a16="http://schemas.microsoft.com/office/drawing/2014/main" id="{8BB14001-2BD0-3A47-BF2F-DD4721D98970}"/>
              </a:ext>
            </a:extLst>
          </p:cNvPr>
          <p:cNvSpPr txBox="1"/>
          <p:nvPr/>
        </p:nvSpPr>
        <p:spPr>
          <a:xfrm>
            <a:off x="8129272" y="2401507"/>
            <a:ext cx="3166914" cy="2650470"/>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14000"/>
              </a:lnSpc>
              <a:spcBef>
                <a:spcPts val="0"/>
              </a:spcBef>
              <a:spcAft>
                <a:spcPts val="300"/>
              </a:spcAft>
              <a:buClr>
                <a:srgbClr val="FFFF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Light"/>
              </a:rPr>
              <a:t>The U2 Spy Plane has been retrofitted with computational hardware running Rancher’s </a:t>
            </a:r>
            <a:r>
              <a:rPr lang="en-US" sz="1200" b="1" i="0" u="none" strike="noStrike" kern="1200" cap="none" spc="0" baseline="0">
                <a:solidFill>
                  <a:srgbClr val="FFFFFF"/>
                </a:solidFill>
                <a:uFillTx/>
                <a:latin typeface="Poppins Light"/>
              </a:rPr>
              <a:t>K3s</a:t>
            </a:r>
            <a:r>
              <a:rPr lang="en-US" sz="1200" b="0" i="0" u="none" strike="noStrike" kern="1200" cap="none" spc="0" baseline="0">
                <a:solidFill>
                  <a:srgbClr val="FFFFFF"/>
                </a:solidFill>
                <a:uFillTx/>
                <a:latin typeface="Poppins Light"/>
              </a:rPr>
              <a:t> distribution for cloud-native AI/ML in-flight</a:t>
            </a:r>
          </a:p>
          <a:p>
            <a:pPr marL="285750" marR="0" lvl="0" indent="-285750" algn="l" defTabSz="914400" rtl="0" fontAlgn="auto" hangingPunct="1">
              <a:lnSpc>
                <a:spcPct val="114000"/>
              </a:lnSpc>
              <a:spcBef>
                <a:spcPts val="0"/>
              </a:spcBef>
              <a:spcAft>
                <a:spcPts val="300"/>
              </a:spcAft>
              <a:buClr>
                <a:srgbClr val="FFFF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Light"/>
              </a:rPr>
              <a:t>Rancher Federal engineers executed a ‘get-well’ strategy enabling the U2 Fed-lab to modernize a 60-plane into a foundational platform for a modern-day mission weapons platform</a:t>
            </a:r>
          </a:p>
        </p:txBody>
      </p:sp>
      <p:pic>
        <p:nvPicPr>
          <p:cNvPr id="18" name="Picture 6" descr="Federal U-2 Laboratory | Federal Labs">
            <a:extLst>
              <a:ext uri="{FF2B5EF4-FFF2-40B4-BE49-F238E27FC236}">
                <a16:creationId xmlns:a16="http://schemas.microsoft.com/office/drawing/2014/main" id="{E59D687E-3EE8-A345-84CD-BCD5454C0A74}"/>
              </a:ext>
            </a:extLst>
          </p:cNvPr>
          <p:cNvPicPr>
            <a:picLocks noChangeAspect="1"/>
          </p:cNvPicPr>
          <p:nvPr/>
        </p:nvPicPr>
        <p:blipFill>
          <a:blip r:embed="rId5"/>
          <a:srcRect/>
          <a:stretch>
            <a:fillRect/>
          </a:stretch>
        </p:blipFill>
        <p:spPr>
          <a:xfrm>
            <a:off x="9312853" y="5214823"/>
            <a:ext cx="857862" cy="857862"/>
          </a:xfrm>
          <a:prstGeom prst="rect">
            <a:avLst/>
          </a:prstGeom>
          <a:noFill/>
          <a:ln cap="flat">
            <a:noFill/>
          </a:ln>
        </p:spPr>
      </p:pic>
      <p:sp>
        <p:nvSpPr>
          <p:cNvPr id="19" name="Rectangle 19">
            <a:extLst>
              <a:ext uri="{FF2B5EF4-FFF2-40B4-BE49-F238E27FC236}">
                <a16:creationId xmlns:a16="http://schemas.microsoft.com/office/drawing/2014/main" id="{02B287E5-6B2C-464F-B28F-2818F47AE24E}"/>
              </a:ext>
            </a:extLst>
          </p:cNvPr>
          <p:cNvSpPr/>
          <p:nvPr/>
        </p:nvSpPr>
        <p:spPr>
          <a:xfrm>
            <a:off x="402061" y="5181886"/>
            <a:ext cx="3536094" cy="925226"/>
          </a:xfrm>
          <a:prstGeom prst="rect">
            <a:avLst/>
          </a:prstGeom>
          <a:noFill/>
          <a:ln w="19046" cap="flat">
            <a:solidFill>
              <a:srgbClr val="EB253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31BA79"/>
              </a:solidFill>
              <a:uFillTx/>
              <a:latin typeface="Calibri"/>
            </a:endParaRPr>
          </a:p>
        </p:txBody>
      </p:sp>
      <p:sp>
        <p:nvSpPr>
          <p:cNvPr id="20" name="Content Placeholder 7">
            <a:extLst>
              <a:ext uri="{FF2B5EF4-FFF2-40B4-BE49-F238E27FC236}">
                <a16:creationId xmlns:a16="http://schemas.microsoft.com/office/drawing/2014/main" id="{B65FD995-6451-4448-BF2F-6C742E68D163}"/>
              </a:ext>
            </a:extLst>
          </p:cNvPr>
          <p:cNvSpPr txBox="1"/>
          <p:nvPr/>
        </p:nvSpPr>
        <p:spPr>
          <a:xfrm>
            <a:off x="4436440" y="1690844"/>
            <a:ext cx="2962399" cy="508159"/>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10000"/>
              </a:lnSpc>
              <a:spcBef>
                <a:spcPts val="1000"/>
              </a:spcBef>
              <a:spcAft>
                <a:spcPts val="600"/>
              </a:spcAft>
              <a:buNone/>
              <a:tabLst/>
              <a:defRPr sz="1800" b="0" i="0" u="none" strike="noStrike" kern="0" cap="none" spc="0" baseline="0">
                <a:solidFill>
                  <a:srgbClr val="000000"/>
                </a:solidFill>
                <a:uFillTx/>
              </a:defRPr>
            </a:pPr>
            <a:r>
              <a:rPr lang="en-US" sz="1800" b="1" i="0" u="none" strike="noStrike" kern="1200" cap="none" spc="0" baseline="0" dirty="0">
                <a:solidFill>
                  <a:srgbClr val="FFFFFF"/>
                </a:solidFill>
                <a:uFillTx/>
                <a:latin typeface="Poppins" pitchFamily="2"/>
                <a:cs typeface="Poppins" pitchFamily="2"/>
              </a:rPr>
              <a:t>USAF: </a:t>
            </a:r>
            <a:br>
              <a:rPr lang="en-US" sz="1800" b="0" i="0" u="none" strike="noStrike" kern="1200" cap="none" spc="0" baseline="0" dirty="0">
                <a:solidFill>
                  <a:srgbClr val="FFFFFF"/>
                </a:solidFill>
                <a:uFillTx/>
                <a:latin typeface="Poppins" pitchFamily="2"/>
                <a:cs typeface="Poppins" pitchFamily="2"/>
              </a:rPr>
            </a:br>
            <a:r>
              <a:rPr lang="en-US" sz="1800" b="0" i="0" u="none" strike="noStrike" kern="1200" cap="none" spc="0" baseline="0" dirty="0">
                <a:solidFill>
                  <a:srgbClr val="FFFFFF"/>
                </a:solidFill>
                <a:uFillTx/>
                <a:latin typeface="Poppins" pitchFamily="2"/>
                <a:cs typeface="Poppins" pitchFamily="2"/>
              </a:rPr>
              <a:t>Platform-One</a:t>
            </a:r>
          </a:p>
        </p:txBody>
      </p:sp>
      <p:sp>
        <p:nvSpPr>
          <p:cNvPr id="21" name="Content Placeholder 7">
            <a:extLst>
              <a:ext uri="{FF2B5EF4-FFF2-40B4-BE49-F238E27FC236}">
                <a16:creationId xmlns:a16="http://schemas.microsoft.com/office/drawing/2014/main" id="{57E3684B-7956-4D49-9201-1C43075AB6D6}"/>
              </a:ext>
            </a:extLst>
          </p:cNvPr>
          <p:cNvSpPr txBox="1"/>
          <p:nvPr/>
        </p:nvSpPr>
        <p:spPr>
          <a:xfrm>
            <a:off x="8129272" y="1714847"/>
            <a:ext cx="2962399" cy="508159"/>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10000"/>
              </a:lnSpc>
              <a:spcBef>
                <a:spcPts val="1000"/>
              </a:spcBef>
              <a:spcAft>
                <a:spcPts val="600"/>
              </a:spcAft>
              <a:buNone/>
              <a:tabLst/>
              <a:defRPr sz="1800" b="0" i="0" u="none" strike="noStrike" kern="0" cap="none" spc="0" baseline="0">
                <a:solidFill>
                  <a:srgbClr val="000000"/>
                </a:solidFill>
                <a:uFillTx/>
              </a:defRPr>
            </a:pPr>
            <a:r>
              <a:rPr lang="en-US" sz="1800" b="1" i="0" u="none" strike="noStrike" kern="1200" cap="none" spc="0" baseline="0">
                <a:solidFill>
                  <a:srgbClr val="FFFFFF"/>
                </a:solidFill>
                <a:uFillTx/>
                <a:latin typeface="Poppins" pitchFamily="2"/>
                <a:cs typeface="Poppins" pitchFamily="2"/>
              </a:rPr>
              <a:t>U2: </a:t>
            </a:r>
            <a:br>
              <a:rPr lang="en-US" sz="1800" b="1" i="0" u="none" strike="noStrike" kern="0" cap="none" spc="0" baseline="0">
                <a:solidFill>
                  <a:srgbClr val="FFFFFF"/>
                </a:solidFill>
                <a:uFillTx/>
                <a:latin typeface="Poppins" pitchFamily="2"/>
                <a:cs typeface="Poppins" pitchFamily="2"/>
              </a:rPr>
            </a:br>
            <a:r>
              <a:rPr lang="en-US" sz="1800" b="0" i="0" u="none" strike="noStrike" kern="1200" cap="none" spc="0" baseline="0">
                <a:solidFill>
                  <a:srgbClr val="FFFFFF"/>
                </a:solidFill>
                <a:uFillTx/>
                <a:latin typeface="Poppins" pitchFamily="2"/>
                <a:cs typeface="Poppins" pitchFamily="2"/>
              </a:rPr>
              <a:t>Federa</a:t>
            </a:r>
            <a:r>
              <a:rPr lang="en-US" sz="1800" b="0" i="0" u="none" strike="noStrike" kern="0" cap="none" spc="0" baseline="0">
                <a:solidFill>
                  <a:srgbClr val="FFFFFF"/>
                </a:solidFill>
                <a:uFillTx/>
                <a:latin typeface="Poppins" pitchFamily="2"/>
                <a:cs typeface="Poppins" pitchFamily="2"/>
              </a:rPr>
              <a:t>l Laboratory</a:t>
            </a:r>
            <a:endParaRPr lang="en-US" sz="1800" b="0" i="0" u="none" strike="noStrike" kern="1200" cap="none" spc="0" baseline="0">
              <a:solidFill>
                <a:srgbClr val="FFFFFF"/>
              </a:solidFill>
              <a:uFillTx/>
              <a:latin typeface="Poppins" pitchFamily="2"/>
              <a:cs typeface="Poppins" pitchFamily="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6805">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6BB3EF7B-BA49-D449-AA3C-D0D3CEB79811}"/>
              </a:ext>
            </a:extLst>
          </p:cNvPr>
          <p:cNvSpPr txBox="1">
            <a:spLocks noGrp="1"/>
          </p:cNvSpPr>
          <p:nvPr>
            <p:ph type="title"/>
          </p:nvPr>
        </p:nvSpPr>
        <p:spPr>
          <a:xfrm>
            <a:off x="408361" y="346054"/>
            <a:ext cx="10728326" cy="455508"/>
          </a:xfrm>
        </p:spPr>
        <p:txBody>
          <a:bodyPr/>
          <a:lstStyle/>
          <a:p>
            <a:pPr lvl="0"/>
            <a:r>
              <a:rPr lang="en-GB" dirty="0"/>
              <a:t>Supporting RGS Customers To Transform</a:t>
            </a:r>
          </a:p>
        </p:txBody>
      </p:sp>
      <p:pic>
        <p:nvPicPr>
          <p:cNvPr id="3" name="Graphic 2">
            <a:extLst>
              <a:ext uri="{FF2B5EF4-FFF2-40B4-BE49-F238E27FC236}">
                <a16:creationId xmlns:a16="http://schemas.microsoft.com/office/drawing/2014/main" id="{41A39C41-79C4-6C45-9D4B-0564A54474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9279" y="1262950"/>
            <a:ext cx="3493446" cy="3492002"/>
          </a:xfrm>
          <a:prstGeom prst="rect">
            <a:avLst/>
          </a:prstGeom>
          <a:noFill/>
          <a:ln cap="flat">
            <a:noFill/>
          </a:ln>
        </p:spPr>
      </p:pic>
      <p:grpSp>
        <p:nvGrpSpPr>
          <p:cNvPr id="4" name="Group 35">
            <a:extLst>
              <a:ext uri="{FF2B5EF4-FFF2-40B4-BE49-F238E27FC236}">
                <a16:creationId xmlns:a16="http://schemas.microsoft.com/office/drawing/2014/main" id="{AFE76D6D-CA8A-5B40-81CB-B72E3B7F6C11}"/>
              </a:ext>
            </a:extLst>
          </p:cNvPr>
          <p:cNvGrpSpPr/>
          <p:nvPr/>
        </p:nvGrpSpPr>
        <p:grpSpPr>
          <a:xfrm>
            <a:off x="5162814" y="2089038"/>
            <a:ext cx="1866381" cy="1839827"/>
            <a:chOff x="5162814" y="2089038"/>
            <a:chExt cx="1866381" cy="1839827"/>
          </a:xfrm>
        </p:grpSpPr>
        <p:pic>
          <p:nvPicPr>
            <p:cNvPr id="5" name="Graphic 3">
              <a:extLst>
                <a:ext uri="{FF2B5EF4-FFF2-40B4-BE49-F238E27FC236}">
                  <a16:creationId xmlns:a16="http://schemas.microsoft.com/office/drawing/2014/main" id="{BD031DA4-C697-6648-A5E2-79B7042A5C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100006">
              <a:off x="5176091" y="2075761"/>
              <a:ext cx="1839827" cy="1866381"/>
            </a:xfrm>
            <a:prstGeom prst="rect">
              <a:avLst/>
            </a:prstGeom>
            <a:noFill/>
            <a:ln cap="flat">
              <a:noFill/>
            </a:ln>
          </p:spPr>
        </p:pic>
        <p:pic>
          <p:nvPicPr>
            <p:cNvPr id="6" name="Graphic 5">
              <a:extLst>
                <a:ext uri="{FF2B5EF4-FFF2-40B4-BE49-F238E27FC236}">
                  <a16:creationId xmlns:a16="http://schemas.microsoft.com/office/drawing/2014/main" id="{2C22BE44-C9AF-D24C-9E1E-BFC06E2D3C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22500" y="2446477"/>
              <a:ext cx="1148541" cy="1146456"/>
            </a:xfrm>
            <a:prstGeom prst="rect">
              <a:avLst/>
            </a:prstGeom>
            <a:noFill/>
            <a:ln cap="flat">
              <a:noFill/>
            </a:ln>
          </p:spPr>
        </p:pic>
      </p:grpSp>
      <p:grpSp>
        <p:nvGrpSpPr>
          <p:cNvPr id="7" name="Group 39">
            <a:extLst>
              <a:ext uri="{FF2B5EF4-FFF2-40B4-BE49-F238E27FC236}">
                <a16:creationId xmlns:a16="http://schemas.microsoft.com/office/drawing/2014/main" id="{CB0C79F4-50D9-134C-9FAB-48FEC71CBEA6}"/>
              </a:ext>
            </a:extLst>
          </p:cNvPr>
          <p:cNvGrpSpPr/>
          <p:nvPr/>
        </p:nvGrpSpPr>
        <p:grpSpPr>
          <a:xfrm>
            <a:off x="731840" y="1268409"/>
            <a:ext cx="3394261" cy="3355070"/>
            <a:chOff x="731840" y="1268409"/>
            <a:chExt cx="3394261" cy="3355070"/>
          </a:xfrm>
        </p:grpSpPr>
        <p:sp>
          <p:nvSpPr>
            <p:cNvPr id="8" name="Rectangle 36">
              <a:extLst>
                <a:ext uri="{FF2B5EF4-FFF2-40B4-BE49-F238E27FC236}">
                  <a16:creationId xmlns:a16="http://schemas.microsoft.com/office/drawing/2014/main" id="{68D798D1-02E4-B647-9E9C-9154154CF267}"/>
                </a:ext>
              </a:extLst>
            </p:cNvPr>
            <p:cNvSpPr/>
            <p:nvPr/>
          </p:nvSpPr>
          <p:spPr>
            <a:xfrm>
              <a:off x="731840" y="1268409"/>
              <a:ext cx="3394261" cy="3355070"/>
            </a:xfrm>
            <a:prstGeom prst="rect">
              <a:avLst/>
            </a:prstGeom>
            <a:solidFill>
              <a:srgbClr val="191F71"/>
            </a:solidFill>
            <a:ln cap="flat">
              <a:noFill/>
              <a:prstDash val="solid"/>
            </a:ln>
          </p:spPr>
          <p:txBody>
            <a:bodyPr vert="horz" wrap="square" lIns="91440" tIns="143999"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FFFFFF"/>
                  </a:solidFill>
                  <a:uFillTx/>
                  <a:latin typeface="Poppins Medium"/>
                </a:rPr>
                <a:t>Simplify and optimize </a:t>
              </a:r>
              <a:br>
                <a:rPr lang="en-GB" sz="1600" b="0" i="0" u="none" strike="noStrike" kern="1200" cap="none" spc="0" baseline="0">
                  <a:solidFill>
                    <a:srgbClr val="FFFFFF"/>
                  </a:solidFill>
                  <a:uFillTx/>
                  <a:latin typeface="Poppins Medium"/>
                </a:rPr>
              </a:br>
              <a:r>
                <a:rPr lang="en-GB" sz="1600" b="0" i="0" u="none" strike="noStrike" kern="1200" cap="none" spc="0" baseline="0">
                  <a:solidFill>
                    <a:srgbClr val="FFFFFF"/>
                  </a:solidFill>
                  <a:uFillTx/>
                  <a:latin typeface="Poppins Medium"/>
                </a:rPr>
                <a:t>existing environments</a:t>
              </a:r>
              <a:endParaRPr lang="en-US" sz="1600" b="0" i="0" u="none" strike="noStrike" kern="1200" cap="none" spc="0" baseline="0">
                <a:solidFill>
                  <a:srgbClr val="FFFFFF"/>
                </a:solidFill>
                <a:uFillTx/>
                <a:latin typeface="Poppins Medium"/>
              </a:endParaRPr>
            </a:p>
          </p:txBody>
        </p:sp>
        <p:grpSp>
          <p:nvGrpSpPr>
            <p:cNvPr id="9" name="Group 38">
              <a:extLst>
                <a:ext uri="{FF2B5EF4-FFF2-40B4-BE49-F238E27FC236}">
                  <a16:creationId xmlns:a16="http://schemas.microsoft.com/office/drawing/2014/main" id="{958C7A54-0A8B-C443-A66C-90930D6B90CB}"/>
                </a:ext>
              </a:extLst>
            </p:cNvPr>
            <p:cNvGrpSpPr/>
            <p:nvPr/>
          </p:nvGrpSpPr>
          <p:grpSpPr>
            <a:xfrm>
              <a:off x="986665" y="2128906"/>
              <a:ext cx="2884602" cy="986024"/>
              <a:chOff x="986665" y="2128906"/>
              <a:chExt cx="2884602" cy="986024"/>
            </a:xfrm>
          </p:grpSpPr>
          <p:sp>
            <p:nvSpPr>
              <p:cNvPr id="10" name="Rectangle 37">
                <a:extLst>
                  <a:ext uri="{FF2B5EF4-FFF2-40B4-BE49-F238E27FC236}">
                    <a16:creationId xmlns:a16="http://schemas.microsoft.com/office/drawing/2014/main" id="{A625B3C1-9F72-F44E-9F5F-A7B6F4A51562}"/>
                  </a:ext>
                </a:extLst>
              </p:cNvPr>
              <p:cNvSpPr/>
              <p:nvPr/>
            </p:nvSpPr>
            <p:spPr>
              <a:xfrm>
                <a:off x="986665" y="2128906"/>
                <a:ext cx="1357463" cy="986024"/>
              </a:xfrm>
              <a:prstGeom prst="rect">
                <a:avLst/>
              </a:prstGeom>
              <a:solidFill>
                <a:srgbClr val="191F71"/>
              </a:solidFill>
              <a:ln w="28575"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50" b="0" i="0" u="none" strike="noStrike" kern="1200" cap="none" spc="0" baseline="0">
                    <a:solidFill>
                      <a:srgbClr val="FFFFFF"/>
                    </a:solidFill>
                    <a:uFillTx/>
                    <a:latin typeface="Poppins Light"/>
                    <a:cs typeface="Poppins" pitchFamily="2"/>
                  </a:rPr>
                  <a:t>Complexity of managing </a:t>
                </a:r>
                <a:br>
                  <a:rPr lang="en-GB" sz="1050" b="0" i="0" u="none" strike="noStrike" kern="1200" cap="none" spc="0" baseline="0">
                    <a:solidFill>
                      <a:srgbClr val="FFFFFF"/>
                    </a:solidFill>
                    <a:uFillTx/>
                    <a:latin typeface="Poppins Light"/>
                    <a:cs typeface="Poppins" pitchFamily="2"/>
                  </a:rPr>
                </a:br>
                <a:r>
                  <a:rPr lang="en-GB" sz="1050" b="0" i="0" u="none" strike="noStrike" kern="1200" cap="none" spc="0" baseline="0">
                    <a:solidFill>
                      <a:srgbClr val="FFFFFF"/>
                    </a:solidFill>
                    <a:uFillTx/>
                    <a:latin typeface="Poppins Light"/>
                    <a:cs typeface="Poppins" pitchFamily="2"/>
                  </a:rPr>
                  <a:t>hybrid cloud infrastructure and apps</a:t>
                </a:r>
                <a:endParaRPr lang="en-US" sz="1050" b="0" i="0" u="none" strike="noStrike" kern="1200" cap="none" spc="0" baseline="0">
                  <a:solidFill>
                    <a:srgbClr val="FFFFFF"/>
                  </a:solidFill>
                  <a:uFillTx/>
                  <a:latin typeface="Poppins Light"/>
                  <a:cs typeface="Poppins" pitchFamily="2"/>
                </a:endParaRPr>
              </a:p>
            </p:txBody>
          </p:sp>
          <p:sp>
            <p:nvSpPr>
              <p:cNvPr id="11" name="Rectangle 49">
                <a:extLst>
                  <a:ext uri="{FF2B5EF4-FFF2-40B4-BE49-F238E27FC236}">
                    <a16:creationId xmlns:a16="http://schemas.microsoft.com/office/drawing/2014/main" id="{BBA9C37F-95CA-E74E-B118-96535EA737B1}"/>
                  </a:ext>
                </a:extLst>
              </p:cNvPr>
              <p:cNvSpPr/>
              <p:nvPr/>
            </p:nvSpPr>
            <p:spPr>
              <a:xfrm>
                <a:off x="2513804" y="2128906"/>
                <a:ext cx="1357463" cy="986024"/>
              </a:xfrm>
              <a:prstGeom prst="rect">
                <a:avLst/>
              </a:prstGeom>
              <a:solidFill>
                <a:srgbClr val="191F71"/>
              </a:solidFill>
              <a:ln w="28575"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50" b="0" i="0" u="none" strike="noStrike" kern="1200" cap="none" spc="0" baseline="0">
                    <a:solidFill>
                      <a:srgbClr val="FFFFFF"/>
                    </a:solidFill>
                    <a:uFillTx/>
                    <a:latin typeface="Poppins Light"/>
                    <a:cs typeface="Poppins" pitchFamily="2"/>
                  </a:rPr>
                  <a:t>Run workloads anywhere, containers, VMs, on-premises and across clouds</a:t>
                </a:r>
                <a:endParaRPr lang="en-US" sz="1050" b="0" i="0" u="none" strike="noStrike" kern="1200" cap="none" spc="0" baseline="0">
                  <a:solidFill>
                    <a:srgbClr val="FFFFFF"/>
                  </a:solidFill>
                  <a:uFillTx/>
                  <a:latin typeface="Poppins Light"/>
                  <a:cs typeface="Poppins" pitchFamily="2"/>
                </a:endParaRPr>
              </a:p>
            </p:txBody>
          </p:sp>
        </p:grpSp>
        <p:grpSp>
          <p:nvGrpSpPr>
            <p:cNvPr id="12" name="Group 56">
              <a:extLst>
                <a:ext uri="{FF2B5EF4-FFF2-40B4-BE49-F238E27FC236}">
                  <a16:creationId xmlns:a16="http://schemas.microsoft.com/office/drawing/2014/main" id="{A47150F5-ABD5-DB44-AEC8-39B7449817E5}"/>
                </a:ext>
              </a:extLst>
            </p:cNvPr>
            <p:cNvGrpSpPr/>
            <p:nvPr/>
          </p:nvGrpSpPr>
          <p:grpSpPr>
            <a:xfrm>
              <a:off x="986665" y="3307256"/>
              <a:ext cx="2884602" cy="986024"/>
              <a:chOff x="986665" y="3307256"/>
              <a:chExt cx="2884602" cy="986024"/>
            </a:xfrm>
          </p:grpSpPr>
          <p:sp>
            <p:nvSpPr>
              <p:cNvPr id="13" name="Rectangle 57">
                <a:extLst>
                  <a:ext uri="{FF2B5EF4-FFF2-40B4-BE49-F238E27FC236}">
                    <a16:creationId xmlns:a16="http://schemas.microsoft.com/office/drawing/2014/main" id="{27F42621-17F4-2C42-B293-CD39F816AC49}"/>
                  </a:ext>
                </a:extLst>
              </p:cNvPr>
              <p:cNvSpPr/>
              <p:nvPr/>
            </p:nvSpPr>
            <p:spPr>
              <a:xfrm>
                <a:off x="986665" y="3307256"/>
                <a:ext cx="1357463" cy="986024"/>
              </a:xfrm>
              <a:prstGeom prst="rect">
                <a:avLst/>
              </a:prstGeom>
              <a:solidFill>
                <a:srgbClr val="191F71"/>
              </a:solidFill>
              <a:ln w="28575"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50" b="0" i="0" u="none" strike="noStrike" kern="1200" cap="none" spc="0" baseline="0">
                    <a:solidFill>
                      <a:srgbClr val="FFFFFF"/>
                    </a:solidFill>
                    <a:uFillTx/>
                    <a:latin typeface="Poppins Light"/>
                    <a:cs typeface="Poppins" pitchFamily="2"/>
                  </a:rPr>
                  <a:t>Secure operation of all mission-critical workloads</a:t>
                </a:r>
              </a:p>
            </p:txBody>
          </p:sp>
          <p:sp>
            <p:nvSpPr>
              <p:cNvPr id="14" name="Rectangle 58">
                <a:extLst>
                  <a:ext uri="{FF2B5EF4-FFF2-40B4-BE49-F238E27FC236}">
                    <a16:creationId xmlns:a16="http://schemas.microsoft.com/office/drawing/2014/main" id="{AA1EC62E-CBF9-D841-B7CA-F62CE82A50AD}"/>
                  </a:ext>
                </a:extLst>
              </p:cNvPr>
              <p:cNvSpPr/>
              <p:nvPr/>
            </p:nvSpPr>
            <p:spPr>
              <a:xfrm>
                <a:off x="2513804" y="3307256"/>
                <a:ext cx="1357463" cy="986024"/>
              </a:xfrm>
              <a:prstGeom prst="rect">
                <a:avLst/>
              </a:prstGeom>
              <a:solidFill>
                <a:srgbClr val="191F71"/>
              </a:solidFill>
              <a:ln w="28575"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50" b="0" i="0" u="none" strike="noStrike" kern="1200" cap="none" spc="0" baseline="0">
                    <a:solidFill>
                      <a:srgbClr val="FFFFFF"/>
                    </a:solidFill>
                    <a:uFillTx/>
                    <a:latin typeface="Poppins Light"/>
                    <a:cs typeface="Poppins" pitchFamily="2"/>
                  </a:rPr>
                  <a:t>Need to eliminate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50" b="0" i="0" u="none" strike="noStrike" kern="1200" cap="none" spc="0" baseline="0">
                    <a:solidFill>
                      <a:srgbClr val="FFFFFF"/>
                    </a:solidFill>
                    <a:uFillTx/>
                    <a:latin typeface="Poppins Light"/>
                    <a:cs typeface="Poppins" pitchFamily="2"/>
                  </a:rPr>
                  <a:t>downtime</a:t>
                </a:r>
              </a:p>
            </p:txBody>
          </p:sp>
        </p:grpSp>
      </p:grpSp>
      <p:grpSp>
        <p:nvGrpSpPr>
          <p:cNvPr id="15" name="Group 59">
            <a:extLst>
              <a:ext uri="{FF2B5EF4-FFF2-40B4-BE49-F238E27FC236}">
                <a16:creationId xmlns:a16="http://schemas.microsoft.com/office/drawing/2014/main" id="{E11ABBB8-731A-354A-9024-23C45F156E6F}"/>
              </a:ext>
            </a:extLst>
          </p:cNvPr>
          <p:cNvGrpSpPr/>
          <p:nvPr/>
        </p:nvGrpSpPr>
        <p:grpSpPr>
          <a:xfrm>
            <a:off x="8075322" y="1268409"/>
            <a:ext cx="3394261" cy="3355070"/>
            <a:chOff x="8075322" y="1268409"/>
            <a:chExt cx="3394261" cy="3355070"/>
          </a:xfrm>
        </p:grpSpPr>
        <p:sp>
          <p:nvSpPr>
            <p:cNvPr id="16" name="Rectangle 60">
              <a:extLst>
                <a:ext uri="{FF2B5EF4-FFF2-40B4-BE49-F238E27FC236}">
                  <a16:creationId xmlns:a16="http://schemas.microsoft.com/office/drawing/2014/main" id="{FB993C60-7918-404D-ABEE-EB3818728B50}"/>
                </a:ext>
              </a:extLst>
            </p:cNvPr>
            <p:cNvSpPr/>
            <p:nvPr/>
          </p:nvSpPr>
          <p:spPr>
            <a:xfrm>
              <a:off x="8075322" y="1268409"/>
              <a:ext cx="3394261" cy="3355070"/>
            </a:xfrm>
            <a:prstGeom prst="rect">
              <a:avLst/>
            </a:prstGeom>
            <a:solidFill>
              <a:srgbClr val="EC252F"/>
            </a:solidFill>
            <a:ln cap="flat">
              <a:noFill/>
              <a:prstDash val="solid"/>
            </a:ln>
          </p:spPr>
          <p:txBody>
            <a:bodyPr vert="horz" wrap="square" lIns="91440" tIns="143999"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dirty="0">
                  <a:solidFill>
                    <a:srgbClr val="FFFFFF"/>
                  </a:solidFill>
                  <a:uFillTx/>
                  <a:latin typeface="Poppins Medium"/>
                </a:rPr>
                <a:t>Bring apps and infrastructure into modern cloud computing</a:t>
              </a:r>
            </a:p>
          </p:txBody>
        </p:sp>
        <p:grpSp>
          <p:nvGrpSpPr>
            <p:cNvPr id="17" name="Group 61">
              <a:extLst>
                <a:ext uri="{FF2B5EF4-FFF2-40B4-BE49-F238E27FC236}">
                  <a16:creationId xmlns:a16="http://schemas.microsoft.com/office/drawing/2014/main" id="{506B00D6-015B-574C-9C45-F6567A413933}"/>
                </a:ext>
              </a:extLst>
            </p:cNvPr>
            <p:cNvGrpSpPr/>
            <p:nvPr/>
          </p:nvGrpSpPr>
          <p:grpSpPr>
            <a:xfrm>
              <a:off x="8330147" y="2128906"/>
              <a:ext cx="2884602" cy="986024"/>
              <a:chOff x="8330147" y="2128906"/>
              <a:chExt cx="2884602" cy="986024"/>
            </a:xfrm>
          </p:grpSpPr>
          <p:sp>
            <p:nvSpPr>
              <p:cNvPr id="18" name="Rectangle 65">
                <a:extLst>
                  <a:ext uri="{FF2B5EF4-FFF2-40B4-BE49-F238E27FC236}">
                    <a16:creationId xmlns:a16="http://schemas.microsoft.com/office/drawing/2014/main" id="{ADB57948-6780-CB4A-B223-D891C09134C5}"/>
                  </a:ext>
                </a:extLst>
              </p:cNvPr>
              <p:cNvSpPr/>
              <p:nvPr/>
            </p:nvSpPr>
            <p:spPr>
              <a:xfrm>
                <a:off x="8330147" y="2128906"/>
                <a:ext cx="1357463" cy="986024"/>
              </a:xfrm>
              <a:prstGeom prst="rect">
                <a:avLst/>
              </a:prstGeom>
              <a:solidFill>
                <a:srgbClr val="F25354"/>
              </a:solidFill>
              <a:ln w="28575"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50" b="0" i="0" u="none" strike="noStrike" kern="1200" cap="none" spc="0" baseline="0">
                    <a:solidFill>
                      <a:srgbClr val="FFFFFF"/>
                    </a:solidFill>
                    <a:uFillTx/>
                    <a:latin typeface="Poppins Light"/>
                    <a:cs typeface="Poppins" pitchFamily="2"/>
                  </a:rPr>
                  <a:t>Container and Kubernetes complexity</a:t>
                </a:r>
              </a:p>
            </p:txBody>
          </p:sp>
          <p:sp>
            <p:nvSpPr>
              <p:cNvPr id="19" name="Rectangle 66">
                <a:extLst>
                  <a:ext uri="{FF2B5EF4-FFF2-40B4-BE49-F238E27FC236}">
                    <a16:creationId xmlns:a16="http://schemas.microsoft.com/office/drawing/2014/main" id="{2B1ADCB3-2365-7C4A-8BB7-A53FA4F817C8}"/>
                  </a:ext>
                </a:extLst>
              </p:cNvPr>
              <p:cNvSpPr/>
              <p:nvPr/>
            </p:nvSpPr>
            <p:spPr>
              <a:xfrm>
                <a:off x="9857286" y="2128906"/>
                <a:ext cx="1357463" cy="986024"/>
              </a:xfrm>
              <a:prstGeom prst="rect">
                <a:avLst/>
              </a:prstGeom>
              <a:solidFill>
                <a:srgbClr val="F25354"/>
              </a:solidFill>
              <a:ln w="28575"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50" b="0" i="0" u="none" strike="noStrike" kern="1200" cap="none" spc="0" baseline="0">
                    <a:solidFill>
                      <a:srgbClr val="FFFFFF"/>
                    </a:solidFill>
                    <a:uFillTx/>
                    <a:latin typeface="Poppins Light"/>
                    <a:cs typeface="Poppins" pitchFamily="2"/>
                  </a:rPr>
                  <a:t>Modernizing legacy apps and accelerating time to market</a:t>
                </a:r>
              </a:p>
            </p:txBody>
          </p:sp>
        </p:grpSp>
        <p:sp>
          <p:nvSpPr>
            <p:cNvPr id="20" name="Rectangle 63">
              <a:extLst>
                <a:ext uri="{FF2B5EF4-FFF2-40B4-BE49-F238E27FC236}">
                  <a16:creationId xmlns:a16="http://schemas.microsoft.com/office/drawing/2014/main" id="{F8D7551E-7B12-954C-8869-62ACBE1E55E1}"/>
                </a:ext>
              </a:extLst>
            </p:cNvPr>
            <p:cNvSpPr/>
            <p:nvPr/>
          </p:nvSpPr>
          <p:spPr>
            <a:xfrm>
              <a:off x="9093717" y="3307256"/>
              <a:ext cx="1357463" cy="986024"/>
            </a:xfrm>
            <a:prstGeom prst="rect">
              <a:avLst/>
            </a:prstGeom>
            <a:solidFill>
              <a:srgbClr val="F25354"/>
            </a:solidFill>
            <a:ln w="28575"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50" b="0" i="0" u="none" strike="noStrike" kern="1200" cap="none" spc="0" baseline="0">
                  <a:solidFill>
                    <a:srgbClr val="FFFFFF"/>
                  </a:solidFill>
                  <a:uFillTx/>
                  <a:latin typeface="Poppins Light"/>
                  <a:cs typeface="Poppins" pitchFamily="2"/>
                </a:rPr>
                <a:t>Reduce cost </a:t>
              </a:r>
              <a:br>
                <a:rPr lang="en-GB" sz="1050" b="0" i="0" u="none" strike="noStrike" kern="1200" cap="none" spc="0" baseline="0">
                  <a:solidFill>
                    <a:srgbClr val="FFFFFF"/>
                  </a:solidFill>
                  <a:uFillTx/>
                  <a:latin typeface="Poppins Light"/>
                  <a:cs typeface="Poppins" pitchFamily="2"/>
                </a:rPr>
              </a:br>
              <a:r>
                <a:rPr lang="en-GB" sz="1050" b="0" i="0" u="none" strike="noStrike" kern="1200" cap="none" spc="0" baseline="0">
                  <a:solidFill>
                    <a:srgbClr val="FFFFFF"/>
                  </a:solidFill>
                  <a:uFillTx/>
                  <a:latin typeface="Poppins Light"/>
                  <a:cs typeface="Poppins" pitchFamily="2"/>
                </a:rPr>
                <a:t>and risk</a:t>
              </a:r>
            </a:p>
          </p:txBody>
        </p:sp>
      </p:grpSp>
      <p:sp>
        <p:nvSpPr>
          <p:cNvPr id="21" name="Rectangle 67">
            <a:extLst>
              <a:ext uri="{FF2B5EF4-FFF2-40B4-BE49-F238E27FC236}">
                <a16:creationId xmlns:a16="http://schemas.microsoft.com/office/drawing/2014/main" id="{479788A3-F991-4B44-93C4-259DA2A226A3}"/>
              </a:ext>
            </a:extLst>
          </p:cNvPr>
          <p:cNvSpPr/>
          <p:nvPr/>
        </p:nvSpPr>
        <p:spPr>
          <a:xfrm>
            <a:off x="1936754" y="4909505"/>
            <a:ext cx="8313733" cy="1219827"/>
          </a:xfrm>
          <a:prstGeom prst="rect">
            <a:avLst/>
          </a:prstGeom>
          <a:solidFill>
            <a:srgbClr val="2453FF"/>
          </a:solidFill>
          <a:ln cap="flat">
            <a:noFill/>
            <a:prstDash val="solid"/>
          </a:ln>
        </p:spPr>
        <p:txBody>
          <a:bodyPr vert="horz" wrap="square" lIns="91440" tIns="143999"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FFFFFF"/>
                </a:solidFill>
                <a:uFillTx/>
                <a:latin typeface="Poppins Medium"/>
              </a:rPr>
              <a:t>Accelerate business innovation</a:t>
            </a:r>
          </a:p>
        </p:txBody>
      </p:sp>
      <p:grpSp>
        <p:nvGrpSpPr>
          <p:cNvPr id="22" name="Group 46">
            <a:extLst>
              <a:ext uri="{FF2B5EF4-FFF2-40B4-BE49-F238E27FC236}">
                <a16:creationId xmlns:a16="http://schemas.microsoft.com/office/drawing/2014/main" id="{FCF84C97-AFDF-A949-9D72-F0AE486D98CE}"/>
              </a:ext>
            </a:extLst>
          </p:cNvPr>
          <p:cNvGrpSpPr/>
          <p:nvPr/>
        </p:nvGrpSpPr>
        <p:grpSpPr>
          <a:xfrm>
            <a:off x="2204270" y="5373691"/>
            <a:ext cx="7778700" cy="638744"/>
            <a:chOff x="2204270" y="5373691"/>
            <a:chExt cx="7778700" cy="638744"/>
          </a:xfrm>
        </p:grpSpPr>
        <p:sp>
          <p:nvSpPr>
            <p:cNvPr id="23" name="Rectangle 69">
              <a:extLst>
                <a:ext uri="{FF2B5EF4-FFF2-40B4-BE49-F238E27FC236}">
                  <a16:creationId xmlns:a16="http://schemas.microsoft.com/office/drawing/2014/main" id="{0BADF84A-0C94-6E4D-81D2-36751B7EDF77}"/>
                </a:ext>
              </a:extLst>
            </p:cNvPr>
            <p:cNvSpPr/>
            <p:nvPr/>
          </p:nvSpPr>
          <p:spPr>
            <a:xfrm>
              <a:off x="2204270" y="5373691"/>
              <a:ext cx="2415442" cy="638744"/>
            </a:xfrm>
            <a:prstGeom prst="rect">
              <a:avLst/>
            </a:prstGeom>
            <a:solidFill>
              <a:srgbClr val="2453FF"/>
            </a:solidFill>
            <a:ln w="28575"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50" b="0" i="0" u="none" strike="noStrike" kern="1200" cap="none" spc="0" baseline="0" dirty="0">
                  <a:solidFill>
                    <a:srgbClr val="FFFFFF"/>
                  </a:solidFill>
                  <a:uFillTx/>
                  <a:latin typeface="Poppins Light"/>
                  <a:cs typeface="Poppins" pitchFamily="2"/>
                </a:rPr>
                <a:t>Lack of a consistent platform from core, to cloud, to edge</a:t>
              </a:r>
            </a:p>
          </p:txBody>
        </p:sp>
        <p:sp>
          <p:nvSpPr>
            <p:cNvPr id="24" name="Rectangle 70">
              <a:extLst>
                <a:ext uri="{FF2B5EF4-FFF2-40B4-BE49-F238E27FC236}">
                  <a16:creationId xmlns:a16="http://schemas.microsoft.com/office/drawing/2014/main" id="{621AC151-48EB-A743-AC54-019B61BF54E0}"/>
                </a:ext>
              </a:extLst>
            </p:cNvPr>
            <p:cNvSpPr/>
            <p:nvPr/>
          </p:nvSpPr>
          <p:spPr>
            <a:xfrm>
              <a:off x="4885904" y="5373691"/>
              <a:ext cx="2415442" cy="638744"/>
            </a:xfrm>
            <a:prstGeom prst="rect">
              <a:avLst/>
            </a:prstGeom>
            <a:solidFill>
              <a:srgbClr val="2453FF"/>
            </a:solidFill>
            <a:ln w="28575"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50" b="0" i="0" u="none" strike="noStrike" kern="1200" cap="none" spc="0" baseline="0">
                  <a:solidFill>
                    <a:srgbClr val="FFFFFF"/>
                  </a:solidFill>
                  <a:uFillTx/>
                  <a:latin typeface="Poppins Light"/>
                  <a:cs typeface="Poppins" pitchFamily="2"/>
                </a:rPr>
                <a:t>Concerns about security, </a:t>
              </a:r>
              <a:br>
                <a:rPr lang="en-GB" sz="1050" b="0" i="0" u="none" strike="noStrike" kern="1200" cap="none" spc="0" baseline="0">
                  <a:solidFill>
                    <a:srgbClr val="FFFFFF"/>
                  </a:solidFill>
                  <a:uFillTx/>
                  <a:latin typeface="Poppins Light"/>
                  <a:cs typeface="Poppins" pitchFamily="2"/>
                </a:rPr>
              </a:br>
              <a:r>
                <a:rPr lang="en-GB" sz="1050" b="0" i="0" u="none" strike="noStrike" kern="1200" cap="none" spc="0" baseline="0">
                  <a:solidFill>
                    <a:srgbClr val="FFFFFF"/>
                  </a:solidFill>
                  <a:uFillTx/>
                  <a:latin typeface="Poppins Light"/>
                  <a:cs typeface="Poppins" pitchFamily="2"/>
                </a:rPr>
                <a:t>privacy, compliance</a:t>
              </a:r>
            </a:p>
          </p:txBody>
        </p:sp>
        <p:sp>
          <p:nvSpPr>
            <p:cNvPr id="25" name="Rectangle 72">
              <a:extLst>
                <a:ext uri="{FF2B5EF4-FFF2-40B4-BE49-F238E27FC236}">
                  <a16:creationId xmlns:a16="http://schemas.microsoft.com/office/drawing/2014/main" id="{B73FB09A-9760-CE40-9E11-929E888D42BF}"/>
                </a:ext>
              </a:extLst>
            </p:cNvPr>
            <p:cNvSpPr/>
            <p:nvPr/>
          </p:nvSpPr>
          <p:spPr>
            <a:xfrm>
              <a:off x="7567528" y="5373691"/>
              <a:ext cx="2415442" cy="638744"/>
            </a:xfrm>
            <a:prstGeom prst="rect">
              <a:avLst/>
            </a:prstGeom>
            <a:solidFill>
              <a:srgbClr val="2453FF"/>
            </a:solidFill>
            <a:ln w="28575"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50" b="0" i="0" u="none" strike="noStrike" kern="1200" cap="none" spc="0" baseline="0">
                  <a:solidFill>
                    <a:srgbClr val="FFFFFF"/>
                  </a:solidFill>
                  <a:uFillTx/>
                  <a:latin typeface="Poppins Light"/>
                  <a:cs typeface="Poppins" pitchFamily="2"/>
                </a:rPr>
                <a:t>Breadth and complexity </a:t>
              </a:r>
              <a:br>
                <a:rPr lang="en-GB" sz="1050" b="0" i="0" u="none" strike="noStrike" kern="1200" cap="none" spc="0" baseline="0">
                  <a:solidFill>
                    <a:srgbClr val="FFFFFF"/>
                  </a:solidFill>
                  <a:uFillTx/>
                  <a:latin typeface="Poppins Light"/>
                  <a:cs typeface="Poppins" pitchFamily="2"/>
                </a:rPr>
              </a:br>
              <a:r>
                <a:rPr lang="en-GB" sz="1050" b="0" i="0" u="none" strike="noStrike" kern="1200" cap="none" spc="0" baseline="0">
                  <a:solidFill>
                    <a:srgbClr val="FFFFFF"/>
                  </a:solidFill>
                  <a:uFillTx/>
                  <a:latin typeface="Poppins Light"/>
                  <a:cs typeface="Poppins" pitchFamily="2"/>
                </a:rPr>
                <a:t>of edge use-cases</a:t>
              </a:r>
            </a:p>
          </p:txBody>
        </p:sp>
      </p:grpSp>
      <p:pic>
        <p:nvPicPr>
          <p:cNvPr id="38" name="Picture 37">
            <a:extLst>
              <a:ext uri="{FF2B5EF4-FFF2-40B4-BE49-F238E27FC236}">
                <a16:creationId xmlns:a16="http://schemas.microsoft.com/office/drawing/2014/main" id="{6D51F8DD-45A2-BD4F-B8E6-17E25BB2B72A}"/>
              </a:ext>
            </a:extLst>
          </p:cNvPr>
          <p:cNvPicPr>
            <a:picLocks noChangeAspect="1"/>
          </p:cNvPicPr>
          <p:nvPr/>
        </p:nvPicPr>
        <p:blipFill>
          <a:blip r:embed="rId9"/>
          <a:stretch>
            <a:fillRect/>
          </a:stretch>
        </p:blipFill>
        <p:spPr>
          <a:xfrm>
            <a:off x="4349279" y="1262452"/>
            <a:ext cx="3492500" cy="3492500"/>
          </a:xfrm>
          <a:prstGeom prst="rect">
            <a:avLst/>
          </a:prstGeom>
        </p:spPr>
      </p:pic>
      <p:pic>
        <p:nvPicPr>
          <p:cNvPr id="46" name="Picture 45">
            <a:extLst>
              <a:ext uri="{FF2B5EF4-FFF2-40B4-BE49-F238E27FC236}">
                <a16:creationId xmlns:a16="http://schemas.microsoft.com/office/drawing/2014/main" id="{6701461D-B278-394F-A900-920B196F17A5}"/>
              </a:ext>
            </a:extLst>
          </p:cNvPr>
          <p:cNvPicPr>
            <a:picLocks noChangeAspect="1"/>
          </p:cNvPicPr>
          <p:nvPr/>
        </p:nvPicPr>
        <p:blipFill>
          <a:blip r:embed="rId10"/>
          <a:stretch>
            <a:fillRect/>
          </a:stretch>
        </p:blipFill>
        <p:spPr>
          <a:xfrm>
            <a:off x="4345217" y="1432180"/>
            <a:ext cx="3581400" cy="3365500"/>
          </a:xfrm>
          <a:prstGeom prst="rect">
            <a:avLst/>
          </a:prstGeom>
        </p:spPr>
      </p:pic>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name="Slide6802">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E0B0DA29-693C-0447-AE9D-1D69CF33C34E}"/>
              </a:ext>
            </a:extLst>
          </p:cNvPr>
          <p:cNvSpPr txBox="1">
            <a:spLocks noGrp="1"/>
          </p:cNvSpPr>
          <p:nvPr>
            <p:ph type="title"/>
          </p:nvPr>
        </p:nvSpPr>
        <p:spPr>
          <a:xfrm>
            <a:off x="419096" y="342122"/>
            <a:ext cx="10728326" cy="898708"/>
          </a:xfrm>
        </p:spPr>
        <p:txBody>
          <a:bodyPr/>
          <a:lstStyle/>
          <a:p>
            <a:pPr lvl="0"/>
            <a:r>
              <a:rPr lang="en-GB" dirty="0"/>
              <a:t>Powering Innovation With </a:t>
            </a:r>
            <a:br>
              <a:rPr lang="en-GB" dirty="0"/>
            </a:br>
            <a:r>
              <a:rPr lang="en-GB" dirty="0"/>
              <a:t>Leadership in Linux &amp; Kubernetes</a:t>
            </a:r>
          </a:p>
        </p:txBody>
      </p:sp>
      <p:grpSp>
        <p:nvGrpSpPr>
          <p:cNvPr id="3" name="Group 17">
            <a:extLst>
              <a:ext uri="{FF2B5EF4-FFF2-40B4-BE49-F238E27FC236}">
                <a16:creationId xmlns:a16="http://schemas.microsoft.com/office/drawing/2014/main" id="{CF18EA87-60D9-A649-AD7A-10100AFF6579}"/>
              </a:ext>
            </a:extLst>
          </p:cNvPr>
          <p:cNvGrpSpPr/>
          <p:nvPr/>
        </p:nvGrpSpPr>
        <p:grpSpPr>
          <a:xfrm>
            <a:off x="420861" y="4632350"/>
            <a:ext cx="10207264" cy="1386550"/>
            <a:chOff x="420861" y="4632350"/>
            <a:chExt cx="10207264" cy="1386550"/>
          </a:xfrm>
        </p:grpSpPr>
        <p:sp>
          <p:nvSpPr>
            <p:cNvPr id="4" name="Rectangle 6">
              <a:extLst>
                <a:ext uri="{FF2B5EF4-FFF2-40B4-BE49-F238E27FC236}">
                  <a16:creationId xmlns:a16="http://schemas.microsoft.com/office/drawing/2014/main" id="{01D0C1AC-57EC-2B49-A323-09E6D9FEC344}"/>
                </a:ext>
              </a:extLst>
            </p:cNvPr>
            <p:cNvSpPr/>
            <p:nvPr/>
          </p:nvSpPr>
          <p:spPr>
            <a:xfrm>
              <a:off x="420861" y="4632350"/>
              <a:ext cx="10207264" cy="1386550"/>
            </a:xfrm>
            <a:prstGeom prst="rect">
              <a:avLst/>
            </a:prstGeom>
            <a:solidFill>
              <a:srgbClr val="EC252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600" b="0" i="0" u="none" strike="noStrike" kern="1200" cap="none" spc="0" baseline="0">
                <a:solidFill>
                  <a:srgbClr val="FFFFFF"/>
                </a:solidFill>
                <a:uFillTx/>
                <a:latin typeface="Poppins Medium"/>
              </a:endParaRPr>
            </a:p>
          </p:txBody>
        </p:sp>
        <p:sp>
          <p:nvSpPr>
            <p:cNvPr id="5" name="TextBox 9">
              <a:extLst>
                <a:ext uri="{FF2B5EF4-FFF2-40B4-BE49-F238E27FC236}">
                  <a16:creationId xmlns:a16="http://schemas.microsoft.com/office/drawing/2014/main" id="{F213B402-BCF7-F040-A2C9-E6BAEC74B1BF}"/>
                </a:ext>
              </a:extLst>
            </p:cNvPr>
            <p:cNvSpPr txBox="1"/>
            <p:nvPr/>
          </p:nvSpPr>
          <p:spPr>
            <a:xfrm>
              <a:off x="515191" y="5095045"/>
              <a:ext cx="1024731" cy="50783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0" i="0" u="none" strike="noStrike" kern="1200" cap="none" spc="0" baseline="0">
                  <a:solidFill>
                    <a:srgbClr val="FFFFFF"/>
                  </a:solidFill>
                  <a:uFillTx/>
                  <a:latin typeface="Poppins Light"/>
                </a:rPr>
                <a:t>Hybrid</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0" i="0" u="none" strike="noStrike" kern="1200" cap="none" spc="0" baseline="0">
                  <a:solidFill>
                    <a:srgbClr val="FFFFFF"/>
                  </a:solidFill>
                  <a:uFillTx/>
                  <a:latin typeface="Poppins Light"/>
                </a:rPr>
                <a:t>Cloud</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0" i="0" u="none" strike="noStrike" kern="1200" cap="none" spc="0" baseline="0">
                  <a:solidFill>
                    <a:srgbClr val="FFFFFF"/>
                  </a:solidFill>
                  <a:uFillTx/>
                  <a:latin typeface="Poppins Light"/>
                </a:rPr>
                <a:t>Infrastructure</a:t>
              </a:r>
            </a:p>
          </p:txBody>
        </p:sp>
        <p:grpSp>
          <p:nvGrpSpPr>
            <p:cNvPr id="6" name="Group 86">
              <a:extLst>
                <a:ext uri="{FF2B5EF4-FFF2-40B4-BE49-F238E27FC236}">
                  <a16:creationId xmlns:a16="http://schemas.microsoft.com/office/drawing/2014/main" id="{D9334BD7-8B4A-D647-95F7-6E75FEF236E0}"/>
                </a:ext>
              </a:extLst>
            </p:cNvPr>
            <p:cNvGrpSpPr/>
            <p:nvPr/>
          </p:nvGrpSpPr>
          <p:grpSpPr>
            <a:xfrm>
              <a:off x="1697729" y="4830226"/>
              <a:ext cx="8820869" cy="1023360"/>
              <a:chOff x="1697729" y="4830226"/>
              <a:chExt cx="8820869" cy="1023360"/>
            </a:xfrm>
          </p:grpSpPr>
          <p:sp>
            <p:nvSpPr>
              <p:cNvPr id="7" name="TextBox 31">
                <a:extLst>
                  <a:ext uri="{FF2B5EF4-FFF2-40B4-BE49-F238E27FC236}">
                    <a16:creationId xmlns:a16="http://schemas.microsoft.com/office/drawing/2014/main" id="{C1A7F3F3-8A7D-FD4A-810A-3DE8BA2661DA}"/>
                  </a:ext>
                </a:extLst>
              </p:cNvPr>
              <p:cNvSpPr txBox="1"/>
              <p:nvPr/>
            </p:nvSpPr>
            <p:spPr>
              <a:xfrm>
                <a:off x="1697729" y="5603680"/>
                <a:ext cx="1710979" cy="249896"/>
              </a:xfrm>
              <a:prstGeom prst="rect">
                <a:avLst/>
              </a:prstGeom>
              <a:no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Poppins Medium"/>
                  </a:rPr>
                  <a:t>Dev</a:t>
                </a:r>
              </a:p>
            </p:txBody>
          </p:sp>
          <p:sp>
            <p:nvSpPr>
              <p:cNvPr id="8" name="TextBox 32">
                <a:extLst>
                  <a:ext uri="{FF2B5EF4-FFF2-40B4-BE49-F238E27FC236}">
                    <a16:creationId xmlns:a16="http://schemas.microsoft.com/office/drawing/2014/main" id="{5CFB5195-E8FC-9C40-AB81-CD05AA1FAA43}"/>
                  </a:ext>
                </a:extLst>
              </p:cNvPr>
              <p:cNvSpPr txBox="1"/>
              <p:nvPr/>
            </p:nvSpPr>
            <p:spPr>
              <a:xfrm>
                <a:off x="3474153" y="5603690"/>
                <a:ext cx="1710979" cy="249896"/>
              </a:xfrm>
              <a:prstGeom prst="rect">
                <a:avLst/>
              </a:prstGeom>
              <a:no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Poppins Medium"/>
                  </a:rPr>
                  <a:t>Datacenter</a:t>
                </a:r>
              </a:p>
            </p:txBody>
          </p:sp>
          <p:sp>
            <p:nvSpPr>
              <p:cNvPr id="9" name="TextBox 33">
                <a:extLst>
                  <a:ext uri="{FF2B5EF4-FFF2-40B4-BE49-F238E27FC236}">
                    <a16:creationId xmlns:a16="http://schemas.microsoft.com/office/drawing/2014/main" id="{814E2F70-3A63-6941-A40E-118684279FA8}"/>
                  </a:ext>
                </a:extLst>
              </p:cNvPr>
              <p:cNvSpPr txBox="1"/>
              <p:nvPr/>
            </p:nvSpPr>
            <p:spPr>
              <a:xfrm>
                <a:off x="7026999" y="5603690"/>
                <a:ext cx="1710979" cy="249896"/>
              </a:xfrm>
              <a:prstGeom prst="rect">
                <a:avLst/>
              </a:prstGeom>
              <a:no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Poppins Medium"/>
                  </a:rPr>
                  <a:t>Agency</a:t>
                </a:r>
              </a:p>
            </p:txBody>
          </p:sp>
          <p:sp>
            <p:nvSpPr>
              <p:cNvPr id="10" name="TextBox 34">
                <a:extLst>
                  <a:ext uri="{FF2B5EF4-FFF2-40B4-BE49-F238E27FC236}">
                    <a16:creationId xmlns:a16="http://schemas.microsoft.com/office/drawing/2014/main" id="{C1AEF15A-2490-4348-A35E-3325C747C6E3}"/>
                  </a:ext>
                </a:extLst>
              </p:cNvPr>
              <p:cNvSpPr txBox="1"/>
              <p:nvPr/>
            </p:nvSpPr>
            <p:spPr>
              <a:xfrm>
                <a:off x="5250576" y="5603690"/>
                <a:ext cx="1710979" cy="249896"/>
              </a:xfrm>
              <a:prstGeom prst="rect">
                <a:avLst/>
              </a:prstGeom>
              <a:no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Poppins Medium"/>
                  </a:rPr>
                  <a:t>Cloud</a:t>
                </a:r>
              </a:p>
            </p:txBody>
          </p:sp>
          <p:sp>
            <p:nvSpPr>
              <p:cNvPr id="11" name="TextBox 35">
                <a:extLst>
                  <a:ext uri="{FF2B5EF4-FFF2-40B4-BE49-F238E27FC236}">
                    <a16:creationId xmlns:a16="http://schemas.microsoft.com/office/drawing/2014/main" id="{568B909C-094D-4E4B-8519-6F3BFE480165}"/>
                  </a:ext>
                </a:extLst>
              </p:cNvPr>
              <p:cNvSpPr txBox="1"/>
              <p:nvPr/>
            </p:nvSpPr>
            <p:spPr>
              <a:xfrm>
                <a:off x="8807619" y="5603690"/>
                <a:ext cx="1710979" cy="249896"/>
              </a:xfrm>
              <a:prstGeom prst="rect">
                <a:avLst/>
              </a:prstGeom>
              <a:no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Poppins Medium"/>
                  </a:rPr>
                  <a:t>Edge</a:t>
                </a:r>
              </a:p>
            </p:txBody>
          </p:sp>
          <p:sp>
            <p:nvSpPr>
              <p:cNvPr id="12" name="Graphic 143">
                <a:extLst>
                  <a:ext uri="{FF2B5EF4-FFF2-40B4-BE49-F238E27FC236}">
                    <a16:creationId xmlns:a16="http://schemas.microsoft.com/office/drawing/2014/main" id="{741F796B-C6E6-C145-B4D7-91AC05C06628}"/>
                  </a:ext>
                </a:extLst>
              </p:cNvPr>
              <p:cNvSpPr/>
              <p:nvPr/>
            </p:nvSpPr>
            <p:spPr>
              <a:xfrm>
                <a:off x="5781339" y="4945002"/>
                <a:ext cx="649452" cy="400315"/>
              </a:xfrm>
              <a:custGeom>
                <a:avLst/>
                <a:gdLst>
                  <a:gd name="f0" fmla="val 10800000"/>
                  <a:gd name="f1" fmla="val 5400000"/>
                  <a:gd name="f2" fmla="val 180"/>
                  <a:gd name="f3" fmla="val w"/>
                  <a:gd name="f4" fmla="val h"/>
                  <a:gd name="f5" fmla="val 0"/>
                  <a:gd name="f6" fmla="val 649450"/>
                  <a:gd name="f7" fmla="val 400316"/>
                  <a:gd name="f8" fmla="val 535530"/>
                  <a:gd name="f9" fmla="val 364117"/>
                  <a:gd name="f10" fmla="val 613251"/>
                  <a:gd name="f11" fmla="val 305560"/>
                  <a:gd name="f12" fmla="val 262761"/>
                  <a:gd name="f13" fmla="val 578330"/>
                  <a:gd name="f14" fmla="val 227839"/>
                  <a:gd name="f15" fmla="val 517431"/>
                  <a:gd name="f16" fmla="val 113920"/>
                  <a:gd name="f17" fmla="val 71120"/>
                  <a:gd name="f18" fmla="val 482509"/>
                  <a:gd name="f19" fmla="val 36199"/>
                  <a:gd name="f20" fmla="val 439710"/>
                  <a:gd name="f21" fmla="val 228905"/>
                  <a:gd name="f22" fmla="val 186105"/>
                  <a:gd name="f23" fmla="val 151183"/>
                  <a:gd name="f24" fmla="val 189511"/>
                  <a:gd name="f25" fmla="val 224432"/>
                  <a:gd name="f26" fmla="val 267232"/>
                  <a:gd name="f27" fmla="val 492943"/>
                  <a:gd name="f28" fmla="val 204417"/>
                  <a:gd name="f29" fmla="val 51104"/>
                  <a:gd name="f30" fmla="val 153313"/>
                  <a:gd name="f31" fmla="val 114985"/>
                  <a:gd name="f32" fmla="val 166089"/>
                  <a:gd name="f33" fmla="val 502525"/>
                  <a:gd name="f34" fmla="val 553630"/>
                  <a:gd name="f35" fmla="val 193131"/>
                  <a:gd name="f36" fmla="val 607928"/>
                  <a:gd name="f37" fmla="val 201861"/>
                  <a:gd name="f38" fmla="val 248920"/>
                  <a:gd name="f39" fmla="+- 0 0 -90"/>
                  <a:gd name="f40" fmla="*/ f3 1 649450"/>
                  <a:gd name="f41" fmla="*/ f4 1 400316"/>
                  <a:gd name="f42" fmla="+- f7 0 f5"/>
                  <a:gd name="f43" fmla="+- f6 0 f5"/>
                  <a:gd name="f44" fmla="*/ f39 f0 1"/>
                  <a:gd name="f45" fmla="*/ f43 1 649450"/>
                  <a:gd name="f46" fmla="*/ f42 1 400316"/>
                  <a:gd name="f47" fmla="*/ 649450 f43 1"/>
                  <a:gd name="f48" fmla="*/ 400316 f42 1"/>
                  <a:gd name="f49" fmla="*/ 535530 f43 1"/>
                  <a:gd name="f50" fmla="*/ 364117 f42 1"/>
                  <a:gd name="f51" fmla="*/ 613251 f43 1"/>
                  <a:gd name="f52" fmla="*/ 305560 f42 1"/>
                  <a:gd name="f53" fmla="*/ 227839 f42 1"/>
                  <a:gd name="f54" fmla="*/ 517431 f43 1"/>
                  <a:gd name="f55" fmla="*/ 113920 f42 1"/>
                  <a:gd name="f56" fmla="*/ 439710 f43 1"/>
                  <a:gd name="f57" fmla="*/ 36199 f42 1"/>
                  <a:gd name="f58" fmla="*/ 228905 f43 1"/>
                  <a:gd name="f59" fmla="*/ 151183 f43 1"/>
                  <a:gd name="f60" fmla="*/ 189511 f42 1"/>
                  <a:gd name="f61" fmla="*/ 113920 f43 1"/>
                  <a:gd name="f62" fmla="*/ 36199 f43 1"/>
                  <a:gd name="f63" fmla="*/ 267232 f42 1"/>
                  <a:gd name="f64" fmla="*/ 492943 f43 1"/>
                  <a:gd name="f65" fmla="*/ 0 f43 1"/>
                  <a:gd name="f66" fmla="*/ 153313 f42 1"/>
                  <a:gd name="f67" fmla="*/ 114985 f43 1"/>
                  <a:gd name="f68" fmla="*/ 0 f42 1"/>
                  <a:gd name="f69" fmla="*/ 553630 f43 1"/>
                  <a:gd name="f70" fmla="*/ 193131 f42 1"/>
                  <a:gd name="f71" fmla="*/ f44 1 f2"/>
                  <a:gd name="f72" fmla="*/ f47 1 649450"/>
                  <a:gd name="f73" fmla="*/ f48 1 400316"/>
                  <a:gd name="f74" fmla="*/ f49 1 649450"/>
                  <a:gd name="f75" fmla="*/ f50 1 400316"/>
                  <a:gd name="f76" fmla="*/ f51 1 649450"/>
                  <a:gd name="f77" fmla="*/ f52 1 400316"/>
                  <a:gd name="f78" fmla="*/ f53 1 400316"/>
                  <a:gd name="f79" fmla="*/ f54 1 649450"/>
                  <a:gd name="f80" fmla="*/ f55 1 400316"/>
                  <a:gd name="f81" fmla="*/ f56 1 649450"/>
                  <a:gd name="f82" fmla="*/ f57 1 400316"/>
                  <a:gd name="f83" fmla="*/ f58 1 649450"/>
                  <a:gd name="f84" fmla="*/ f59 1 649450"/>
                  <a:gd name="f85" fmla="*/ f60 1 400316"/>
                  <a:gd name="f86" fmla="*/ f61 1 649450"/>
                  <a:gd name="f87" fmla="*/ f62 1 649450"/>
                  <a:gd name="f88" fmla="*/ f63 1 400316"/>
                  <a:gd name="f89" fmla="*/ f64 1 649450"/>
                  <a:gd name="f90" fmla="*/ f65 1 649450"/>
                  <a:gd name="f91" fmla="*/ f66 1 400316"/>
                  <a:gd name="f92" fmla="*/ f67 1 649450"/>
                  <a:gd name="f93" fmla="*/ f68 1 400316"/>
                  <a:gd name="f94" fmla="*/ f69 1 649450"/>
                  <a:gd name="f95" fmla="*/ f70 1 400316"/>
                  <a:gd name="f96" fmla="*/ f5 1 f45"/>
                  <a:gd name="f97" fmla="*/ f6 1 f45"/>
                  <a:gd name="f98" fmla="*/ f5 1 f46"/>
                  <a:gd name="f99" fmla="*/ f7 1 f46"/>
                  <a:gd name="f100" fmla="+- f71 0 f1"/>
                  <a:gd name="f101" fmla="*/ f72 1 f45"/>
                  <a:gd name="f102" fmla="*/ f73 1 f46"/>
                  <a:gd name="f103" fmla="*/ f74 1 f45"/>
                  <a:gd name="f104" fmla="*/ f75 1 f46"/>
                  <a:gd name="f105" fmla="*/ f76 1 f45"/>
                  <a:gd name="f106" fmla="*/ f77 1 f46"/>
                  <a:gd name="f107" fmla="*/ f78 1 f46"/>
                  <a:gd name="f108" fmla="*/ f79 1 f45"/>
                  <a:gd name="f109" fmla="*/ f80 1 f46"/>
                  <a:gd name="f110" fmla="*/ f81 1 f45"/>
                  <a:gd name="f111" fmla="*/ f82 1 f46"/>
                  <a:gd name="f112" fmla="*/ f83 1 f45"/>
                  <a:gd name="f113" fmla="*/ f84 1 f45"/>
                  <a:gd name="f114" fmla="*/ f85 1 f46"/>
                  <a:gd name="f115" fmla="*/ f86 1 f45"/>
                  <a:gd name="f116" fmla="*/ f87 1 f45"/>
                  <a:gd name="f117" fmla="*/ f88 1 f46"/>
                  <a:gd name="f118" fmla="*/ f89 1 f45"/>
                  <a:gd name="f119" fmla="*/ f90 1 f45"/>
                  <a:gd name="f120" fmla="*/ f91 1 f46"/>
                  <a:gd name="f121" fmla="*/ f92 1 f45"/>
                  <a:gd name="f122" fmla="*/ f93 1 f46"/>
                  <a:gd name="f123" fmla="*/ f94 1 f45"/>
                  <a:gd name="f124" fmla="*/ f95 1 f46"/>
                  <a:gd name="f125" fmla="*/ f96 f40 1"/>
                  <a:gd name="f126" fmla="*/ f97 f40 1"/>
                  <a:gd name="f127" fmla="*/ f99 f41 1"/>
                  <a:gd name="f128" fmla="*/ f98 f41 1"/>
                  <a:gd name="f129" fmla="*/ f101 f40 1"/>
                  <a:gd name="f130" fmla="*/ f102 f41 1"/>
                  <a:gd name="f131" fmla="*/ f103 f40 1"/>
                  <a:gd name="f132" fmla="*/ f104 f41 1"/>
                  <a:gd name="f133" fmla="*/ f105 f40 1"/>
                  <a:gd name="f134" fmla="*/ f106 f41 1"/>
                  <a:gd name="f135" fmla="*/ f107 f41 1"/>
                  <a:gd name="f136" fmla="*/ f108 f40 1"/>
                  <a:gd name="f137" fmla="*/ f109 f41 1"/>
                  <a:gd name="f138" fmla="*/ f110 f40 1"/>
                  <a:gd name="f139" fmla="*/ f111 f41 1"/>
                  <a:gd name="f140" fmla="*/ f112 f40 1"/>
                  <a:gd name="f141" fmla="*/ f113 f40 1"/>
                  <a:gd name="f142" fmla="*/ f114 f41 1"/>
                  <a:gd name="f143" fmla="*/ f115 f40 1"/>
                  <a:gd name="f144" fmla="*/ f116 f40 1"/>
                  <a:gd name="f145" fmla="*/ f117 f41 1"/>
                  <a:gd name="f146" fmla="*/ f118 f40 1"/>
                  <a:gd name="f147" fmla="*/ f119 f40 1"/>
                  <a:gd name="f148" fmla="*/ f120 f41 1"/>
                  <a:gd name="f149" fmla="*/ f121 f40 1"/>
                  <a:gd name="f150" fmla="*/ f122 f41 1"/>
                  <a:gd name="f151" fmla="*/ f123 f40 1"/>
                  <a:gd name="f152" fmla="*/ f124 f41 1"/>
                </a:gdLst>
                <a:ahLst/>
                <a:cxnLst>
                  <a:cxn ang="3cd4">
                    <a:pos x="hc" y="t"/>
                  </a:cxn>
                  <a:cxn ang="0">
                    <a:pos x="r" y="vc"/>
                  </a:cxn>
                  <a:cxn ang="cd4">
                    <a:pos x="hc" y="b"/>
                  </a:cxn>
                  <a:cxn ang="cd2">
                    <a:pos x="l" y="vc"/>
                  </a:cxn>
                  <a:cxn ang="f100">
                    <a:pos x="f129" y="f130"/>
                  </a:cxn>
                  <a:cxn ang="f100">
                    <a:pos x="f131" y="f130"/>
                  </a:cxn>
                  <a:cxn ang="f100">
                    <a:pos x="f131" y="f132"/>
                  </a:cxn>
                  <a:cxn ang="f100">
                    <a:pos x="f133" y="f132"/>
                  </a:cxn>
                  <a:cxn ang="f100">
                    <a:pos x="f133" y="f134"/>
                  </a:cxn>
                  <a:cxn ang="f100">
                    <a:pos x="f131" y="f135"/>
                  </a:cxn>
                  <a:cxn ang="f100">
                    <a:pos x="f136" y="f135"/>
                  </a:cxn>
                  <a:cxn ang="f100">
                    <a:pos x="f136" y="f137"/>
                  </a:cxn>
                  <a:cxn ang="f100">
                    <a:pos x="f138" y="f139"/>
                  </a:cxn>
                  <a:cxn ang="f100">
                    <a:pos x="f140" y="f139"/>
                  </a:cxn>
                  <a:cxn ang="f100">
                    <a:pos x="f141" y="f137"/>
                  </a:cxn>
                  <a:cxn ang="f100">
                    <a:pos x="f141" y="f142"/>
                  </a:cxn>
                  <a:cxn ang="f100">
                    <a:pos x="f143" y="f142"/>
                  </a:cxn>
                  <a:cxn ang="f100">
                    <a:pos x="f144" y="f145"/>
                  </a:cxn>
                  <a:cxn ang="f100">
                    <a:pos x="f144" y="f132"/>
                  </a:cxn>
                  <a:cxn ang="f100">
                    <a:pos x="f146" y="f132"/>
                  </a:cxn>
                  <a:cxn ang="f100">
                    <a:pos x="f146" y="f130"/>
                  </a:cxn>
                  <a:cxn ang="f100">
                    <a:pos x="f147" y="f130"/>
                  </a:cxn>
                  <a:cxn ang="f100">
                    <a:pos x="f147" y="f145"/>
                  </a:cxn>
                  <a:cxn ang="f100">
                    <a:pos x="f143" y="f148"/>
                  </a:cxn>
                  <a:cxn ang="f100">
                    <a:pos x="f149" y="f148"/>
                  </a:cxn>
                  <a:cxn ang="f100">
                    <a:pos x="f149" y="f137"/>
                  </a:cxn>
                  <a:cxn ang="f100">
                    <a:pos x="f140" y="f150"/>
                  </a:cxn>
                  <a:cxn ang="f100">
                    <a:pos x="f138" y="f150"/>
                  </a:cxn>
                  <a:cxn ang="f100">
                    <a:pos x="f151" y="f137"/>
                  </a:cxn>
                  <a:cxn ang="f100">
                    <a:pos x="f151" y="f152"/>
                  </a:cxn>
                  <a:cxn ang="f100">
                    <a:pos x="f129" y="f134"/>
                  </a:cxn>
                  <a:cxn ang="f100">
                    <a:pos x="f129" y="f130"/>
                  </a:cxn>
                </a:cxnLst>
                <a:rect l="f125" t="f128" r="f126" b="f127"/>
                <a:pathLst>
                  <a:path w="649450" h="400316">
                    <a:moveTo>
                      <a:pt x="f6" y="f7"/>
                    </a:moveTo>
                    <a:lnTo>
                      <a:pt x="f8" y="f7"/>
                    </a:lnTo>
                    <a:lnTo>
                      <a:pt x="f8" y="f9"/>
                    </a:lnTo>
                    <a:lnTo>
                      <a:pt x="f10" y="f9"/>
                    </a:lnTo>
                    <a:lnTo>
                      <a:pt x="f10" y="f11"/>
                    </a:lnTo>
                    <a:cubicBezTo>
                      <a:pt x="f10" y="f12"/>
                      <a:pt x="f13" y="f14"/>
                      <a:pt x="f8" y="f14"/>
                    </a:cubicBezTo>
                    <a:lnTo>
                      <a:pt x="f15" y="f14"/>
                    </a:lnTo>
                    <a:lnTo>
                      <a:pt x="f15" y="f16"/>
                    </a:lnTo>
                    <a:cubicBezTo>
                      <a:pt x="f15" y="f17"/>
                      <a:pt x="f18" y="f19"/>
                      <a:pt x="f20" y="f19"/>
                    </a:cubicBezTo>
                    <a:lnTo>
                      <a:pt x="f21" y="f19"/>
                    </a:lnTo>
                    <a:cubicBezTo>
                      <a:pt x="f22" y="f19"/>
                      <a:pt x="f23" y="f17"/>
                      <a:pt x="f23" y="f16"/>
                    </a:cubicBezTo>
                    <a:lnTo>
                      <a:pt x="f23" y="f24"/>
                    </a:lnTo>
                    <a:lnTo>
                      <a:pt x="f16" y="f24"/>
                    </a:lnTo>
                    <a:cubicBezTo>
                      <a:pt x="f17" y="f24"/>
                      <a:pt x="f19" y="f25"/>
                      <a:pt x="f19" y="f26"/>
                    </a:cubicBezTo>
                    <a:lnTo>
                      <a:pt x="f19" y="f9"/>
                    </a:lnTo>
                    <a:lnTo>
                      <a:pt x="f27" y="f9"/>
                    </a:lnTo>
                    <a:lnTo>
                      <a:pt x="f27" y="f7"/>
                    </a:lnTo>
                    <a:lnTo>
                      <a:pt x="f5" y="f7"/>
                    </a:lnTo>
                    <a:lnTo>
                      <a:pt x="f5" y="f26"/>
                    </a:lnTo>
                    <a:cubicBezTo>
                      <a:pt x="f5" y="f28"/>
                      <a:pt x="f29" y="f30"/>
                      <a:pt x="f16" y="f30"/>
                    </a:cubicBezTo>
                    <a:lnTo>
                      <a:pt x="f31" y="f30"/>
                    </a:lnTo>
                    <a:lnTo>
                      <a:pt x="f31" y="f16"/>
                    </a:lnTo>
                    <a:cubicBezTo>
                      <a:pt x="f31" y="f29"/>
                      <a:pt x="f32" y="f5"/>
                      <a:pt x="f21" y="f5"/>
                    </a:cubicBezTo>
                    <a:lnTo>
                      <a:pt x="f20" y="f5"/>
                    </a:lnTo>
                    <a:cubicBezTo>
                      <a:pt x="f33" y="f5"/>
                      <a:pt x="f34" y="f29"/>
                      <a:pt x="f34" y="f16"/>
                    </a:cubicBezTo>
                    <a:lnTo>
                      <a:pt x="f34" y="f35"/>
                    </a:lnTo>
                    <a:cubicBezTo>
                      <a:pt x="f36" y="f37"/>
                      <a:pt x="f6" y="f38"/>
                      <a:pt x="f6" y="f11"/>
                    </a:cubicBezTo>
                    <a:lnTo>
                      <a:pt x="f6" y="f7"/>
                    </a:lnTo>
                    <a:close/>
                  </a:path>
                </a:pathLst>
              </a:custGeom>
              <a:solidFill>
                <a:srgbClr val="F2F2F2"/>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grpSp>
            <p:nvGrpSpPr>
              <p:cNvPr id="13" name="Graphic 145">
                <a:extLst>
                  <a:ext uri="{FF2B5EF4-FFF2-40B4-BE49-F238E27FC236}">
                    <a16:creationId xmlns:a16="http://schemas.microsoft.com/office/drawing/2014/main" id="{817C6B4C-27BD-EC49-BA29-6794002BE7F8}"/>
                  </a:ext>
                </a:extLst>
              </p:cNvPr>
              <p:cNvGrpSpPr/>
              <p:nvPr/>
            </p:nvGrpSpPr>
            <p:grpSpPr>
              <a:xfrm>
                <a:off x="4126833" y="4847828"/>
                <a:ext cx="405033" cy="593875"/>
                <a:chOff x="4126833" y="4847828"/>
                <a:chExt cx="405033" cy="593875"/>
              </a:xfrm>
            </p:grpSpPr>
            <p:sp>
              <p:nvSpPr>
                <p:cNvPr id="14" name="Freeform: Shape 38">
                  <a:extLst>
                    <a:ext uri="{FF2B5EF4-FFF2-40B4-BE49-F238E27FC236}">
                      <a16:creationId xmlns:a16="http://schemas.microsoft.com/office/drawing/2014/main" id="{864FD28F-C51E-DC49-81F7-3B6D07DF3BC8}"/>
                    </a:ext>
                  </a:extLst>
                </p:cNvPr>
                <p:cNvSpPr/>
                <p:nvPr/>
              </p:nvSpPr>
              <p:spPr>
                <a:xfrm>
                  <a:off x="4268016" y="4847828"/>
                  <a:ext cx="263850" cy="387906"/>
                </a:xfrm>
                <a:custGeom>
                  <a:avLst/>
                  <a:gdLst>
                    <a:gd name="f0" fmla="val 10800000"/>
                    <a:gd name="f1" fmla="val 5400000"/>
                    <a:gd name="f2" fmla="val 180"/>
                    <a:gd name="f3" fmla="val w"/>
                    <a:gd name="f4" fmla="val h"/>
                    <a:gd name="f5" fmla="val 0"/>
                    <a:gd name="f6" fmla="val 1276350"/>
                    <a:gd name="f7" fmla="val 1876425"/>
                    <a:gd name="f8" fmla="val 822008"/>
                    <a:gd name="f9" fmla="val 1714500"/>
                    <a:gd name="f10" fmla="val 1114425"/>
                    <a:gd name="f11" fmla="val 161925"/>
                    <a:gd name="f12" fmla="val 789623"/>
                    <a:gd name="f13" fmla="+- 0 0 -90"/>
                    <a:gd name="f14" fmla="*/ f3 1 1276350"/>
                    <a:gd name="f15" fmla="*/ f4 1 1876425"/>
                    <a:gd name="f16" fmla="+- f7 0 f5"/>
                    <a:gd name="f17" fmla="+- f6 0 f5"/>
                    <a:gd name="f18" fmla="*/ f13 f0 1"/>
                    <a:gd name="f19" fmla="*/ f17 1 1276350"/>
                    <a:gd name="f20" fmla="*/ f16 1 1876425"/>
                    <a:gd name="f21" fmla="*/ 1276350 f17 1"/>
                    <a:gd name="f22" fmla="*/ 1876425 f16 1"/>
                    <a:gd name="f23" fmla="*/ 822008 f17 1"/>
                    <a:gd name="f24" fmla="*/ 1714500 f16 1"/>
                    <a:gd name="f25" fmla="*/ 1114425 f17 1"/>
                    <a:gd name="f26" fmla="*/ 161925 f16 1"/>
                    <a:gd name="f27" fmla="*/ 161925 f17 1"/>
                    <a:gd name="f28" fmla="*/ 789623 f16 1"/>
                    <a:gd name="f29" fmla="*/ 0 f17 1"/>
                    <a:gd name="f30" fmla="*/ 0 f16 1"/>
                    <a:gd name="f31" fmla="*/ f18 1 f2"/>
                    <a:gd name="f32" fmla="*/ f21 1 1276350"/>
                    <a:gd name="f33" fmla="*/ f22 1 1876425"/>
                    <a:gd name="f34" fmla="*/ f23 1 1276350"/>
                    <a:gd name="f35" fmla="*/ f24 1 1876425"/>
                    <a:gd name="f36" fmla="*/ f25 1 1276350"/>
                    <a:gd name="f37" fmla="*/ f26 1 1876425"/>
                    <a:gd name="f38" fmla="*/ f27 1 1276350"/>
                    <a:gd name="f39" fmla="*/ f28 1 1876425"/>
                    <a:gd name="f40" fmla="*/ f29 1 1276350"/>
                    <a:gd name="f41" fmla="*/ f30 1 1876425"/>
                    <a:gd name="f42" fmla="*/ f5 1 f19"/>
                    <a:gd name="f43" fmla="*/ f6 1 f19"/>
                    <a:gd name="f44" fmla="*/ f5 1 f20"/>
                    <a:gd name="f45" fmla="*/ f7 1 f20"/>
                    <a:gd name="f46" fmla="+- f31 0 f1"/>
                    <a:gd name="f47" fmla="*/ f32 1 f19"/>
                    <a:gd name="f48" fmla="*/ f33 1 f20"/>
                    <a:gd name="f49" fmla="*/ f34 1 f19"/>
                    <a:gd name="f50" fmla="*/ f35 1 f20"/>
                    <a:gd name="f51" fmla="*/ f36 1 f19"/>
                    <a:gd name="f52" fmla="*/ f37 1 f20"/>
                    <a:gd name="f53" fmla="*/ f38 1 f19"/>
                    <a:gd name="f54" fmla="*/ f39 1 f20"/>
                    <a:gd name="f55" fmla="*/ f40 1 f19"/>
                    <a:gd name="f56" fmla="*/ f41 1 f20"/>
                    <a:gd name="f57" fmla="*/ f42 f14 1"/>
                    <a:gd name="f58" fmla="*/ f43 f14 1"/>
                    <a:gd name="f59" fmla="*/ f45 f15 1"/>
                    <a:gd name="f60" fmla="*/ f44 f15 1"/>
                    <a:gd name="f61" fmla="*/ f47 f14 1"/>
                    <a:gd name="f62" fmla="*/ f48 f15 1"/>
                    <a:gd name="f63" fmla="*/ f49 f14 1"/>
                    <a:gd name="f64" fmla="*/ f50 f15 1"/>
                    <a:gd name="f65" fmla="*/ f51 f14 1"/>
                    <a:gd name="f66" fmla="*/ f52 f15 1"/>
                    <a:gd name="f67" fmla="*/ f53 f14 1"/>
                    <a:gd name="f68" fmla="*/ f54 f15 1"/>
                    <a:gd name="f69" fmla="*/ f55 f14 1"/>
                    <a:gd name="f70" fmla="*/ f56 f15 1"/>
                  </a:gdLst>
                  <a:ahLst/>
                  <a:cxnLst>
                    <a:cxn ang="3cd4">
                      <a:pos x="hc" y="t"/>
                    </a:cxn>
                    <a:cxn ang="0">
                      <a:pos x="r" y="vc"/>
                    </a:cxn>
                    <a:cxn ang="cd4">
                      <a:pos x="hc" y="b"/>
                    </a:cxn>
                    <a:cxn ang="cd2">
                      <a:pos x="l" y="vc"/>
                    </a:cxn>
                    <a:cxn ang="f46">
                      <a:pos x="f61" y="f62"/>
                    </a:cxn>
                    <a:cxn ang="f46">
                      <a:pos x="f63" y="f62"/>
                    </a:cxn>
                    <a:cxn ang="f46">
                      <a:pos x="f63" y="f64"/>
                    </a:cxn>
                    <a:cxn ang="f46">
                      <a:pos x="f65" y="f64"/>
                    </a:cxn>
                    <a:cxn ang="f46">
                      <a:pos x="f65" y="f66"/>
                    </a:cxn>
                    <a:cxn ang="f46">
                      <a:pos x="f67" y="f66"/>
                    </a:cxn>
                    <a:cxn ang="f46">
                      <a:pos x="f67" y="f68"/>
                    </a:cxn>
                    <a:cxn ang="f46">
                      <a:pos x="f69" y="f68"/>
                    </a:cxn>
                    <a:cxn ang="f46">
                      <a:pos x="f69" y="f70"/>
                    </a:cxn>
                    <a:cxn ang="f46">
                      <a:pos x="f61" y="f70"/>
                    </a:cxn>
                  </a:cxnLst>
                  <a:rect l="f57" t="f60" r="f58" b="f59"/>
                  <a:pathLst>
                    <a:path w="1276350" h="1876425">
                      <a:moveTo>
                        <a:pt x="f6" y="f7"/>
                      </a:moveTo>
                      <a:lnTo>
                        <a:pt x="f8" y="f7"/>
                      </a:lnTo>
                      <a:lnTo>
                        <a:pt x="f8" y="f9"/>
                      </a:lnTo>
                      <a:lnTo>
                        <a:pt x="f10" y="f9"/>
                      </a:lnTo>
                      <a:lnTo>
                        <a:pt x="f10" y="f11"/>
                      </a:lnTo>
                      <a:lnTo>
                        <a:pt x="f11" y="f11"/>
                      </a:lnTo>
                      <a:lnTo>
                        <a:pt x="f11" y="f12"/>
                      </a:lnTo>
                      <a:lnTo>
                        <a:pt x="f5" y="f12"/>
                      </a:lnTo>
                      <a:lnTo>
                        <a:pt x="f5" y="f5"/>
                      </a:lnTo>
                      <a:lnTo>
                        <a:pt x="f6" y="f5"/>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sp>
              <p:nvSpPr>
                <p:cNvPr id="15" name="Freeform: Shape 39">
                  <a:extLst>
                    <a:ext uri="{FF2B5EF4-FFF2-40B4-BE49-F238E27FC236}">
                      <a16:creationId xmlns:a16="http://schemas.microsoft.com/office/drawing/2014/main" id="{13FFF379-1159-E944-BFCF-41D2389841F8}"/>
                    </a:ext>
                  </a:extLst>
                </p:cNvPr>
                <p:cNvSpPr/>
                <p:nvPr/>
              </p:nvSpPr>
              <p:spPr>
                <a:xfrm>
                  <a:off x="4126833" y="5053797"/>
                  <a:ext cx="263850" cy="387906"/>
                </a:xfrm>
                <a:custGeom>
                  <a:avLst/>
                  <a:gdLst>
                    <a:gd name="f0" fmla="val 10800000"/>
                    <a:gd name="f1" fmla="val 5400000"/>
                    <a:gd name="f2" fmla="val 180"/>
                    <a:gd name="f3" fmla="val w"/>
                    <a:gd name="f4" fmla="val h"/>
                    <a:gd name="f5" fmla="val 0"/>
                    <a:gd name="f6" fmla="val 1276350"/>
                    <a:gd name="f7" fmla="val 1876425"/>
                    <a:gd name="f8" fmla="val 161925"/>
                    <a:gd name="f9" fmla="val 1714500"/>
                    <a:gd name="f10" fmla="val 1114425"/>
                    <a:gd name="f11" fmla="+- 0 0 -90"/>
                    <a:gd name="f12" fmla="*/ f3 1 1276350"/>
                    <a:gd name="f13" fmla="*/ f4 1 1876425"/>
                    <a:gd name="f14" fmla="+- f7 0 f5"/>
                    <a:gd name="f15" fmla="+- f6 0 f5"/>
                    <a:gd name="f16" fmla="*/ f11 f0 1"/>
                    <a:gd name="f17" fmla="*/ f15 1 1276350"/>
                    <a:gd name="f18" fmla="*/ f14 1 1876425"/>
                    <a:gd name="f19" fmla="*/ 1276350 f15 1"/>
                    <a:gd name="f20" fmla="*/ 1876425 f14 1"/>
                    <a:gd name="f21" fmla="*/ 0 f15 1"/>
                    <a:gd name="f22" fmla="*/ 0 f14 1"/>
                    <a:gd name="f23" fmla="*/ 161925 f15 1"/>
                    <a:gd name="f24" fmla="*/ 1714500 f14 1"/>
                    <a:gd name="f25" fmla="*/ 1114425 f15 1"/>
                    <a:gd name="f26" fmla="*/ 161925 f14 1"/>
                    <a:gd name="f27" fmla="*/ f16 1 f2"/>
                    <a:gd name="f28" fmla="*/ f19 1 1276350"/>
                    <a:gd name="f29" fmla="*/ f20 1 1876425"/>
                    <a:gd name="f30" fmla="*/ f21 1 1276350"/>
                    <a:gd name="f31" fmla="*/ f22 1 1876425"/>
                    <a:gd name="f32" fmla="*/ f23 1 1276350"/>
                    <a:gd name="f33" fmla="*/ f24 1 1876425"/>
                    <a:gd name="f34" fmla="*/ f25 1 1276350"/>
                    <a:gd name="f35" fmla="*/ f26 1 1876425"/>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8"/>
                    <a:gd name="f47" fmla="*/ f34 1 f17"/>
                    <a:gd name="f48" fmla="*/ f35 1 f18"/>
                    <a:gd name="f49" fmla="*/ f36 f12 1"/>
                    <a:gd name="f50" fmla="*/ f37 f12 1"/>
                    <a:gd name="f51" fmla="*/ f39 f13 1"/>
                    <a:gd name="f52" fmla="*/ f38 f13 1"/>
                    <a:gd name="f53" fmla="*/ f41 f12 1"/>
                    <a:gd name="f54" fmla="*/ f42 f13 1"/>
                    <a:gd name="f55" fmla="*/ f43 f12 1"/>
                    <a:gd name="f56" fmla="*/ f44 f13 1"/>
                    <a:gd name="f57" fmla="*/ f45 f12 1"/>
                    <a:gd name="f58" fmla="*/ f46 f13 1"/>
                    <a:gd name="f59" fmla="*/ f47 f12 1"/>
                    <a:gd name="f60" fmla="*/ f48 f13 1"/>
                  </a:gdLst>
                  <a:ahLst/>
                  <a:cxnLst>
                    <a:cxn ang="3cd4">
                      <a:pos x="hc" y="t"/>
                    </a:cxn>
                    <a:cxn ang="0">
                      <a:pos x="r" y="vc"/>
                    </a:cxn>
                    <a:cxn ang="cd4">
                      <a:pos x="hc" y="b"/>
                    </a:cxn>
                    <a:cxn ang="cd2">
                      <a:pos x="l" y="vc"/>
                    </a:cxn>
                    <a:cxn ang="f40">
                      <a:pos x="f53" y="f54"/>
                    </a:cxn>
                    <a:cxn ang="f40">
                      <a:pos x="f55" y="f54"/>
                    </a:cxn>
                    <a:cxn ang="f40">
                      <a:pos x="f55" y="f56"/>
                    </a:cxn>
                    <a:cxn ang="f40">
                      <a:pos x="f53" y="f56"/>
                    </a:cxn>
                    <a:cxn ang="f40">
                      <a:pos x="f53" y="f54"/>
                    </a:cxn>
                    <a:cxn ang="f40">
                      <a:pos x="f57" y="f58"/>
                    </a:cxn>
                    <a:cxn ang="f40">
                      <a:pos x="f59" y="f58"/>
                    </a:cxn>
                    <a:cxn ang="f40">
                      <a:pos x="f59" y="f60"/>
                    </a:cxn>
                    <a:cxn ang="f40">
                      <a:pos x="f57" y="f60"/>
                    </a:cxn>
                    <a:cxn ang="f40">
                      <a:pos x="f57" y="f58"/>
                    </a:cxn>
                  </a:cxnLst>
                  <a:rect l="f49" t="f52" r="f50" b="f51"/>
                  <a:pathLst>
                    <a:path w="1276350" h="1876425">
                      <a:moveTo>
                        <a:pt x="f6" y="f7"/>
                      </a:moveTo>
                      <a:lnTo>
                        <a:pt x="f5" y="f7"/>
                      </a:lnTo>
                      <a:lnTo>
                        <a:pt x="f5" y="f5"/>
                      </a:lnTo>
                      <a:lnTo>
                        <a:pt x="f6" y="f5"/>
                      </a:lnTo>
                      <a:lnTo>
                        <a:pt x="f6" y="f7"/>
                      </a:lnTo>
                      <a:close/>
                      <a:moveTo>
                        <a:pt x="f8" y="f9"/>
                      </a:moveTo>
                      <a:lnTo>
                        <a:pt x="f10" y="f9"/>
                      </a:lnTo>
                      <a:lnTo>
                        <a:pt x="f10" y="f8"/>
                      </a:lnTo>
                      <a:lnTo>
                        <a:pt x="f8" y="f8"/>
                      </a:lnTo>
                      <a:lnTo>
                        <a:pt x="f8" y="f9"/>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grpSp>
              <p:nvGrpSpPr>
                <p:cNvPr id="16" name="Graphic 145">
                  <a:extLst>
                    <a:ext uri="{FF2B5EF4-FFF2-40B4-BE49-F238E27FC236}">
                      <a16:creationId xmlns:a16="http://schemas.microsoft.com/office/drawing/2014/main" id="{4ADEF5AE-ED0C-AF48-9371-585A7064608F}"/>
                    </a:ext>
                  </a:extLst>
                </p:cNvPr>
                <p:cNvGrpSpPr/>
                <p:nvPr/>
              </p:nvGrpSpPr>
              <p:grpSpPr>
                <a:xfrm>
                  <a:off x="4196730" y="5124681"/>
                  <a:ext cx="124047" cy="243971"/>
                  <a:chOff x="4196730" y="5124681"/>
                  <a:chExt cx="124047" cy="243971"/>
                </a:xfrm>
              </p:grpSpPr>
              <p:sp>
                <p:nvSpPr>
                  <p:cNvPr id="17" name="Freeform: Shape 45">
                    <a:extLst>
                      <a:ext uri="{FF2B5EF4-FFF2-40B4-BE49-F238E27FC236}">
                        <a16:creationId xmlns:a16="http://schemas.microsoft.com/office/drawing/2014/main" id="{945FE40C-8CBF-E84B-98B6-6E1D07751016}"/>
                      </a:ext>
                    </a:extLst>
                  </p:cNvPr>
                  <p:cNvSpPr/>
                  <p:nvPr/>
                </p:nvSpPr>
                <p:spPr>
                  <a:xfrm>
                    <a:off x="4196730" y="5124681"/>
                    <a:ext cx="124047" cy="33476"/>
                  </a:xfrm>
                  <a:custGeom>
                    <a:avLst/>
                    <a:gdLst>
                      <a:gd name="f0" fmla="val 10800000"/>
                      <a:gd name="f1" fmla="val 5400000"/>
                      <a:gd name="f2" fmla="val 180"/>
                      <a:gd name="f3" fmla="val w"/>
                      <a:gd name="f4" fmla="val h"/>
                      <a:gd name="f5" fmla="val 0"/>
                      <a:gd name="f6" fmla="val 600075"/>
                      <a:gd name="f7" fmla="val 161925"/>
                      <a:gd name="f8" fmla="+- 0 0 -90"/>
                      <a:gd name="f9" fmla="*/ f3 1 600075"/>
                      <a:gd name="f10" fmla="*/ f4 1 161925"/>
                      <a:gd name="f11" fmla="+- f7 0 f5"/>
                      <a:gd name="f12" fmla="+- f6 0 f5"/>
                      <a:gd name="f13" fmla="*/ f8 f0 1"/>
                      <a:gd name="f14" fmla="*/ f12 1 600075"/>
                      <a:gd name="f15" fmla="*/ f11 1 161925"/>
                      <a:gd name="f16" fmla="*/ 0 f12 1"/>
                      <a:gd name="f17" fmla="*/ 0 f11 1"/>
                      <a:gd name="f18" fmla="*/ 600075 f12 1"/>
                      <a:gd name="f19" fmla="*/ 161925 f11 1"/>
                      <a:gd name="f20" fmla="*/ f13 1 f2"/>
                      <a:gd name="f21" fmla="*/ f16 1 600075"/>
                      <a:gd name="f22" fmla="*/ f17 1 161925"/>
                      <a:gd name="f23" fmla="*/ f18 1 600075"/>
                      <a:gd name="f24" fmla="*/ f19 1 161925"/>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Lst>
                    <a:rect l="f34" t="f37" r="f35" b="f36"/>
                    <a:pathLst>
                      <a:path w="600075" h="161925">
                        <a:moveTo>
                          <a:pt x="f5" y="f5"/>
                        </a:moveTo>
                        <a:lnTo>
                          <a:pt x="f6" y="f5"/>
                        </a:lnTo>
                        <a:lnTo>
                          <a:pt x="f6" y="f7"/>
                        </a:lnTo>
                        <a:lnTo>
                          <a:pt x="f5" y="f7"/>
                        </a:lnTo>
                        <a:close/>
                      </a:path>
                    </a:pathLst>
                  </a:custGeom>
                  <a:solidFill>
                    <a:srgbClr val="90EBCD"/>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sp>
                <p:nvSpPr>
                  <p:cNvPr id="18" name="Freeform: Shape 46">
                    <a:extLst>
                      <a:ext uri="{FF2B5EF4-FFF2-40B4-BE49-F238E27FC236}">
                        <a16:creationId xmlns:a16="http://schemas.microsoft.com/office/drawing/2014/main" id="{C52FE130-4D4D-254E-B174-6E5E39850D84}"/>
                      </a:ext>
                    </a:extLst>
                  </p:cNvPr>
                  <p:cNvSpPr/>
                  <p:nvPr/>
                </p:nvSpPr>
                <p:spPr>
                  <a:xfrm>
                    <a:off x="4196730" y="5194779"/>
                    <a:ext cx="124047" cy="33476"/>
                  </a:xfrm>
                  <a:custGeom>
                    <a:avLst/>
                    <a:gdLst>
                      <a:gd name="f0" fmla="val 10800000"/>
                      <a:gd name="f1" fmla="val 5400000"/>
                      <a:gd name="f2" fmla="val 180"/>
                      <a:gd name="f3" fmla="val w"/>
                      <a:gd name="f4" fmla="val h"/>
                      <a:gd name="f5" fmla="val 0"/>
                      <a:gd name="f6" fmla="val 600075"/>
                      <a:gd name="f7" fmla="val 161925"/>
                      <a:gd name="f8" fmla="+- 0 0 -90"/>
                      <a:gd name="f9" fmla="*/ f3 1 600075"/>
                      <a:gd name="f10" fmla="*/ f4 1 161925"/>
                      <a:gd name="f11" fmla="+- f7 0 f5"/>
                      <a:gd name="f12" fmla="+- f6 0 f5"/>
                      <a:gd name="f13" fmla="*/ f8 f0 1"/>
                      <a:gd name="f14" fmla="*/ f12 1 600075"/>
                      <a:gd name="f15" fmla="*/ f11 1 161925"/>
                      <a:gd name="f16" fmla="*/ 0 f12 1"/>
                      <a:gd name="f17" fmla="*/ 0 f11 1"/>
                      <a:gd name="f18" fmla="*/ 600075 f12 1"/>
                      <a:gd name="f19" fmla="*/ 161925 f11 1"/>
                      <a:gd name="f20" fmla="*/ f13 1 f2"/>
                      <a:gd name="f21" fmla="*/ f16 1 600075"/>
                      <a:gd name="f22" fmla="*/ f17 1 161925"/>
                      <a:gd name="f23" fmla="*/ f18 1 600075"/>
                      <a:gd name="f24" fmla="*/ f19 1 161925"/>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Lst>
                    <a:rect l="f34" t="f37" r="f35" b="f36"/>
                    <a:pathLst>
                      <a:path w="600075" h="161925">
                        <a:moveTo>
                          <a:pt x="f5" y="f5"/>
                        </a:moveTo>
                        <a:lnTo>
                          <a:pt x="f6" y="f5"/>
                        </a:lnTo>
                        <a:lnTo>
                          <a:pt x="f6" y="f7"/>
                        </a:lnTo>
                        <a:lnTo>
                          <a:pt x="f5" y="f7"/>
                        </a:lnTo>
                        <a:close/>
                      </a:path>
                    </a:pathLst>
                  </a:custGeom>
                  <a:solidFill>
                    <a:srgbClr val="90EBCD"/>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sp>
                <p:nvSpPr>
                  <p:cNvPr id="19" name="Freeform: Shape 47">
                    <a:extLst>
                      <a:ext uri="{FF2B5EF4-FFF2-40B4-BE49-F238E27FC236}">
                        <a16:creationId xmlns:a16="http://schemas.microsoft.com/office/drawing/2014/main" id="{A9951DA7-5267-4A4C-8633-4282570EB19B}"/>
                      </a:ext>
                    </a:extLst>
                  </p:cNvPr>
                  <p:cNvSpPr/>
                  <p:nvPr/>
                </p:nvSpPr>
                <p:spPr>
                  <a:xfrm>
                    <a:off x="4196730" y="5264877"/>
                    <a:ext cx="124047" cy="33476"/>
                  </a:xfrm>
                  <a:custGeom>
                    <a:avLst/>
                    <a:gdLst>
                      <a:gd name="f0" fmla="val 10800000"/>
                      <a:gd name="f1" fmla="val 5400000"/>
                      <a:gd name="f2" fmla="val 180"/>
                      <a:gd name="f3" fmla="val w"/>
                      <a:gd name="f4" fmla="val h"/>
                      <a:gd name="f5" fmla="val 0"/>
                      <a:gd name="f6" fmla="val 600075"/>
                      <a:gd name="f7" fmla="val 161925"/>
                      <a:gd name="f8" fmla="+- 0 0 -90"/>
                      <a:gd name="f9" fmla="*/ f3 1 600075"/>
                      <a:gd name="f10" fmla="*/ f4 1 161925"/>
                      <a:gd name="f11" fmla="+- f7 0 f5"/>
                      <a:gd name="f12" fmla="+- f6 0 f5"/>
                      <a:gd name="f13" fmla="*/ f8 f0 1"/>
                      <a:gd name="f14" fmla="*/ f12 1 600075"/>
                      <a:gd name="f15" fmla="*/ f11 1 161925"/>
                      <a:gd name="f16" fmla="*/ 0 f12 1"/>
                      <a:gd name="f17" fmla="*/ 0 f11 1"/>
                      <a:gd name="f18" fmla="*/ 600075 f12 1"/>
                      <a:gd name="f19" fmla="*/ 161925 f11 1"/>
                      <a:gd name="f20" fmla="*/ f13 1 f2"/>
                      <a:gd name="f21" fmla="*/ f16 1 600075"/>
                      <a:gd name="f22" fmla="*/ f17 1 161925"/>
                      <a:gd name="f23" fmla="*/ f18 1 600075"/>
                      <a:gd name="f24" fmla="*/ f19 1 161925"/>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Lst>
                    <a:rect l="f34" t="f37" r="f35" b="f36"/>
                    <a:pathLst>
                      <a:path w="600075" h="161925">
                        <a:moveTo>
                          <a:pt x="f5" y="f5"/>
                        </a:moveTo>
                        <a:lnTo>
                          <a:pt x="f6" y="f5"/>
                        </a:lnTo>
                        <a:lnTo>
                          <a:pt x="f6" y="f7"/>
                        </a:lnTo>
                        <a:lnTo>
                          <a:pt x="f5" y="f7"/>
                        </a:lnTo>
                        <a:close/>
                      </a:path>
                    </a:pathLst>
                  </a:custGeom>
                  <a:solidFill>
                    <a:srgbClr val="90EBCD"/>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sp>
                <p:nvSpPr>
                  <p:cNvPr id="20" name="Freeform: Shape 48">
                    <a:extLst>
                      <a:ext uri="{FF2B5EF4-FFF2-40B4-BE49-F238E27FC236}">
                        <a16:creationId xmlns:a16="http://schemas.microsoft.com/office/drawing/2014/main" id="{9FA9945C-C4B4-6E48-9931-9B40CFE38515}"/>
                      </a:ext>
                    </a:extLst>
                  </p:cNvPr>
                  <p:cNvSpPr/>
                  <p:nvPr/>
                </p:nvSpPr>
                <p:spPr>
                  <a:xfrm>
                    <a:off x="4196730" y="5335176"/>
                    <a:ext cx="124047" cy="33476"/>
                  </a:xfrm>
                  <a:custGeom>
                    <a:avLst/>
                    <a:gdLst>
                      <a:gd name="f0" fmla="val 10800000"/>
                      <a:gd name="f1" fmla="val 5400000"/>
                      <a:gd name="f2" fmla="val 180"/>
                      <a:gd name="f3" fmla="val w"/>
                      <a:gd name="f4" fmla="val h"/>
                      <a:gd name="f5" fmla="val 0"/>
                      <a:gd name="f6" fmla="val 600075"/>
                      <a:gd name="f7" fmla="val 161925"/>
                      <a:gd name="f8" fmla="+- 0 0 -90"/>
                      <a:gd name="f9" fmla="*/ f3 1 600075"/>
                      <a:gd name="f10" fmla="*/ f4 1 161925"/>
                      <a:gd name="f11" fmla="+- f7 0 f5"/>
                      <a:gd name="f12" fmla="+- f6 0 f5"/>
                      <a:gd name="f13" fmla="*/ f8 f0 1"/>
                      <a:gd name="f14" fmla="*/ f12 1 600075"/>
                      <a:gd name="f15" fmla="*/ f11 1 161925"/>
                      <a:gd name="f16" fmla="*/ 0 f12 1"/>
                      <a:gd name="f17" fmla="*/ 0 f11 1"/>
                      <a:gd name="f18" fmla="*/ 600075 f12 1"/>
                      <a:gd name="f19" fmla="*/ 161925 f11 1"/>
                      <a:gd name="f20" fmla="*/ f13 1 f2"/>
                      <a:gd name="f21" fmla="*/ f16 1 600075"/>
                      <a:gd name="f22" fmla="*/ f17 1 161925"/>
                      <a:gd name="f23" fmla="*/ f18 1 600075"/>
                      <a:gd name="f24" fmla="*/ f19 1 161925"/>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Lst>
                    <a:rect l="f34" t="f37" r="f35" b="f36"/>
                    <a:pathLst>
                      <a:path w="600075" h="161925">
                        <a:moveTo>
                          <a:pt x="f5" y="f5"/>
                        </a:moveTo>
                        <a:lnTo>
                          <a:pt x="f6" y="f5"/>
                        </a:lnTo>
                        <a:lnTo>
                          <a:pt x="f6" y="f7"/>
                        </a:lnTo>
                        <a:lnTo>
                          <a:pt x="f5" y="f7"/>
                        </a:lnTo>
                        <a:close/>
                      </a:path>
                    </a:pathLst>
                  </a:custGeom>
                  <a:solidFill>
                    <a:srgbClr val="90EBCD"/>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grpSp>
            <p:sp>
              <p:nvSpPr>
                <p:cNvPr id="21" name="Freeform: Shape 41">
                  <a:extLst>
                    <a:ext uri="{FF2B5EF4-FFF2-40B4-BE49-F238E27FC236}">
                      <a16:creationId xmlns:a16="http://schemas.microsoft.com/office/drawing/2014/main" id="{E070F275-EC3B-F445-8E5A-178A1282AD37}"/>
                    </a:ext>
                  </a:extLst>
                </p:cNvPr>
                <p:cNvSpPr/>
                <p:nvPr/>
              </p:nvSpPr>
              <p:spPr>
                <a:xfrm>
                  <a:off x="4337913" y="4908874"/>
                  <a:ext cx="124047" cy="33476"/>
                </a:xfrm>
                <a:custGeom>
                  <a:avLst/>
                  <a:gdLst>
                    <a:gd name="f0" fmla="val 10800000"/>
                    <a:gd name="f1" fmla="val 5400000"/>
                    <a:gd name="f2" fmla="val 180"/>
                    <a:gd name="f3" fmla="val w"/>
                    <a:gd name="f4" fmla="val h"/>
                    <a:gd name="f5" fmla="val 0"/>
                    <a:gd name="f6" fmla="val 600074"/>
                    <a:gd name="f7" fmla="val 161925"/>
                    <a:gd name="f8" fmla="val 600075"/>
                    <a:gd name="f9" fmla="+- 0 0 -90"/>
                    <a:gd name="f10" fmla="*/ f3 1 600074"/>
                    <a:gd name="f11" fmla="*/ f4 1 161925"/>
                    <a:gd name="f12" fmla="+- f7 0 f5"/>
                    <a:gd name="f13" fmla="+- f6 0 f5"/>
                    <a:gd name="f14" fmla="*/ f9 f0 1"/>
                    <a:gd name="f15" fmla="*/ f13 1 600074"/>
                    <a:gd name="f16" fmla="*/ f12 1 161925"/>
                    <a:gd name="f17" fmla="*/ 0 f13 1"/>
                    <a:gd name="f18" fmla="*/ 0 f12 1"/>
                    <a:gd name="f19" fmla="*/ 600075 f13 1"/>
                    <a:gd name="f20" fmla="*/ 161925 f12 1"/>
                    <a:gd name="f21" fmla="*/ f14 1 f2"/>
                    <a:gd name="f22" fmla="*/ f17 1 600074"/>
                    <a:gd name="f23" fmla="*/ f18 1 161925"/>
                    <a:gd name="f24" fmla="*/ f19 1 600074"/>
                    <a:gd name="f25" fmla="*/ f20 1 161925"/>
                    <a:gd name="f26" fmla="*/ f5 1 f15"/>
                    <a:gd name="f27" fmla="*/ f6 1 f15"/>
                    <a:gd name="f28" fmla="*/ f5 1 f16"/>
                    <a:gd name="f29" fmla="*/ f7 1 f16"/>
                    <a:gd name="f30" fmla="+- f21 0 f1"/>
                    <a:gd name="f31" fmla="*/ f22 1 f15"/>
                    <a:gd name="f32" fmla="*/ f23 1 f16"/>
                    <a:gd name="f33" fmla="*/ f24 1 f15"/>
                    <a:gd name="f34" fmla="*/ f25 1 f16"/>
                    <a:gd name="f35" fmla="*/ f26 f10 1"/>
                    <a:gd name="f36" fmla="*/ f27 f10 1"/>
                    <a:gd name="f37" fmla="*/ f29 f11 1"/>
                    <a:gd name="f38" fmla="*/ f28 f11 1"/>
                    <a:gd name="f39" fmla="*/ f31 f10 1"/>
                    <a:gd name="f40" fmla="*/ f32 f11 1"/>
                    <a:gd name="f41" fmla="*/ f33 f10 1"/>
                    <a:gd name="f42" fmla="*/ f34 f11 1"/>
                  </a:gdLst>
                  <a:ahLst/>
                  <a:cxnLst>
                    <a:cxn ang="3cd4">
                      <a:pos x="hc" y="t"/>
                    </a:cxn>
                    <a:cxn ang="0">
                      <a:pos x="r" y="vc"/>
                    </a:cxn>
                    <a:cxn ang="cd4">
                      <a:pos x="hc" y="b"/>
                    </a:cxn>
                    <a:cxn ang="cd2">
                      <a:pos x="l" y="vc"/>
                    </a:cxn>
                    <a:cxn ang="f30">
                      <a:pos x="f39" y="f40"/>
                    </a:cxn>
                    <a:cxn ang="f30">
                      <a:pos x="f41" y="f40"/>
                    </a:cxn>
                    <a:cxn ang="f30">
                      <a:pos x="f41" y="f42"/>
                    </a:cxn>
                    <a:cxn ang="f30">
                      <a:pos x="f39" y="f42"/>
                    </a:cxn>
                  </a:cxnLst>
                  <a:rect l="f35" t="f38" r="f36" b="f37"/>
                  <a:pathLst>
                    <a:path w="600074" h="161925">
                      <a:moveTo>
                        <a:pt x="f5" y="f5"/>
                      </a:moveTo>
                      <a:lnTo>
                        <a:pt x="f8" y="f5"/>
                      </a:lnTo>
                      <a:lnTo>
                        <a:pt x="f8" y="f7"/>
                      </a:lnTo>
                      <a:lnTo>
                        <a:pt x="f5" y="f7"/>
                      </a:lnTo>
                      <a:close/>
                    </a:path>
                  </a:pathLst>
                </a:custGeom>
                <a:solidFill>
                  <a:srgbClr val="90EBCD"/>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sp>
              <p:nvSpPr>
                <p:cNvPr id="22" name="Freeform: Shape 42">
                  <a:extLst>
                    <a:ext uri="{FF2B5EF4-FFF2-40B4-BE49-F238E27FC236}">
                      <a16:creationId xmlns:a16="http://schemas.microsoft.com/office/drawing/2014/main" id="{C991C1C2-392C-FF4D-BA91-004B057AA32A}"/>
                    </a:ext>
                  </a:extLst>
                </p:cNvPr>
                <p:cNvSpPr/>
                <p:nvPr/>
              </p:nvSpPr>
              <p:spPr>
                <a:xfrm>
                  <a:off x="4337913" y="4978972"/>
                  <a:ext cx="124047" cy="33476"/>
                </a:xfrm>
                <a:custGeom>
                  <a:avLst/>
                  <a:gdLst>
                    <a:gd name="f0" fmla="val 10800000"/>
                    <a:gd name="f1" fmla="val 5400000"/>
                    <a:gd name="f2" fmla="val 180"/>
                    <a:gd name="f3" fmla="val w"/>
                    <a:gd name="f4" fmla="val h"/>
                    <a:gd name="f5" fmla="val 0"/>
                    <a:gd name="f6" fmla="val 600074"/>
                    <a:gd name="f7" fmla="val 161925"/>
                    <a:gd name="f8" fmla="val 600075"/>
                    <a:gd name="f9" fmla="+- 0 0 -90"/>
                    <a:gd name="f10" fmla="*/ f3 1 600074"/>
                    <a:gd name="f11" fmla="*/ f4 1 161925"/>
                    <a:gd name="f12" fmla="+- f7 0 f5"/>
                    <a:gd name="f13" fmla="+- f6 0 f5"/>
                    <a:gd name="f14" fmla="*/ f9 f0 1"/>
                    <a:gd name="f15" fmla="*/ f13 1 600074"/>
                    <a:gd name="f16" fmla="*/ f12 1 161925"/>
                    <a:gd name="f17" fmla="*/ 0 f13 1"/>
                    <a:gd name="f18" fmla="*/ 0 f12 1"/>
                    <a:gd name="f19" fmla="*/ 600075 f13 1"/>
                    <a:gd name="f20" fmla="*/ 161925 f12 1"/>
                    <a:gd name="f21" fmla="*/ f14 1 f2"/>
                    <a:gd name="f22" fmla="*/ f17 1 600074"/>
                    <a:gd name="f23" fmla="*/ f18 1 161925"/>
                    <a:gd name="f24" fmla="*/ f19 1 600074"/>
                    <a:gd name="f25" fmla="*/ f20 1 161925"/>
                    <a:gd name="f26" fmla="*/ f5 1 f15"/>
                    <a:gd name="f27" fmla="*/ f6 1 f15"/>
                    <a:gd name="f28" fmla="*/ f5 1 f16"/>
                    <a:gd name="f29" fmla="*/ f7 1 f16"/>
                    <a:gd name="f30" fmla="+- f21 0 f1"/>
                    <a:gd name="f31" fmla="*/ f22 1 f15"/>
                    <a:gd name="f32" fmla="*/ f23 1 f16"/>
                    <a:gd name="f33" fmla="*/ f24 1 f15"/>
                    <a:gd name="f34" fmla="*/ f25 1 f16"/>
                    <a:gd name="f35" fmla="*/ f26 f10 1"/>
                    <a:gd name="f36" fmla="*/ f27 f10 1"/>
                    <a:gd name="f37" fmla="*/ f29 f11 1"/>
                    <a:gd name="f38" fmla="*/ f28 f11 1"/>
                    <a:gd name="f39" fmla="*/ f31 f10 1"/>
                    <a:gd name="f40" fmla="*/ f32 f11 1"/>
                    <a:gd name="f41" fmla="*/ f33 f10 1"/>
                    <a:gd name="f42" fmla="*/ f34 f11 1"/>
                  </a:gdLst>
                  <a:ahLst/>
                  <a:cxnLst>
                    <a:cxn ang="3cd4">
                      <a:pos x="hc" y="t"/>
                    </a:cxn>
                    <a:cxn ang="0">
                      <a:pos x="r" y="vc"/>
                    </a:cxn>
                    <a:cxn ang="cd4">
                      <a:pos x="hc" y="b"/>
                    </a:cxn>
                    <a:cxn ang="cd2">
                      <a:pos x="l" y="vc"/>
                    </a:cxn>
                    <a:cxn ang="f30">
                      <a:pos x="f39" y="f40"/>
                    </a:cxn>
                    <a:cxn ang="f30">
                      <a:pos x="f41" y="f40"/>
                    </a:cxn>
                    <a:cxn ang="f30">
                      <a:pos x="f41" y="f42"/>
                    </a:cxn>
                    <a:cxn ang="f30">
                      <a:pos x="f39" y="f42"/>
                    </a:cxn>
                  </a:cxnLst>
                  <a:rect l="f35" t="f38" r="f36" b="f37"/>
                  <a:pathLst>
                    <a:path w="600074" h="161925">
                      <a:moveTo>
                        <a:pt x="f5" y="f5"/>
                      </a:moveTo>
                      <a:lnTo>
                        <a:pt x="f8" y="f5"/>
                      </a:lnTo>
                      <a:lnTo>
                        <a:pt x="f8" y="f7"/>
                      </a:lnTo>
                      <a:lnTo>
                        <a:pt x="f5" y="f7"/>
                      </a:lnTo>
                      <a:close/>
                    </a:path>
                  </a:pathLst>
                </a:custGeom>
                <a:solidFill>
                  <a:srgbClr val="90EBCD"/>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sp>
              <p:nvSpPr>
                <p:cNvPr id="23" name="Freeform: Shape 43">
                  <a:extLst>
                    <a:ext uri="{FF2B5EF4-FFF2-40B4-BE49-F238E27FC236}">
                      <a16:creationId xmlns:a16="http://schemas.microsoft.com/office/drawing/2014/main" id="{96B38268-CC08-B242-8020-5F3EDA890258}"/>
                    </a:ext>
                  </a:extLst>
                </p:cNvPr>
                <p:cNvSpPr/>
                <p:nvPr/>
              </p:nvSpPr>
              <p:spPr>
                <a:xfrm>
                  <a:off x="4425147" y="5049069"/>
                  <a:ext cx="36822" cy="33476"/>
                </a:xfrm>
                <a:custGeom>
                  <a:avLst/>
                  <a:gdLst>
                    <a:gd name="f0" fmla="val 10800000"/>
                    <a:gd name="f1" fmla="val 5400000"/>
                    <a:gd name="f2" fmla="val 180"/>
                    <a:gd name="f3" fmla="val w"/>
                    <a:gd name="f4" fmla="val h"/>
                    <a:gd name="f5" fmla="val 0"/>
                    <a:gd name="f6" fmla="val 178117"/>
                    <a:gd name="f7" fmla="val 161925"/>
                    <a:gd name="f8" fmla="+- 0 0 -90"/>
                    <a:gd name="f9" fmla="*/ f3 1 178117"/>
                    <a:gd name="f10" fmla="*/ f4 1 161925"/>
                    <a:gd name="f11" fmla="+- f7 0 f5"/>
                    <a:gd name="f12" fmla="+- f6 0 f5"/>
                    <a:gd name="f13" fmla="*/ f8 f0 1"/>
                    <a:gd name="f14" fmla="*/ f12 1 178117"/>
                    <a:gd name="f15" fmla="*/ f11 1 161925"/>
                    <a:gd name="f16" fmla="*/ 0 f12 1"/>
                    <a:gd name="f17" fmla="*/ 0 f11 1"/>
                    <a:gd name="f18" fmla="*/ 178117 f12 1"/>
                    <a:gd name="f19" fmla="*/ 161925 f11 1"/>
                    <a:gd name="f20" fmla="*/ f13 1 f2"/>
                    <a:gd name="f21" fmla="*/ f16 1 178117"/>
                    <a:gd name="f22" fmla="*/ f17 1 161925"/>
                    <a:gd name="f23" fmla="*/ f18 1 178117"/>
                    <a:gd name="f24" fmla="*/ f19 1 161925"/>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Lst>
                  <a:rect l="f34" t="f37" r="f35" b="f36"/>
                  <a:pathLst>
                    <a:path w="178117" h="161925">
                      <a:moveTo>
                        <a:pt x="f5" y="f5"/>
                      </a:moveTo>
                      <a:lnTo>
                        <a:pt x="f6" y="f5"/>
                      </a:lnTo>
                      <a:lnTo>
                        <a:pt x="f6" y="f7"/>
                      </a:lnTo>
                      <a:lnTo>
                        <a:pt x="f5" y="f7"/>
                      </a:lnTo>
                      <a:close/>
                    </a:path>
                  </a:pathLst>
                </a:custGeom>
                <a:solidFill>
                  <a:srgbClr val="90EBCD"/>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sp>
              <p:nvSpPr>
                <p:cNvPr id="24" name="Freeform: Shape 44">
                  <a:extLst>
                    <a:ext uri="{FF2B5EF4-FFF2-40B4-BE49-F238E27FC236}">
                      <a16:creationId xmlns:a16="http://schemas.microsoft.com/office/drawing/2014/main" id="{A9215048-FE7D-C64F-92DD-04044C03F867}"/>
                    </a:ext>
                  </a:extLst>
                </p:cNvPr>
                <p:cNvSpPr/>
                <p:nvPr/>
              </p:nvSpPr>
              <p:spPr>
                <a:xfrm>
                  <a:off x="4425147" y="5119359"/>
                  <a:ext cx="36822" cy="33476"/>
                </a:xfrm>
                <a:custGeom>
                  <a:avLst/>
                  <a:gdLst>
                    <a:gd name="f0" fmla="val 10800000"/>
                    <a:gd name="f1" fmla="val 5400000"/>
                    <a:gd name="f2" fmla="val 180"/>
                    <a:gd name="f3" fmla="val w"/>
                    <a:gd name="f4" fmla="val h"/>
                    <a:gd name="f5" fmla="val 0"/>
                    <a:gd name="f6" fmla="val 178117"/>
                    <a:gd name="f7" fmla="val 161925"/>
                    <a:gd name="f8" fmla="+- 0 0 -90"/>
                    <a:gd name="f9" fmla="*/ f3 1 178117"/>
                    <a:gd name="f10" fmla="*/ f4 1 161925"/>
                    <a:gd name="f11" fmla="+- f7 0 f5"/>
                    <a:gd name="f12" fmla="+- f6 0 f5"/>
                    <a:gd name="f13" fmla="*/ f8 f0 1"/>
                    <a:gd name="f14" fmla="*/ f12 1 178117"/>
                    <a:gd name="f15" fmla="*/ f11 1 161925"/>
                    <a:gd name="f16" fmla="*/ 0 f12 1"/>
                    <a:gd name="f17" fmla="*/ 0 f11 1"/>
                    <a:gd name="f18" fmla="*/ 178117 f12 1"/>
                    <a:gd name="f19" fmla="*/ 161925 f11 1"/>
                    <a:gd name="f20" fmla="*/ f13 1 f2"/>
                    <a:gd name="f21" fmla="*/ f16 1 178117"/>
                    <a:gd name="f22" fmla="*/ f17 1 161925"/>
                    <a:gd name="f23" fmla="*/ f18 1 178117"/>
                    <a:gd name="f24" fmla="*/ f19 1 161925"/>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Lst>
                  <a:rect l="f34" t="f37" r="f35" b="f36"/>
                  <a:pathLst>
                    <a:path w="178117" h="161925">
                      <a:moveTo>
                        <a:pt x="f5" y="f5"/>
                      </a:moveTo>
                      <a:lnTo>
                        <a:pt x="f6" y="f5"/>
                      </a:lnTo>
                      <a:lnTo>
                        <a:pt x="f6" y="f7"/>
                      </a:lnTo>
                      <a:lnTo>
                        <a:pt x="f5" y="f7"/>
                      </a:lnTo>
                      <a:close/>
                    </a:path>
                  </a:pathLst>
                </a:custGeom>
                <a:solidFill>
                  <a:srgbClr val="90EBCD"/>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grpSp>
          <p:grpSp>
            <p:nvGrpSpPr>
              <p:cNvPr id="25" name="Graphic 160">
                <a:extLst>
                  <a:ext uri="{FF2B5EF4-FFF2-40B4-BE49-F238E27FC236}">
                    <a16:creationId xmlns:a16="http://schemas.microsoft.com/office/drawing/2014/main" id="{6C4DF487-725F-2C41-8B59-0633C150C6EC}"/>
                  </a:ext>
                </a:extLst>
              </p:cNvPr>
              <p:cNvGrpSpPr/>
              <p:nvPr/>
            </p:nvGrpSpPr>
            <p:grpSpPr>
              <a:xfrm>
                <a:off x="9431743" y="4830226"/>
                <a:ext cx="460235" cy="629856"/>
                <a:chOff x="9431743" y="4830226"/>
                <a:chExt cx="460235" cy="629856"/>
              </a:xfrm>
            </p:grpSpPr>
            <p:sp>
              <p:nvSpPr>
                <p:cNvPr id="26" name="Freeform: Shape 50">
                  <a:extLst>
                    <a:ext uri="{FF2B5EF4-FFF2-40B4-BE49-F238E27FC236}">
                      <a16:creationId xmlns:a16="http://schemas.microsoft.com/office/drawing/2014/main" id="{2973580B-0387-BA44-973B-15E5F740094C}"/>
                    </a:ext>
                  </a:extLst>
                </p:cNvPr>
                <p:cNvSpPr/>
                <p:nvPr/>
              </p:nvSpPr>
              <p:spPr>
                <a:xfrm>
                  <a:off x="9628439" y="5134054"/>
                  <a:ext cx="72713" cy="324785"/>
                </a:xfrm>
                <a:custGeom>
                  <a:avLst/>
                  <a:gdLst>
                    <a:gd name="f0" fmla="val 10800000"/>
                    <a:gd name="f1" fmla="val 5400000"/>
                    <a:gd name="f2" fmla="val 180"/>
                    <a:gd name="f3" fmla="val w"/>
                    <a:gd name="f4" fmla="val h"/>
                    <a:gd name="f5" fmla="val 0"/>
                    <a:gd name="f6" fmla="val 72714"/>
                    <a:gd name="f7" fmla="val 324783"/>
                    <a:gd name="f8" fmla="val 55627"/>
                    <a:gd name="f9" fmla="val 72715"/>
                    <a:gd name="f10" fmla="val 324784"/>
                    <a:gd name="f11" fmla="val 16963"/>
                    <a:gd name="f12" fmla="+- 0 0 -90"/>
                    <a:gd name="f13" fmla="*/ f3 1 72714"/>
                    <a:gd name="f14" fmla="*/ f4 1 324783"/>
                    <a:gd name="f15" fmla="+- f7 0 f5"/>
                    <a:gd name="f16" fmla="+- f6 0 f5"/>
                    <a:gd name="f17" fmla="*/ f12 f0 1"/>
                    <a:gd name="f18" fmla="*/ f16 1 72714"/>
                    <a:gd name="f19" fmla="*/ f15 1 324783"/>
                    <a:gd name="f20" fmla="*/ 55627 f16 1"/>
                    <a:gd name="f21" fmla="*/ 0 f15 1"/>
                    <a:gd name="f22" fmla="*/ 72715 f16 1"/>
                    <a:gd name="f23" fmla="*/ 324784 f15 1"/>
                    <a:gd name="f24" fmla="*/ 0 f16 1"/>
                    <a:gd name="f25" fmla="*/ 16963 f16 1"/>
                    <a:gd name="f26" fmla="*/ f17 1 f2"/>
                    <a:gd name="f27" fmla="*/ f20 1 72714"/>
                    <a:gd name="f28" fmla="*/ f21 1 324783"/>
                    <a:gd name="f29" fmla="*/ f22 1 72714"/>
                    <a:gd name="f30" fmla="*/ f23 1 324783"/>
                    <a:gd name="f31" fmla="*/ f24 1 72714"/>
                    <a:gd name="f32" fmla="*/ f25 1 72714"/>
                    <a:gd name="f33" fmla="*/ f5 1 f18"/>
                    <a:gd name="f34" fmla="*/ f6 1 f18"/>
                    <a:gd name="f35" fmla="*/ f5 1 f19"/>
                    <a:gd name="f36" fmla="*/ f7 1 f19"/>
                    <a:gd name="f37" fmla="+- f26 0 f1"/>
                    <a:gd name="f38" fmla="*/ f27 1 f18"/>
                    <a:gd name="f39" fmla="*/ f28 1 f19"/>
                    <a:gd name="f40" fmla="*/ f29 1 f18"/>
                    <a:gd name="f41" fmla="*/ f30 1 f19"/>
                    <a:gd name="f42" fmla="*/ f31 1 f18"/>
                    <a:gd name="f43" fmla="*/ f32 1 f18"/>
                    <a:gd name="f44" fmla="*/ f33 f13 1"/>
                    <a:gd name="f45" fmla="*/ f34 f13 1"/>
                    <a:gd name="f46" fmla="*/ f36 f14 1"/>
                    <a:gd name="f47" fmla="*/ f35 f14 1"/>
                    <a:gd name="f48" fmla="*/ f38 f13 1"/>
                    <a:gd name="f49" fmla="*/ f39 f14 1"/>
                    <a:gd name="f50" fmla="*/ f40 f13 1"/>
                    <a:gd name="f51" fmla="*/ f41 f14 1"/>
                    <a:gd name="f52" fmla="*/ f42 f13 1"/>
                    <a:gd name="f53" fmla="*/ f43 f13 1"/>
                  </a:gdLst>
                  <a:ahLst/>
                  <a:cxnLst>
                    <a:cxn ang="3cd4">
                      <a:pos x="hc" y="t"/>
                    </a:cxn>
                    <a:cxn ang="0">
                      <a:pos x="r" y="vc"/>
                    </a:cxn>
                    <a:cxn ang="cd4">
                      <a:pos x="hc" y="b"/>
                    </a:cxn>
                    <a:cxn ang="cd2">
                      <a:pos x="l" y="vc"/>
                    </a:cxn>
                    <a:cxn ang="f37">
                      <a:pos x="f48" y="f49"/>
                    </a:cxn>
                    <a:cxn ang="f37">
                      <a:pos x="f50" y="f51"/>
                    </a:cxn>
                    <a:cxn ang="f37">
                      <a:pos x="f52" y="f51"/>
                    </a:cxn>
                    <a:cxn ang="f37">
                      <a:pos x="f53" y="f49"/>
                    </a:cxn>
                  </a:cxnLst>
                  <a:rect l="f44" t="f47" r="f45" b="f46"/>
                  <a:pathLst>
                    <a:path w="72714" h="324783">
                      <a:moveTo>
                        <a:pt x="f8" y="f5"/>
                      </a:moveTo>
                      <a:lnTo>
                        <a:pt x="f9" y="f10"/>
                      </a:lnTo>
                      <a:lnTo>
                        <a:pt x="f5" y="f10"/>
                      </a:lnTo>
                      <a:lnTo>
                        <a:pt x="f11" y="f5"/>
                      </a:lnTo>
                    </a:path>
                  </a:pathLst>
                </a:custGeom>
                <a:noFill/>
                <a:ln w="28575" cap="flat">
                  <a:solidFill>
                    <a:srgbClr val="F2F2F2"/>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grpSp>
              <p:nvGrpSpPr>
                <p:cNvPr id="27" name="Graphic 160">
                  <a:extLst>
                    <a:ext uri="{FF2B5EF4-FFF2-40B4-BE49-F238E27FC236}">
                      <a16:creationId xmlns:a16="http://schemas.microsoft.com/office/drawing/2014/main" id="{4171BD0E-87DC-6440-A961-E4E6C954DAF5}"/>
                    </a:ext>
                  </a:extLst>
                </p:cNvPr>
                <p:cNvGrpSpPr/>
                <p:nvPr/>
              </p:nvGrpSpPr>
              <p:grpSpPr>
                <a:xfrm>
                  <a:off x="9448833" y="4830226"/>
                  <a:ext cx="431926" cy="400114"/>
                  <a:chOff x="9448833" y="4830226"/>
                  <a:chExt cx="431926" cy="400114"/>
                </a:xfrm>
              </p:grpSpPr>
              <p:sp>
                <p:nvSpPr>
                  <p:cNvPr id="28" name="Freeform: Shape 56">
                    <a:extLst>
                      <a:ext uri="{FF2B5EF4-FFF2-40B4-BE49-F238E27FC236}">
                        <a16:creationId xmlns:a16="http://schemas.microsoft.com/office/drawing/2014/main" id="{DF850CD1-D808-8C43-B730-A22865072104}"/>
                      </a:ext>
                    </a:extLst>
                  </p:cNvPr>
                  <p:cNvSpPr/>
                  <p:nvPr/>
                </p:nvSpPr>
                <p:spPr>
                  <a:xfrm>
                    <a:off x="9448833" y="5064084"/>
                    <a:ext cx="215898" cy="166256"/>
                  </a:xfrm>
                  <a:custGeom>
                    <a:avLst/>
                    <a:gdLst>
                      <a:gd name="f0" fmla="val 10800000"/>
                      <a:gd name="f1" fmla="val 5400000"/>
                      <a:gd name="f2" fmla="val 180"/>
                      <a:gd name="f3" fmla="val w"/>
                      <a:gd name="f4" fmla="val h"/>
                      <a:gd name="f5" fmla="val 0"/>
                      <a:gd name="f6" fmla="val 215899"/>
                      <a:gd name="f7" fmla="val 166258"/>
                      <a:gd name="f8" fmla="val 59494"/>
                      <a:gd name="f9" fmla="val 20330"/>
                      <a:gd name="f10" fmla="val 136075"/>
                      <a:gd name="f11" fmla="val 169626"/>
                      <a:gd name="f12" fmla="+- 0 0 -90"/>
                      <a:gd name="f13" fmla="*/ f3 1 215899"/>
                      <a:gd name="f14" fmla="*/ f4 1 166258"/>
                      <a:gd name="f15" fmla="+- f7 0 f5"/>
                      <a:gd name="f16" fmla="+- f6 0 f5"/>
                      <a:gd name="f17" fmla="*/ f12 f0 1"/>
                      <a:gd name="f18" fmla="*/ f16 1 215899"/>
                      <a:gd name="f19" fmla="*/ f15 1 166258"/>
                      <a:gd name="f20" fmla="*/ 215899 f16 1"/>
                      <a:gd name="f21" fmla="*/ 59494 f15 1"/>
                      <a:gd name="f22" fmla="*/ 20330 f16 1"/>
                      <a:gd name="f23" fmla="*/ 166258 f15 1"/>
                      <a:gd name="f24" fmla="*/ 0 f16 1"/>
                      <a:gd name="f25" fmla="*/ 136075 f15 1"/>
                      <a:gd name="f26" fmla="*/ 169626 f16 1"/>
                      <a:gd name="f27" fmla="*/ 0 f15 1"/>
                      <a:gd name="f28" fmla="*/ f17 1 f2"/>
                      <a:gd name="f29" fmla="*/ f20 1 215899"/>
                      <a:gd name="f30" fmla="*/ f21 1 166258"/>
                      <a:gd name="f31" fmla="*/ f22 1 215899"/>
                      <a:gd name="f32" fmla="*/ f23 1 166258"/>
                      <a:gd name="f33" fmla="*/ f24 1 215899"/>
                      <a:gd name="f34" fmla="*/ f25 1 166258"/>
                      <a:gd name="f35" fmla="*/ f26 1 215899"/>
                      <a:gd name="f36" fmla="*/ f27 1 166258"/>
                      <a:gd name="f37" fmla="*/ f5 1 f18"/>
                      <a:gd name="f38" fmla="*/ f6 1 f18"/>
                      <a:gd name="f39" fmla="*/ f5 1 f19"/>
                      <a:gd name="f40" fmla="*/ f7 1 f19"/>
                      <a:gd name="f41" fmla="+- f28 0 f1"/>
                      <a:gd name="f42" fmla="*/ f29 1 f18"/>
                      <a:gd name="f43" fmla="*/ f30 1 f19"/>
                      <a:gd name="f44" fmla="*/ f31 1 f18"/>
                      <a:gd name="f45" fmla="*/ f32 1 f19"/>
                      <a:gd name="f46" fmla="*/ f33 1 f18"/>
                      <a:gd name="f47" fmla="*/ f34 1 f19"/>
                      <a:gd name="f48" fmla="*/ f35 1 f18"/>
                      <a:gd name="f49" fmla="*/ f36 1 f19"/>
                      <a:gd name="f50" fmla="*/ f37 f13 1"/>
                      <a:gd name="f51" fmla="*/ f38 f13 1"/>
                      <a:gd name="f52" fmla="*/ f40 f14 1"/>
                      <a:gd name="f53" fmla="*/ f39 f14 1"/>
                      <a:gd name="f54" fmla="*/ f42 f13 1"/>
                      <a:gd name="f55" fmla="*/ f43 f14 1"/>
                      <a:gd name="f56" fmla="*/ f44 f13 1"/>
                      <a:gd name="f57" fmla="*/ f45 f14 1"/>
                      <a:gd name="f58" fmla="*/ f46 f13 1"/>
                      <a:gd name="f59" fmla="*/ f47 f14 1"/>
                      <a:gd name="f60" fmla="*/ f48 f13 1"/>
                      <a:gd name="f61" fmla="*/ f49 f14 1"/>
                    </a:gdLst>
                    <a:ahLst/>
                    <a:cxnLst>
                      <a:cxn ang="3cd4">
                        <a:pos x="hc" y="t"/>
                      </a:cxn>
                      <a:cxn ang="0">
                        <a:pos x="r" y="vc"/>
                      </a:cxn>
                      <a:cxn ang="cd4">
                        <a:pos x="hc" y="b"/>
                      </a:cxn>
                      <a:cxn ang="cd2">
                        <a:pos x="l" y="vc"/>
                      </a:cxn>
                      <a:cxn ang="f41">
                        <a:pos x="f54" y="f55"/>
                      </a:cxn>
                      <a:cxn ang="f41">
                        <a:pos x="f56" y="f57"/>
                      </a:cxn>
                      <a:cxn ang="f41">
                        <a:pos x="f58" y="f59"/>
                      </a:cxn>
                      <a:cxn ang="f41">
                        <a:pos x="f60" y="f61"/>
                      </a:cxn>
                    </a:cxnLst>
                    <a:rect l="f50" t="f53" r="f51" b="f52"/>
                    <a:pathLst>
                      <a:path w="215899" h="166258">
                        <a:moveTo>
                          <a:pt x="f6" y="f8"/>
                        </a:moveTo>
                        <a:lnTo>
                          <a:pt x="f9" y="f7"/>
                        </a:lnTo>
                        <a:lnTo>
                          <a:pt x="f5" y="f10"/>
                        </a:lnTo>
                        <a:lnTo>
                          <a:pt x="f11" y="f5"/>
                        </a:lnTo>
                      </a:path>
                    </a:pathLst>
                  </a:custGeom>
                  <a:noFill/>
                  <a:ln w="28575" cap="flat">
                    <a:solidFill>
                      <a:srgbClr val="FFFFFF"/>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sp>
                <p:nvSpPr>
                  <p:cNvPr id="29" name="Freeform: Shape 57">
                    <a:extLst>
                      <a:ext uri="{FF2B5EF4-FFF2-40B4-BE49-F238E27FC236}">
                        <a16:creationId xmlns:a16="http://schemas.microsoft.com/office/drawing/2014/main" id="{C00460F9-B0E7-C345-BFA6-EA097F31472C}"/>
                      </a:ext>
                    </a:extLst>
                  </p:cNvPr>
                  <p:cNvSpPr/>
                  <p:nvPr/>
                </p:nvSpPr>
                <p:spPr>
                  <a:xfrm>
                    <a:off x="9616964" y="4830226"/>
                    <a:ext cx="94164" cy="241090"/>
                  </a:xfrm>
                  <a:custGeom>
                    <a:avLst/>
                    <a:gdLst>
                      <a:gd name="f0" fmla="val 10800000"/>
                      <a:gd name="f1" fmla="val 5400000"/>
                      <a:gd name="f2" fmla="val 180"/>
                      <a:gd name="f3" fmla="val w"/>
                      <a:gd name="f4" fmla="val h"/>
                      <a:gd name="f5" fmla="val 0"/>
                      <a:gd name="f6" fmla="val 94167"/>
                      <a:gd name="f7" fmla="val 241093"/>
                      <a:gd name="f8" fmla="val 233859"/>
                      <a:gd name="f9" fmla="val 65980"/>
                      <a:gd name="f10" fmla="val 29560"/>
                      <a:gd name="f11" fmla="+- 0 0 -90"/>
                      <a:gd name="f12" fmla="*/ f3 1 94167"/>
                      <a:gd name="f13" fmla="*/ f4 1 241093"/>
                      <a:gd name="f14" fmla="+- f7 0 f5"/>
                      <a:gd name="f15" fmla="+- f6 0 f5"/>
                      <a:gd name="f16" fmla="*/ f11 f0 1"/>
                      <a:gd name="f17" fmla="*/ f15 1 94167"/>
                      <a:gd name="f18" fmla="*/ f14 1 241093"/>
                      <a:gd name="f19" fmla="*/ 94167 f15 1"/>
                      <a:gd name="f20" fmla="*/ 233859 f14 1"/>
                      <a:gd name="f21" fmla="*/ 65980 f15 1"/>
                      <a:gd name="f22" fmla="*/ 0 f14 1"/>
                      <a:gd name="f23" fmla="*/ 29560 f15 1"/>
                      <a:gd name="f24" fmla="*/ 0 f15 1"/>
                      <a:gd name="f25" fmla="*/ 241093 f14 1"/>
                      <a:gd name="f26" fmla="*/ f16 1 f2"/>
                      <a:gd name="f27" fmla="*/ f19 1 94167"/>
                      <a:gd name="f28" fmla="*/ f20 1 241093"/>
                      <a:gd name="f29" fmla="*/ f21 1 94167"/>
                      <a:gd name="f30" fmla="*/ f22 1 241093"/>
                      <a:gd name="f31" fmla="*/ f23 1 94167"/>
                      <a:gd name="f32" fmla="*/ f24 1 94167"/>
                      <a:gd name="f33" fmla="*/ f25 1 241093"/>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Lst>
                    <a:rect l="f46" t="f49" r="f47" b="f48"/>
                    <a:pathLst>
                      <a:path w="94167" h="241093">
                        <a:moveTo>
                          <a:pt x="f6" y="f8"/>
                        </a:moveTo>
                        <a:lnTo>
                          <a:pt x="f9" y="f5"/>
                        </a:lnTo>
                        <a:lnTo>
                          <a:pt x="f10" y="f5"/>
                        </a:lnTo>
                        <a:lnTo>
                          <a:pt x="f5" y="f7"/>
                        </a:lnTo>
                      </a:path>
                    </a:pathLst>
                  </a:custGeom>
                  <a:noFill/>
                  <a:ln w="28575" cap="flat">
                    <a:solidFill>
                      <a:srgbClr val="FFFFFF"/>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sp>
                <p:nvSpPr>
                  <p:cNvPr id="30" name="Freeform: Shape 58">
                    <a:extLst>
                      <a:ext uri="{FF2B5EF4-FFF2-40B4-BE49-F238E27FC236}">
                        <a16:creationId xmlns:a16="http://schemas.microsoft.com/office/drawing/2014/main" id="{9B043B65-D776-624A-8B10-648BC4AEE759}"/>
                      </a:ext>
                    </a:extLst>
                  </p:cNvPr>
                  <p:cNvSpPr/>
                  <p:nvPr/>
                </p:nvSpPr>
                <p:spPr>
                  <a:xfrm>
                    <a:off x="9664732" y="5064084"/>
                    <a:ext cx="216027" cy="166256"/>
                  </a:xfrm>
                  <a:custGeom>
                    <a:avLst/>
                    <a:gdLst>
                      <a:gd name="f0" fmla="val 10800000"/>
                      <a:gd name="f1" fmla="val 5400000"/>
                      <a:gd name="f2" fmla="val 180"/>
                      <a:gd name="f3" fmla="val w"/>
                      <a:gd name="f4" fmla="val h"/>
                      <a:gd name="f5" fmla="val 0"/>
                      <a:gd name="f6" fmla="val 216023"/>
                      <a:gd name="f7" fmla="val 166258"/>
                      <a:gd name="f8" fmla="val 59494"/>
                      <a:gd name="f9" fmla="val 195694"/>
                      <a:gd name="f10" fmla="val 216024"/>
                      <a:gd name="f11" fmla="val 136075"/>
                      <a:gd name="f12" fmla="val 46398"/>
                      <a:gd name="f13" fmla="+- 0 0 -90"/>
                      <a:gd name="f14" fmla="*/ f3 1 216023"/>
                      <a:gd name="f15" fmla="*/ f4 1 166258"/>
                      <a:gd name="f16" fmla="+- f7 0 f5"/>
                      <a:gd name="f17" fmla="+- f6 0 f5"/>
                      <a:gd name="f18" fmla="*/ f13 f0 1"/>
                      <a:gd name="f19" fmla="*/ f17 1 216023"/>
                      <a:gd name="f20" fmla="*/ f16 1 166258"/>
                      <a:gd name="f21" fmla="*/ 0 f17 1"/>
                      <a:gd name="f22" fmla="*/ 59494 f16 1"/>
                      <a:gd name="f23" fmla="*/ 195694 f17 1"/>
                      <a:gd name="f24" fmla="*/ 166258 f16 1"/>
                      <a:gd name="f25" fmla="*/ 216024 f17 1"/>
                      <a:gd name="f26" fmla="*/ 136075 f16 1"/>
                      <a:gd name="f27" fmla="*/ 46398 f17 1"/>
                      <a:gd name="f28" fmla="*/ 0 f16 1"/>
                      <a:gd name="f29" fmla="*/ f18 1 f2"/>
                      <a:gd name="f30" fmla="*/ f21 1 216023"/>
                      <a:gd name="f31" fmla="*/ f22 1 166258"/>
                      <a:gd name="f32" fmla="*/ f23 1 216023"/>
                      <a:gd name="f33" fmla="*/ f24 1 166258"/>
                      <a:gd name="f34" fmla="*/ f25 1 216023"/>
                      <a:gd name="f35" fmla="*/ f26 1 166258"/>
                      <a:gd name="f36" fmla="*/ f27 1 216023"/>
                      <a:gd name="f37" fmla="*/ f28 1 166258"/>
                      <a:gd name="f38" fmla="*/ f5 1 f19"/>
                      <a:gd name="f39" fmla="*/ f6 1 f19"/>
                      <a:gd name="f40" fmla="*/ f5 1 f20"/>
                      <a:gd name="f41" fmla="*/ f7 1 f20"/>
                      <a:gd name="f42" fmla="+- f29 0 f1"/>
                      <a:gd name="f43" fmla="*/ f30 1 f19"/>
                      <a:gd name="f44" fmla="*/ f31 1 f20"/>
                      <a:gd name="f45" fmla="*/ f32 1 f19"/>
                      <a:gd name="f46" fmla="*/ f33 1 f20"/>
                      <a:gd name="f47" fmla="*/ f34 1 f19"/>
                      <a:gd name="f48" fmla="*/ f35 1 f20"/>
                      <a:gd name="f49" fmla="*/ f36 1 f19"/>
                      <a:gd name="f50" fmla="*/ f37 1 f20"/>
                      <a:gd name="f51" fmla="*/ f38 f14 1"/>
                      <a:gd name="f52" fmla="*/ f39 f14 1"/>
                      <a:gd name="f53" fmla="*/ f41 f15 1"/>
                      <a:gd name="f54" fmla="*/ f40 f15 1"/>
                      <a:gd name="f55" fmla="*/ f43 f14 1"/>
                      <a:gd name="f56" fmla="*/ f44 f15 1"/>
                      <a:gd name="f57" fmla="*/ f45 f14 1"/>
                      <a:gd name="f58" fmla="*/ f46 f15 1"/>
                      <a:gd name="f59" fmla="*/ f47 f14 1"/>
                      <a:gd name="f60" fmla="*/ f48 f15 1"/>
                      <a:gd name="f61" fmla="*/ f49 f14 1"/>
                      <a:gd name="f62" fmla="*/ f50 f15 1"/>
                    </a:gdLst>
                    <a:ahLst/>
                    <a:cxnLst>
                      <a:cxn ang="3cd4">
                        <a:pos x="hc" y="t"/>
                      </a:cxn>
                      <a:cxn ang="0">
                        <a:pos x="r" y="vc"/>
                      </a:cxn>
                      <a:cxn ang="cd4">
                        <a:pos x="hc" y="b"/>
                      </a:cxn>
                      <a:cxn ang="cd2">
                        <a:pos x="l" y="vc"/>
                      </a:cxn>
                      <a:cxn ang="f42">
                        <a:pos x="f55" y="f56"/>
                      </a:cxn>
                      <a:cxn ang="f42">
                        <a:pos x="f57" y="f58"/>
                      </a:cxn>
                      <a:cxn ang="f42">
                        <a:pos x="f59" y="f60"/>
                      </a:cxn>
                      <a:cxn ang="f42">
                        <a:pos x="f61" y="f62"/>
                      </a:cxn>
                    </a:cxnLst>
                    <a:rect l="f51" t="f54" r="f52" b="f53"/>
                    <a:pathLst>
                      <a:path w="216023" h="166258">
                        <a:moveTo>
                          <a:pt x="f5" y="f8"/>
                        </a:moveTo>
                        <a:lnTo>
                          <a:pt x="f9" y="f7"/>
                        </a:lnTo>
                        <a:lnTo>
                          <a:pt x="f10" y="f11"/>
                        </a:lnTo>
                        <a:lnTo>
                          <a:pt x="f12" y="f5"/>
                        </a:lnTo>
                      </a:path>
                    </a:pathLst>
                  </a:custGeom>
                  <a:noFill/>
                  <a:ln w="28575" cap="flat">
                    <a:solidFill>
                      <a:srgbClr val="FFFFFF"/>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grpSp>
            <p:sp>
              <p:nvSpPr>
                <p:cNvPr id="31" name="Freeform: Shape 52">
                  <a:extLst>
                    <a:ext uri="{FF2B5EF4-FFF2-40B4-BE49-F238E27FC236}">
                      <a16:creationId xmlns:a16="http://schemas.microsoft.com/office/drawing/2014/main" id="{99634BE5-19E1-3140-9525-B39750C3D89B}"/>
                    </a:ext>
                  </a:extLst>
                </p:cNvPr>
                <p:cNvSpPr/>
                <p:nvPr/>
              </p:nvSpPr>
              <p:spPr>
                <a:xfrm>
                  <a:off x="9616964" y="5028038"/>
                  <a:ext cx="95536" cy="95536"/>
                </a:xfrm>
                <a:custGeom>
                  <a:avLst/>
                  <a:gdLst>
                    <a:gd name="f0" fmla="val 10800000"/>
                    <a:gd name="f1" fmla="val 5400000"/>
                    <a:gd name="f2" fmla="val 180"/>
                    <a:gd name="f3" fmla="val w"/>
                    <a:gd name="f4" fmla="val h"/>
                    <a:gd name="f5" fmla="val 0"/>
                    <a:gd name="f6" fmla="val 95539"/>
                    <a:gd name="f7" fmla="val 47770"/>
                    <a:gd name="f8" fmla="val 21453"/>
                    <a:gd name="f9" fmla="val 21328"/>
                    <a:gd name="f10" fmla="val 74087"/>
                    <a:gd name="f11" fmla="val 74211"/>
                    <a:gd name="f12" fmla="+- 0 0 -90"/>
                    <a:gd name="f13" fmla="*/ f3 1 95539"/>
                    <a:gd name="f14" fmla="*/ f4 1 95539"/>
                    <a:gd name="f15" fmla="+- f6 0 f5"/>
                    <a:gd name="f16" fmla="*/ f12 f0 1"/>
                    <a:gd name="f17" fmla="*/ f15 1 95539"/>
                    <a:gd name="f18" fmla="*/ 47770 f15 1"/>
                    <a:gd name="f19" fmla="*/ 0 f15 1"/>
                    <a:gd name="f20" fmla="*/ 95539 f15 1"/>
                    <a:gd name="f21" fmla="*/ f16 1 f2"/>
                    <a:gd name="f22" fmla="*/ f18 1 95539"/>
                    <a:gd name="f23" fmla="*/ f19 1 95539"/>
                    <a:gd name="f24" fmla="*/ f20 1 95539"/>
                    <a:gd name="f25" fmla="*/ f5 1 f17"/>
                    <a:gd name="f26" fmla="*/ f6 1 f17"/>
                    <a:gd name="f27" fmla="+- f21 0 f1"/>
                    <a:gd name="f28" fmla="*/ f22 1 f17"/>
                    <a:gd name="f29" fmla="*/ f23 1 f17"/>
                    <a:gd name="f30" fmla="*/ f24 1 f17"/>
                    <a:gd name="f31" fmla="*/ f25 f13 1"/>
                    <a:gd name="f32" fmla="*/ f26 f13 1"/>
                    <a:gd name="f33" fmla="*/ f26 f14 1"/>
                    <a:gd name="f34" fmla="*/ f25 f14 1"/>
                    <a:gd name="f35" fmla="*/ f28 f13 1"/>
                    <a:gd name="f36" fmla="*/ f29 f14 1"/>
                    <a:gd name="f37" fmla="*/ f29 f13 1"/>
                    <a:gd name="f38" fmla="*/ f28 f14 1"/>
                    <a:gd name="f39" fmla="*/ f30 f14 1"/>
                    <a:gd name="f40" fmla="*/ f30 f13 1"/>
                  </a:gdLst>
                  <a:ahLst/>
                  <a:cxnLst>
                    <a:cxn ang="3cd4">
                      <a:pos x="hc" y="t"/>
                    </a:cxn>
                    <a:cxn ang="0">
                      <a:pos x="r" y="vc"/>
                    </a:cxn>
                    <a:cxn ang="cd4">
                      <a:pos x="hc" y="b"/>
                    </a:cxn>
                    <a:cxn ang="cd2">
                      <a:pos x="l" y="vc"/>
                    </a:cxn>
                    <a:cxn ang="f27">
                      <a:pos x="f35" y="f36"/>
                    </a:cxn>
                    <a:cxn ang="f27">
                      <a:pos x="f35" y="f36"/>
                    </a:cxn>
                    <a:cxn ang="f27">
                      <a:pos x="f37" y="f38"/>
                    </a:cxn>
                    <a:cxn ang="f27">
                      <a:pos x="f37" y="f38"/>
                    </a:cxn>
                    <a:cxn ang="f27">
                      <a:pos x="f35" y="f39"/>
                    </a:cxn>
                    <a:cxn ang="f27">
                      <a:pos x="f35" y="f39"/>
                    </a:cxn>
                    <a:cxn ang="f27">
                      <a:pos x="f40" y="f38"/>
                    </a:cxn>
                    <a:cxn ang="f27">
                      <a:pos x="f40" y="f38"/>
                    </a:cxn>
                    <a:cxn ang="f27">
                      <a:pos x="f35" y="f36"/>
                    </a:cxn>
                  </a:cxnLst>
                  <a:rect l="f31" t="f34" r="f32" b="f33"/>
                  <a:pathLst>
                    <a:path w="95539" h="95539">
                      <a:moveTo>
                        <a:pt x="f7" y="f5"/>
                      </a:moveTo>
                      <a:lnTo>
                        <a:pt x="f7" y="f5"/>
                      </a:lnTo>
                      <a:cubicBezTo>
                        <a:pt x="f8" y="f5"/>
                        <a:pt x="f5" y="f9"/>
                        <a:pt x="f5" y="f7"/>
                      </a:cubicBezTo>
                      <a:lnTo>
                        <a:pt x="f5" y="f7"/>
                      </a:lnTo>
                      <a:cubicBezTo>
                        <a:pt x="f5" y="f10"/>
                        <a:pt x="f9" y="f6"/>
                        <a:pt x="f7" y="f6"/>
                      </a:cubicBezTo>
                      <a:lnTo>
                        <a:pt x="f7" y="f6"/>
                      </a:lnTo>
                      <a:cubicBezTo>
                        <a:pt x="f10" y="f6"/>
                        <a:pt x="f6" y="f11"/>
                        <a:pt x="f6" y="f7"/>
                      </a:cubicBezTo>
                      <a:lnTo>
                        <a:pt x="f6" y="f7"/>
                      </a:lnTo>
                      <a:cubicBezTo>
                        <a:pt x="f6" y="f9"/>
                        <a:pt x="f11" y="f5"/>
                        <a:pt x="f7" y="f5"/>
                      </a:cubicBezTo>
                      <a:close/>
                    </a:path>
                  </a:pathLst>
                </a:custGeom>
                <a:noFill/>
                <a:ln w="28575" cap="flat">
                  <a:solidFill>
                    <a:srgbClr val="F2F2F2"/>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sp>
              <p:nvSpPr>
                <p:cNvPr id="32" name="Freeform: Shape 53">
                  <a:extLst>
                    <a:ext uri="{FF2B5EF4-FFF2-40B4-BE49-F238E27FC236}">
                      <a16:creationId xmlns:a16="http://schemas.microsoft.com/office/drawing/2014/main" id="{FC27EA69-6E2A-0844-9F9F-63F4180E73A4}"/>
                    </a:ext>
                  </a:extLst>
                </p:cNvPr>
                <p:cNvSpPr/>
                <p:nvPr/>
              </p:nvSpPr>
              <p:spPr>
                <a:xfrm>
                  <a:off x="9751911" y="4910876"/>
                  <a:ext cx="127348" cy="180100"/>
                </a:xfrm>
                <a:custGeom>
                  <a:avLst/>
                  <a:gdLst>
                    <a:gd name="f0" fmla="val 10800000"/>
                    <a:gd name="f1" fmla="val 5400000"/>
                    <a:gd name="f2" fmla="val 180"/>
                    <a:gd name="f3" fmla="val w"/>
                    <a:gd name="f4" fmla="val h"/>
                    <a:gd name="f5" fmla="val 0"/>
                    <a:gd name="f6" fmla="val 127344"/>
                    <a:gd name="f7" fmla="val 180102"/>
                    <a:gd name="f8" fmla="val 74087"/>
                    <a:gd name="f9" fmla="val 26192"/>
                    <a:gd name="f10" fmla="val 96911"/>
                    <a:gd name="f11" fmla="val 180103"/>
                    <a:gd name="f12" fmla="+- 0 0 -90"/>
                    <a:gd name="f13" fmla="*/ f3 1 127344"/>
                    <a:gd name="f14" fmla="*/ f4 1 180102"/>
                    <a:gd name="f15" fmla="+- f7 0 f5"/>
                    <a:gd name="f16" fmla="+- f6 0 f5"/>
                    <a:gd name="f17" fmla="*/ f12 f0 1"/>
                    <a:gd name="f18" fmla="*/ f16 1 127344"/>
                    <a:gd name="f19" fmla="*/ f15 1 180102"/>
                    <a:gd name="f20" fmla="*/ 0 f16 1"/>
                    <a:gd name="f21" fmla="*/ 0 f15 1"/>
                    <a:gd name="f22" fmla="*/ 127344 f16 1"/>
                    <a:gd name="f23" fmla="*/ 180103 f15 1"/>
                    <a:gd name="f24" fmla="*/ f17 1 f2"/>
                    <a:gd name="f25" fmla="*/ f20 1 127344"/>
                    <a:gd name="f26" fmla="*/ f21 1 180102"/>
                    <a:gd name="f27" fmla="*/ f22 1 127344"/>
                    <a:gd name="f28" fmla="*/ f23 1 180102"/>
                    <a:gd name="f29" fmla="*/ f5 1 f18"/>
                    <a:gd name="f30" fmla="*/ f6 1 f18"/>
                    <a:gd name="f31" fmla="*/ f5 1 f19"/>
                    <a:gd name="f32" fmla="*/ f7 1 f19"/>
                    <a:gd name="f33" fmla="+- f24 0 f1"/>
                    <a:gd name="f34" fmla="*/ f25 1 f18"/>
                    <a:gd name="f35" fmla="*/ f26 1 f19"/>
                    <a:gd name="f36" fmla="*/ f27 1 f18"/>
                    <a:gd name="f37" fmla="*/ f28 1 f19"/>
                    <a:gd name="f38" fmla="*/ f29 f13 1"/>
                    <a:gd name="f39" fmla="*/ f30 f13 1"/>
                    <a:gd name="f40" fmla="*/ f32 f14 1"/>
                    <a:gd name="f41" fmla="*/ f31 f14 1"/>
                    <a:gd name="f42" fmla="*/ f34 f13 1"/>
                    <a:gd name="f43" fmla="*/ f35 f14 1"/>
                    <a:gd name="f44" fmla="*/ f36 f13 1"/>
                    <a:gd name="f45" fmla="*/ f37 f14 1"/>
                  </a:gdLst>
                  <a:ahLst/>
                  <a:cxnLst>
                    <a:cxn ang="3cd4">
                      <a:pos x="hc" y="t"/>
                    </a:cxn>
                    <a:cxn ang="0">
                      <a:pos x="r" y="vc"/>
                    </a:cxn>
                    <a:cxn ang="cd4">
                      <a:pos x="hc" y="b"/>
                    </a:cxn>
                    <a:cxn ang="cd2">
                      <a:pos x="l" y="vc"/>
                    </a:cxn>
                    <a:cxn ang="f33">
                      <a:pos x="f42" y="f43"/>
                    </a:cxn>
                    <a:cxn ang="f33">
                      <a:pos x="f44" y="f45"/>
                    </a:cxn>
                  </a:cxnLst>
                  <a:rect l="f38" t="f41" r="f39" b="f40"/>
                  <a:pathLst>
                    <a:path w="127344" h="180102">
                      <a:moveTo>
                        <a:pt x="f5" y="f5"/>
                      </a:moveTo>
                      <a:cubicBezTo>
                        <a:pt x="f8" y="f9"/>
                        <a:pt x="f6" y="f10"/>
                        <a:pt x="f6" y="f11"/>
                      </a:cubicBezTo>
                    </a:path>
                  </a:pathLst>
                </a:custGeom>
                <a:noFill/>
                <a:ln w="28575" cap="flat">
                  <a:solidFill>
                    <a:srgbClr val="90EBCD"/>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sp>
              <p:nvSpPr>
                <p:cNvPr id="33" name="Freeform: Shape 54">
                  <a:extLst>
                    <a:ext uri="{FF2B5EF4-FFF2-40B4-BE49-F238E27FC236}">
                      <a16:creationId xmlns:a16="http://schemas.microsoft.com/office/drawing/2014/main" id="{7F1F2B7E-F0FB-2247-A0E6-912949DC91F8}"/>
                    </a:ext>
                  </a:extLst>
                </p:cNvPr>
                <p:cNvSpPr/>
                <p:nvPr/>
              </p:nvSpPr>
              <p:spPr>
                <a:xfrm>
                  <a:off x="9431743" y="5458839"/>
                  <a:ext cx="460235" cy="1243"/>
                </a:xfrm>
                <a:custGeom>
                  <a:avLst/>
                  <a:gdLst>
                    <a:gd name="f0" fmla="val 10800000"/>
                    <a:gd name="f1" fmla="val 5400000"/>
                    <a:gd name="f2" fmla="val 180"/>
                    <a:gd name="f3" fmla="val w"/>
                    <a:gd name="f4" fmla="val h"/>
                    <a:gd name="f5" fmla="val 0"/>
                    <a:gd name="f6" fmla="val 460235"/>
                    <a:gd name="f7" fmla="val 1247"/>
                    <a:gd name="f8" fmla="val 460236"/>
                    <a:gd name="f9" fmla="+- 0 0 -90"/>
                    <a:gd name="f10" fmla="*/ f3 1 460235"/>
                    <a:gd name="f11" fmla="*/ f4 1 1247"/>
                    <a:gd name="f12" fmla="+- f7 0 f5"/>
                    <a:gd name="f13" fmla="+- f6 0 f5"/>
                    <a:gd name="f14" fmla="*/ f9 f0 1"/>
                    <a:gd name="f15" fmla="*/ f13 1 460235"/>
                    <a:gd name="f16" fmla="*/ f12 1 1247"/>
                    <a:gd name="f17" fmla="*/ 0 f13 1"/>
                    <a:gd name="f18" fmla="*/ 0 f12 1"/>
                    <a:gd name="f19" fmla="*/ 460236 f13 1"/>
                    <a:gd name="f20" fmla="*/ f14 1 f2"/>
                    <a:gd name="f21" fmla="*/ f17 1 460235"/>
                    <a:gd name="f22" fmla="*/ f18 1 1247"/>
                    <a:gd name="f23" fmla="*/ f19 1 460235"/>
                    <a:gd name="f24" fmla="*/ f5 1 f15"/>
                    <a:gd name="f25" fmla="*/ f6 1 f15"/>
                    <a:gd name="f26" fmla="*/ f5 1 f16"/>
                    <a:gd name="f27" fmla="*/ f7 1 f16"/>
                    <a:gd name="f28" fmla="+- f20 0 f1"/>
                    <a:gd name="f29" fmla="*/ f21 1 f15"/>
                    <a:gd name="f30" fmla="*/ f22 1 f16"/>
                    <a:gd name="f31" fmla="*/ f23 1 f15"/>
                    <a:gd name="f32" fmla="*/ f24 f10 1"/>
                    <a:gd name="f33" fmla="*/ f25 f10 1"/>
                    <a:gd name="f34" fmla="*/ f27 f11 1"/>
                    <a:gd name="f35" fmla="*/ f26 f11 1"/>
                    <a:gd name="f36" fmla="*/ f29 f10 1"/>
                    <a:gd name="f37" fmla="*/ f30 f11 1"/>
                    <a:gd name="f38" fmla="*/ f31 f10 1"/>
                  </a:gdLst>
                  <a:ahLst/>
                  <a:cxnLst>
                    <a:cxn ang="3cd4">
                      <a:pos x="hc" y="t"/>
                    </a:cxn>
                    <a:cxn ang="0">
                      <a:pos x="r" y="vc"/>
                    </a:cxn>
                    <a:cxn ang="cd4">
                      <a:pos x="hc" y="b"/>
                    </a:cxn>
                    <a:cxn ang="cd2">
                      <a:pos x="l" y="vc"/>
                    </a:cxn>
                    <a:cxn ang="f28">
                      <a:pos x="f36" y="f37"/>
                    </a:cxn>
                    <a:cxn ang="f28">
                      <a:pos x="f38" y="f37"/>
                    </a:cxn>
                  </a:cxnLst>
                  <a:rect l="f32" t="f35" r="f33" b="f34"/>
                  <a:pathLst>
                    <a:path w="460235" h="1247">
                      <a:moveTo>
                        <a:pt x="f5" y="f5"/>
                      </a:moveTo>
                      <a:lnTo>
                        <a:pt x="f8" y="f5"/>
                      </a:lnTo>
                    </a:path>
                  </a:pathLst>
                </a:custGeom>
                <a:noFill/>
                <a:ln w="28575" cap="flat">
                  <a:solidFill>
                    <a:srgbClr val="90EBCD"/>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sp>
              <p:nvSpPr>
                <p:cNvPr id="34" name="Freeform: Shape 55">
                  <a:extLst>
                    <a:ext uri="{FF2B5EF4-FFF2-40B4-BE49-F238E27FC236}">
                      <a16:creationId xmlns:a16="http://schemas.microsoft.com/office/drawing/2014/main" id="{A3AD824A-2AF8-2141-9776-DE40877F9FF6}"/>
                    </a:ext>
                  </a:extLst>
                </p:cNvPr>
                <p:cNvSpPr/>
                <p:nvPr/>
              </p:nvSpPr>
              <p:spPr>
                <a:xfrm flipH="1">
                  <a:off x="9448833" y="4910876"/>
                  <a:ext cx="127348" cy="180100"/>
                </a:xfrm>
                <a:custGeom>
                  <a:avLst/>
                  <a:gdLst>
                    <a:gd name="f0" fmla="val 10800000"/>
                    <a:gd name="f1" fmla="val 5400000"/>
                    <a:gd name="f2" fmla="val 180"/>
                    <a:gd name="f3" fmla="val w"/>
                    <a:gd name="f4" fmla="val h"/>
                    <a:gd name="f5" fmla="val 0"/>
                    <a:gd name="f6" fmla="val 127344"/>
                    <a:gd name="f7" fmla="val 180102"/>
                    <a:gd name="f8" fmla="val 74087"/>
                    <a:gd name="f9" fmla="val 26192"/>
                    <a:gd name="f10" fmla="val 96911"/>
                    <a:gd name="f11" fmla="val 180103"/>
                    <a:gd name="f12" fmla="+- 0 0 -90"/>
                    <a:gd name="f13" fmla="*/ f3 1 127344"/>
                    <a:gd name="f14" fmla="*/ f4 1 180102"/>
                    <a:gd name="f15" fmla="+- f7 0 f5"/>
                    <a:gd name="f16" fmla="+- f6 0 f5"/>
                    <a:gd name="f17" fmla="*/ f12 f0 1"/>
                    <a:gd name="f18" fmla="*/ f16 1 127344"/>
                    <a:gd name="f19" fmla="*/ f15 1 180102"/>
                    <a:gd name="f20" fmla="*/ 0 f16 1"/>
                    <a:gd name="f21" fmla="*/ 0 f15 1"/>
                    <a:gd name="f22" fmla="*/ 127344 f16 1"/>
                    <a:gd name="f23" fmla="*/ 180103 f15 1"/>
                    <a:gd name="f24" fmla="*/ f17 1 f2"/>
                    <a:gd name="f25" fmla="*/ f20 1 127344"/>
                    <a:gd name="f26" fmla="*/ f21 1 180102"/>
                    <a:gd name="f27" fmla="*/ f22 1 127344"/>
                    <a:gd name="f28" fmla="*/ f23 1 180102"/>
                    <a:gd name="f29" fmla="*/ f5 1 f18"/>
                    <a:gd name="f30" fmla="*/ f6 1 f18"/>
                    <a:gd name="f31" fmla="*/ f5 1 f19"/>
                    <a:gd name="f32" fmla="*/ f7 1 f19"/>
                    <a:gd name="f33" fmla="+- f24 0 f1"/>
                    <a:gd name="f34" fmla="*/ f25 1 f18"/>
                    <a:gd name="f35" fmla="*/ f26 1 f19"/>
                    <a:gd name="f36" fmla="*/ f27 1 f18"/>
                    <a:gd name="f37" fmla="*/ f28 1 f19"/>
                    <a:gd name="f38" fmla="*/ f29 f13 1"/>
                    <a:gd name="f39" fmla="*/ f30 f13 1"/>
                    <a:gd name="f40" fmla="*/ f32 f14 1"/>
                    <a:gd name="f41" fmla="*/ f31 f14 1"/>
                    <a:gd name="f42" fmla="*/ f34 f13 1"/>
                    <a:gd name="f43" fmla="*/ f35 f14 1"/>
                    <a:gd name="f44" fmla="*/ f36 f13 1"/>
                    <a:gd name="f45" fmla="*/ f37 f14 1"/>
                  </a:gdLst>
                  <a:ahLst/>
                  <a:cxnLst>
                    <a:cxn ang="3cd4">
                      <a:pos x="hc" y="t"/>
                    </a:cxn>
                    <a:cxn ang="0">
                      <a:pos x="r" y="vc"/>
                    </a:cxn>
                    <a:cxn ang="cd4">
                      <a:pos x="hc" y="b"/>
                    </a:cxn>
                    <a:cxn ang="cd2">
                      <a:pos x="l" y="vc"/>
                    </a:cxn>
                    <a:cxn ang="f33">
                      <a:pos x="f42" y="f43"/>
                    </a:cxn>
                    <a:cxn ang="f33">
                      <a:pos x="f44" y="f45"/>
                    </a:cxn>
                  </a:cxnLst>
                  <a:rect l="f38" t="f41" r="f39" b="f40"/>
                  <a:pathLst>
                    <a:path w="127344" h="180102">
                      <a:moveTo>
                        <a:pt x="f5" y="f5"/>
                      </a:moveTo>
                      <a:cubicBezTo>
                        <a:pt x="f8" y="f9"/>
                        <a:pt x="f6" y="f10"/>
                        <a:pt x="f6" y="f11"/>
                      </a:cubicBezTo>
                    </a:path>
                  </a:pathLst>
                </a:custGeom>
                <a:noFill/>
                <a:ln w="28575" cap="flat">
                  <a:solidFill>
                    <a:srgbClr val="90EBCD"/>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grpSp>
          <p:grpSp>
            <p:nvGrpSpPr>
              <p:cNvPr id="35" name="Graphic 175">
                <a:extLst>
                  <a:ext uri="{FF2B5EF4-FFF2-40B4-BE49-F238E27FC236}">
                    <a16:creationId xmlns:a16="http://schemas.microsoft.com/office/drawing/2014/main" id="{A156AFFF-B5E4-B941-88C7-E802C1AA65C1}"/>
                  </a:ext>
                </a:extLst>
              </p:cNvPr>
              <p:cNvGrpSpPr/>
              <p:nvPr/>
            </p:nvGrpSpPr>
            <p:grpSpPr>
              <a:xfrm>
                <a:off x="7615790" y="4882383"/>
                <a:ext cx="533396" cy="523192"/>
                <a:chOff x="7615790" y="4882383"/>
                <a:chExt cx="533396" cy="523192"/>
              </a:xfrm>
            </p:grpSpPr>
            <p:sp>
              <p:nvSpPr>
                <p:cNvPr id="36" name="Freeform: Shape 60">
                  <a:extLst>
                    <a:ext uri="{FF2B5EF4-FFF2-40B4-BE49-F238E27FC236}">
                      <a16:creationId xmlns:a16="http://schemas.microsoft.com/office/drawing/2014/main" id="{BAAB8DB4-F76C-E44C-8A34-2F1BE4D33449}"/>
                    </a:ext>
                  </a:extLst>
                </p:cNvPr>
                <p:cNvSpPr/>
                <p:nvPr/>
              </p:nvSpPr>
              <p:spPr>
                <a:xfrm>
                  <a:off x="7615790" y="4882383"/>
                  <a:ext cx="533396" cy="186683"/>
                </a:xfrm>
                <a:custGeom>
                  <a:avLst/>
                  <a:gdLst>
                    <a:gd name="f0" fmla="val 10800000"/>
                    <a:gd name="f1" fmla="val 5400000"/>
                    <a:gd name="f2" fmla="val 180"/>
                    <a:gd name="f3" fmla="val w"/>
                    <a:gd name="f4" fmla="val h"/>
                    <a:gd name="f5" fmla="val 0"/>
                    <a:gd name="f6" fmla="val 647700"/>
                    <a:gd name="f7" fmla="val 226694"/>
                    <a:gd name="f8" fmla="val 609600"/>
                    <a:gd name="f9" fmla="val 607695"/>
                    <a:gd name="f10" fmla="val 604838"/>
                    <a:gd name="f11" fmla="val 602933"/>
                    <a:gd name="f12" fmla="val 38100"/>
                    <a:gd name="f13" fmla="val 24765"/>
                    <a:gd name="f14" fmla="val 47625"/>
                    <a:gd name="f15" fmla="val 149543"/>
                    <a:gd name="f16" fmla="val 150495"/>
                    <a:gd name="f17" fmla="val 151448"/>
                    <a:gd name="f18" fmla="val 1905"/>
                    <a:gd name="f19" fmla="val 193358"/>
                    <a:gd name="f20" fmla="val 37148"/>
                    <a:gd name="f21" fmla="val 226695"/>
                    <a:gd name="f22" fmla="val 80010"/>
                    <a:gd name="f23" fmla="val 104775"/>
                    <a:gd name="f24" fmla="val 126683"/>
                    <a:gd name="f25" fmla="val 215265"/>
                    <a:gd name="f26" fmla="val 140970"/>
                    <a:gd name="f27" fmla="val 198120"/>
                    <a:gd name="f28" fmla="val 155258"/>
                    <a:gd name="f29" fmla="val 177165"/>
                    <a:gd name="f30" fmla="val 201930"/>
                    <a:gd name="f31" fmla="val 248603"/>
                    <a:gd name="f32" fmla="val 262890"/>
                    <a:gd name="f33" fmla="val 277178"/>
                    <a:gd name="f34" fmla="val 299085"/>
                    <a:gd name="f35" fmla="val 323850"/>
                    <a:gd name="f36" fmla="val 348615"/>
                    <a:gd name="f37" fmla="val 370523"/>
                    <a:gd name="f38" fmla="val 384810"/>
                    <a:gd name="f39" fmla="val 399098"/>
                    <a:gd name="f40" fmla="val 421005"/>
                    <a:gd name="f41" fmla="val 445770"/>
                    <a:gd name="f42" fmla="val 470535"/>
                    <a:gd name="f43" fmla="val 492443"/>
                    <a:gd name="f44" fmla="val 506730"/>
                    <a:gd name="f45" fmla="val 521018"/>
                    <a:gd name="f46" fmla="val 542925"/>
                    <a:gd name="f47" fmla="val 567690"/>
                    <a:gd name="f48" fmla="val 611505"/>
                    <a:gd name="f49" fmla="val 190500"/>
                    <a:gd name="f50" fmla="val 146685"/>
                    <a:gd name="f51" fmla="val 46673"/>
                    <a:gd name="f52" fmla="val 44768"/>
                    <a:gd name="f53" fmla="val 144780"/>
                    <a:gd name="f54" fmla="val 180023"/>
                    <a:gd name="f55" fmla="val 566738"/>
                    <a:gd name="f56" fmla="val 205740"/>
                    <a:gd name="f57" fmla="val 532448"/>
                    <a:gd name="f58" fmla="val 172403"/>
                    <a:gd name="f59" fmla="val 527685"/>
                    <a:gd name="f60" fmla="val 167640"/>
                    <a:gd name="f61" fmla="val 525780"/>
                    <a:gd name="f62" fmla="val 161925"/>
                    <a:gd name="f63" fmla="val 106680"/>
                    <a:gd name="f64" fmla="val 82868"/>
                    <a:gd name="f65" fmla="val 72390"/>
                    <a:gd name="f66" fmla="val 487680"/>
                    <a:gd name="f67" fmla="val 90488"/>
                    <a:gd name="f68" fmla="val 91440"/>
                    <a:gd name="f69" fmla="val 92393"/>
                    <a:gd name="f70" fmla="val 156210"/>
                    <a:gd name="f71" fmla="val 485775"/>
                    <a:gd name="f72" fmla="val 168593"/>
                    <a:gd name="f73" fmla="val 481013"/>
                    <a:gd name="f74" fmla="val 446723"/>
                    <a:gd name="f75" fmla="val 206693"/>
                    <a:gd name="f76" fmla="val 403860"/>
                    <a:gd name="f77" fmla="val 180975"/>
                    <a:gd name="f78" fmla="val 365760"/>
                    <a:gd name="f79" fmla="val 363855"/>
                    <a:gd name="f80" fmla="val 359093"/>
                    <a:gd name="f81" fmla="val 324803"/>
                    <a:gd name="f82" fmla="val 281940"/>
                    <a:gd name="f83" fmla="val 243840"/>
                    <a:gd name="f84" fmla="val 160973"/>
                    <a:gd name="f85" fmla="val 241935"/>
                    <a:gd name="f86" fmla="val 237173"/>
                    <a:gd name="f87" fmla="val 171450"/>
                    <a:gd name="f88" fmla="val 202883"/>
                    <a:gd name="f89" fmla="val 160020"/>
                    <a:gd name="f90" fmla="val 145733"/>
                    <a:gd name="f91" fmla="val 121920"/>
                    <a:gd name="f92" fmla="val 120015"/>
                    <a:gd name="f93" fmla="val 115253"/>
                    <a:gd name="f94" fmla="val 80963"/>
                    <a:gd name="f95" fmla="+- 0 0 -90"/>
                    <a:gd name="f96" fmla="*/ f3 1 647700"/>
                    <a:gd name="f97" fmla="*/ f4 1 226694"/>
                    <a:gd name="f98" fmla="+- f7 0 f5"/>
                    <a:gd name="f99" fmla="+- f6 0 f5"/>
                    <a:gd name="f100" fmla="*/ f95 f0 1"/>
                    <a:gd name="f101" fmla="*/ f99 1 647700"/>
                    <a:gd name="f102" fmla="*/ f98 1 226694"/>
                    <a:gd name="f103" fmla="*/ 609600 f99 1"/>
                    <a:gd name="f104" fmla="*/ 0 f98 1"/>
                    <a:gd name="f105" fmla="*/ 602933 f99 1"/>
                    <a:gd name="f106" fmla="*/ 38100 f99 1"/>
                    <a:gd name="f107" fmla="*/ 24765 f99 1"/>
                    <a:gd name="f108" fmla="*/ 0 f99 1"/>
                    <a:gd name="f109" fmla="*/ 24765 f98 1"/>
                    <a:gd name="f110" fmla="*/ 47625 f98 1"/>
                    <a:gd name="f111" fmla="*/ 149543 f98 1"/>
                    <a:gd name="f112" fmla="*/ 151448 f98 1"/>
                    <a:gd name="f113" fmla="*/ 80010 f99 1"/>
                    <a:gd name="f114" fmla="*/ 226695 f98 1"/>
                    <a:gd name="f115" fmla="*/ 140970 f99 1"/>
                    <a:gd name="f116" fmla="*/ 198120 f98 1"/>
                    <a:gd name="f117" fmla="*/ 201930 f99 1"/>
                    <a:gd name="f118" fmla="*/ 262890 f99 1"/>
                    <a:gd name="f119" fmla="*/ 323850 f99 1"/>
                    <a:gd name="f120" fmla="*/ 384810 f99 1"/>
                    <a:gd name="f121" fmla="*/ 445770 f99 1"/>
                    <a:gd name="f122" fmla="*/ 506730 f99 1"/>
                    <a:gd name="f123" fmla="*/ 567690 f99 1"/>
                    <a:gd name="f124" fmla="*/ 647700 f99 1"/>
                    <a:gd name="f125" fmla="*/ 146685 f98 1"/>
                    <a:gd name="f126" fmla="*/ 46673 f98 1"/>
                    <a:gd name="f127" fmla="*/ 44768 f98 1"/>
                    <a:gd name="f128" fmla="*/ 144780 f98 1"/>
                    <a:gd name="f129" fmla="*/ 532448 f99 1"/>
                    <a:gd name="f130" fmla="*/ 172403 f98 1"/>
                    <a:gd name="f131" fmla="*/ 525780 f99 1"/>
                    <a:gd name="f132" fmla="*/ 155258 f98 1"/>
                    <a:gd name="f133" fmla="*/ 106680 f98 1"/>
                    <a:gd name="f134" fmla="*/ 82868 f98 1"/>
                    <a:gd name="f135" fmla="*/ 72390 f98 1"/>
                    <a:gd name="f136" fmla="*/ 487680 f99 1"/>
                    <a:gd name="f137" fmla="*/ 90488 f98 1"/>
                    <a:gd name="f138" fmla="*/ 92393 f98 1"/>
                    <a:gd name="f139" fmla="*/ 156210 f98 1"/>
                    <a:gd name="f140" fmla="*/ 481013 f99 1"/>
                    <a:gd name="f141" fmla="*/ 403860 f99 1"/>
                    <a:gd name="f142" fmla="*/ 365760 f99 1"/>
                    <a:gd name="f143" fmla="*/ 359093 f99 1"/>
                    <a:gd name="f144" fmla="*/ 281940 f99 1"/>
                    <a:gd name="f145" fmla="*/ 243840 f99 1"/>
                    <a:gd name="f146" fmla="*/ 91440 f98 1"/>
                    <a:gd name="f147" fmla="*/ 237173 f99 1"/>
                    <a:gd name="f148" fmla="*/ 171450 f98 1"/>
                    <a:gd name="f149" fmla="*/ 160020 f99 1"/>
                    <a:gd name="f150" fmla="*/ 145733 f98 1"/>
                    <a:gd name="f151" fmla="*/ 121920 f99 1"/>
                    <a:gd name="f152" fmla="*/ 115253 f99 1"/>
                    <a:gd name="f153" fmla="*/ 38100 f98 1"/>
                    <a:gd name="f154" fmla="*/ f100 1 f2"/>
                    <a:gd name="f155" fmla="*/ f103 1 647700"/>
                    <a:gd name="f156" fmla="*/ f104 1 226694"/>
                    <a:gd name="f157" fmla="*/ f105 1 647700"/>
                    <a:gd name="f158" fmla="*/ f106 1 647700"/>
                    <a:gd name="f159" fmla="*/ f107 1 647700"/>
                    <a:gd name="f160" fmla="*/ f108 1 647700"/>
                    <a:gd name="f161" fmla="*/ f109 1 226694"/>
                    <a:gd name="f162" fmla="*/ f110 1 226694"/>
                    <a:gd name="f163" fmla="*/ f111 1 226694"/>
                    <a:gd name="f164" fmla="*/ f112 1 226694"/>
                    <a:gd name="f165" fmla="*/ f113 1 647700"/>
                    <a:gd name="f166" fmla="*/ f114 1 226694"/>
                    <a:gd name="f167" fmla="*/ f115 1 647700"/>
                    <a:gd name="f168" fmla="*/ f116 1 226694"/>
                    <a:gd name="f169" fmla="*/ f117 1 647700"/>
                    <a:gd name="f170" fmla="*/ f118 1 647700"/>
                    <a:gd name="f171" fmla="*/ f119 1 647700"/>
                    <a:gd name="f172" fmla="*/ f120 1 647700"/>
                    <a:gd name="f173" fmla="*/ f121 1 647700"/>
                    <a:gd name="f174" fmla="*/ f122 1 647700"/>
                    <a:gd name="f175" fmla="*/ f123 1 647700"/>
                    <a:gd name="f176" fmla="*/ f124 1 647700"/>
                    <a:gd name="f177" fmla="*/ f125 1 226694"/>
                    <a:gd name="f178" fmla="*/ f126 1 226694"/>
                    <a:gd name="f179" fmla="*/ f127 1 226694"/>
                    <a:gd name="f180" fmla="*/ f128 1 226694"/>
                    <a:gd name="f181" fmla="*/ f129 1 647700"/>
                    <a:gd name="f182" fmla="*/ f130 1 226694"/>
                    <a:gd name="f183" fmla="*/ f131 1 647700"/>
                    <a:gd name="f184" fmla="*/ f132 1 226694"/>
                    <a:gd name="f185" fmla="*/ f133 1 226694"/>
                    <a:gd name="f186" fmla="*/ f134 1 226694"/>
                    <a:gd name="f187" fmla="*/ f135 1 226694"/>
                    <a:gd name="f188" fmla="*/ f136 1 647700"/>
                    <a:gd name="f189" fmla="*/ f137 1 226694"/>
                    <a:gd name="f190" fmla="*/ f138 1 226694"/>
                    <a:gd name="f191" fmla="*/ f139 1 226694"/>
                    <a:gd name="f192" fmla="*/ f140 1 647700"/>
                    <a:gd name="f193" fmla="*/ f141 1 647700"/>
                    <a:gd name="f194" fmla="*/ f142 1 647700"/>
                    <a:gd name="f195" fmla="*/ f143 1 647700"/>
                    <a:gd name="f196" fmla="*/ f144 1 647700"/>
                    <a:gd name="f197" fmla="*/ f145 1 647700"/>
                    <a:gd name="f198" fmla="*/ f146 1 226694"/>
                    <a:gd name="f199" fmla="*/ f147 1 647700"/>
                    <a:gd name="f200" fmla="*/ f148 1 226694"/>
                    <a:gd name="f201" fmla="*/ f149 1 647700"/>
                    <a:gd name="f202" fmla="*/ f150 1 226694"/>
                    <a:gd name="f203" fmla="*/ f151 1 647700"/>
                    <a:gd name="f204" fmla="*/ f152 1 647700"/>
                    <a:gd name="f205" fmla="*/ f153 1 226694"/>
                    <a:gd name="f206" fmla="*/ f5 1 f101"/>
                    <a:gd name="f207" fmla="*/ f6 1 f101"/>
                    <a:gd name="f208" fmla="*/ f5 1 f102"/>
                    <a:gd name="f209" fmla="*/ f7 1 f102"/>
                    <a:gd name="f210" fmla="+- f154 0 f1"/>
                    <a:gd name="f211" fmla="*/ f155 1 f101"/>
                    <a:gd name="f212" fmla="*/ f156 1 f102"/>
                    <a:gd name="f213" fmla="*/ f157 1 f101"/>
                    <a:gd name="f214" fmla="*/ f158 1 f101"/>
                    <a:gd name="f215" fmla="*/ f159 1 f101"/>
                    <a:gd name="f216" fmla="*/ f160 1 f101"/>
                    <a:gd name="f217" fmla="*/ f161 1 f102"/>
                    <a:gd name="f218" fmla="*/ f162 1 f102"/>
                    <a:gd name="f219" fmla="*/ f163 1 f102"/>
                    <a:gd name="f220" fmla="*/ f164 1 f102"/>
                    <a:gd name="f221" fmla="*/ f165 1 f101"/>
                    <a:gd name="f222" fmla="*/ f166 1 f102"/>
                    <a:gd name="f223" fmla="*/ f167 1 f101"/>
                    <a:gd name="f224" fmla="*/ f168 1 f102"/>
                    <a:gd name="f225" fmla="*/ f169 1 f101"/>
                    <a:gd name="f226" fmla="*/ f170 1 f101"/>
                    <a:gd name="f227" fmla="*/ f171 1 f101"/>
                    <a:gd name="f228" fmla="*/ f172 1 f101"/>
                    <a:gd name="f229" fmla="*/ f173 1 f101"/>
                    <a:gd name="f230" fmla="*/ f174 1 f101"/>
                    <a:gd name="f231" fmla="*/ f175 1 f101"/>
                    <a:gd name="f232" fmla="*/ f176 1 f101"/>
                    <a:gd name="f233" fmla="*/ f177 1 f102"/>
                    <a:gd name="f234" fmla="*/ f178 1 f102"/>
                    <a:gd name="f235" fmla="*/ f179 1 f102"/>
                    <a:gd name="f236" fmla="*/ f180 1 f102"/>
                    <a:gd name="f237" fmla="*/ f181 1 f101"/>
                    <a:gd name="f238" fmla="*/ f182 1 f102"/>
                    <a:gd name="f239" fmla="*/ f183 1 f101"/>
                    <a:gd name="f240" fmla="*/ f184 1 f102"/>
                    <a:gd name="f241" fmla="*/ f185 1 f102"/>
                    <a:gd name="f242" fmla="*/ f186 1 f102"/>
                    <a:gd name="f243" fmla="*/ f187 1 f102"/>
                    <a:gd name="f244" fmla="*/ f188 1 f101"/>
                    <a:gd name="f245" fmla="*/ f189 1 f102"/>
                    <a:gd name="f246" fmla="*/ f190 1 f102"/>
                    <a:gd name="f247" fmla="*/ f191 1 f102"/>
                    <a:gd name="f248" fmla="*/ f192 1 f101"/>
                    <a:gd name="f249" fmla="*/ f193 1 f101"/>
                    <a:gd name="f250" fmla="*/ f194 1 f101"/>
                    <a:gd name="f251" fmla="*/ f195 1 f101"/>
                    <a:gd name="f252" fmla="*/ f196 1 f101"/>
                    <a:gd name="f253" fmla="*/ f197 1 f101"/>
                    <a:gd name="f254" fmla="*/ f198 1 f102"/>
                    <a:gd name="f255" fmla="*/ f199 1 f101"/>
                    <a:gd name="f256" fmla="*/ f200 1 f102"/>
                    <a:gd name="f257" fmla="*/ f201 1 f101"/>
                    <a:gd name="f258" fmla="*/ f202 1 f102"/>
                    <a:gd name="f259" fmla="*/ f203 1 f101"/>
                    <a:gd name="f260" fmla="*/ f204 1 f101"/>
                    <a:gd name="f261" fmla="*/ f205 1 f102"/>
                    <a:gd name="f262" fmla="*/ f206 f96 1"/>
                    <a:gd name="f263" fmla="*/ f207 f96 1"/>
                    <a:gd name="f264" fmla="*/ f209 f97 1"/>
                    <a:gd name="f265" fmla="*/ f208 f97 1"/>
                    <a:gd name="f266" fmla="*/ f211 f96 1"/>
                    <a:gd name="f267" fmla="*/ f212 f97 1"/>
                    <a:gd name="f268" fmla="*/ f213 f96 1"/>
                    <a:gd name="f269" fmla="*/ f214 f96 1"/>
                    <a:gd name="f270" fmla="*/ f215 f96 1"/>
                    <a:gd name="f271" fmla="*/ f216 f96 1"/>
                    <a:gd name="f272" fmla="*/ f217 f97 1"/>
                    <a:gd name="f273" fmla="*/ f218 f97 1"/>
                    <a:gd name="f274" fmla="*/ f219 f97 1"/>
                    <a:gd name="f275" fmla="*/ f220 f97 1"/>
                    <a:gd name="f276" fmla="*/ f221 f96 1"/>
                    <a:gd name="f277" fmla="*/ f222 f97 1"/>
                    <a:gd name="f278" fmla="*/ f223 f96 1"/>
                    <a:gd name="f279" fmla="*/ f224 f97 1"/>
                    <a:gd name="f280" fmla="*/ f225 f96 1"/>
                    <a:gd name="f281" fmla="*/ f226 f96 1"/>
                    <a:gd name="f282" fmla="*/ f227 f96 1"/>
                    <a:gd name="f283" fmla="*/ f228 f96 1"/>
                    <a:gd name="f284" fmla="*/ f229 f96 1"/>
                    <a:gd name="f285" fmla="*/ f230 f96 1"/>
                    <a:gd name="f286" fmla="*/ f231 f96 1"/>
                    <a:gd name="f287" fmla="*/ f232 f96 1"/>
                    <a:gd name="f288" fmla="*/ f233 f97 1"/>
                    <a:gd name="f289" fmla="*/ f234 f97 1"/>
                    <a:gd name="f290" fmla="*/ f235 f97 1"/>
                    <a:gd name="f291" fmla="*/ f236 f97 1"/>
                    <a:gd name="f292" fmla="*/ f237 f96 1"/>
                    <a:gd name="f293" fmla="*/ f238 f97 1"/>
                    <a:gd name="f294" fmla="*/ f239 f96 1"/>
                    <a:gd name="f295" fmla="*/ f240 f97 1"/>
                    <a:gd name="f296" fmla="*/ f241 f97 1"/>
                    <a:gd name="f297" fmla="*/ f242 f97 1"/>
                    <a:gd name="f298" fmla="*/ f243 f97 1"/>
                    <a:gd name="f299" fmla="*/ f244 f96 1"/>
                    <a:gd name="f300" fmla="*/ f245 f97 1"/>
                    <a:gd name="f301" fmla="*/ f246 f97 1"/>
                    <a:gd name="f302" fmla="*/ f247 f97 1"/>
                    <a:gd name="f303" fmla="*/ f248 f96 1"/>
                    <a:gd name="f304" fmla="*/ f249 f96 1"/>
                    <a:gd name="f305" fmla="*/ f250 f96 1"/>
                    <a:gd name="f306" fmla="*/ f251 f96 1"/>
                    <a:gd name="f307" fmla="*/ f252 f96 1"/>
                    <a:gd name="f308" fmla="*/ f253 f96 1"/>
                    <a:gd name="f309" fmla="*/ f254 f97 1"/>
                    <a:gd name="f310" fmla="*/ f255 f96 1"/>
                    <a:gd name="f311" fmla="*/ f256 f97 1"/>
                    <a:gd name="f312" fmla="*/ f257 f96 1"/>
                    <a:gd name="f313" fmla="*/ f258 f97 1"/>
                    <a:gd name="f314" fmla="*/ f259 f96 1"/>
                    <a:gd name="f315" fmla="*/ f260 f96 1"/>
                    <a:gd name="f316" fmla="*/ f261 f97 1"/>
                  </a:gdLst>
                  <a:ahLst/>
                  <a:cxnLst>
                    <a:cxn ang="3cd4">
                      <a:pos x="hc" y="t"/>
                    </a:cxn>
                    <a:cxn ang="0">
                      <a:pos x="r" y="vc"/>
                    </a:cxn>
                    <a:cxn ang="cd4">
                      <a:pos x="hc" y="b"/>
                    </a:cxn>
                    <a:cxn ang="cd2">
                      <a:pos x="l" y="vc"/>
                    </a:cxn>
                    <a:cxn ang="f210">
                      <a:pos x="f266" y="f267"/>
                    </a:cxn>
                    <a:cxn ang="f210">
                      <a:pos x="f266" y="f267"/>
                    </a:cxn>
                    <a:cxn ang="f210">
                      <a:pos x="f268" y="f267"/>
                    </a:cxn>
                    <a:cxn ang="f210">
                      <a:pos x="f269" y="f267"/>
                    </a:cxn>
                    <a:cxn ang="f210">
                      <a:pos x="f270" y="f267"/>
                    </a:cxn>
                    <a:cxn ang="f210">
                      <a:pos x="f271" y="f267"/>
                    </a:cxn>
                    <a:cxn ang="f210">
                      <a:pos x="f271" y="f272"/>
                    </a:cxn>
                    <a:cxn ang="f210">
                      <a:pos x="f271" y="f273"/>
                    </a:cxn>
                    <a:cxn ang="f210">
                      <a:pos x="f271" y="f274"/>
                    </a:cxn>
                    <a:cxn ang="f210">
                      <a:pos x="f271" y="f275"/>
                    </a:cxn>
                    <a:cxn ang="f210">
                      <a:pos x="f276" y="f277"/>
                    </a:cxn>
                    <a:cxn ang="f210">
                      <a:pos x="f278" y="f279"/>
                    </a:cxn>
                    <a:cxn ang="f210">
                      <a:pos x="f280" y="f277"/>
                    </a:cxn>
                    <a:cxn ang="f210">
                      <a:pos x="f281" y="f279"/>
                    </a:cxn>
                    <a:cxn ang="f210">
                      <a:pos x="f282" y="f277"/>
                    </a:cxn>
                    <a:cxn ang="f210">
                      <a:pos x="f283" y="f279"/>
                    </a:cxn>
                    <a:cxn ang="f210">
                      <a:pos x="f284" y="f277"/>
                    </a:cxn>
                    <a:cxn ang="f210">
                      <a:pos x="f285" y="f279"/>
                    </a:cxn>
                    <a:cxn ang="f210">
                      <a:pos x="f286" y="f277"/>
                    </a:cxn>
                    <a:cxn ang="f210">
                      <a:pos x="f287" y="f288"/>
                    </a:cxn>
                    <a:cxn ang="f210">
                      <a:pos x="f287" y="f289"/>
                    </a:cxn>
                    <a:cxn ang="f210">
                      <a:pos x="f287" y="f290"/>
                    </a:cxn>
                    <a:cxn ang="f210">
                      <a:pos x="f287" y="f267"/>
                    </a:cxn>
                    <a:cxn ang="f210">
                      <a:pos x="f266" y="f267"/>
                    </a:cxn>
                    <a:cxn ang="f210">
                      <a:pos x="f266" y="f291"/>
                    </a:cxn>
                    <a:cxn ang="f210">
                      <a:pos x="f292" y="f293"/>
                    </a:cxn>
                    <a:cxn ang="f210">
                      <a:pos x="f294" y="f295"/>
                    </a:cxn>
                    <a:cxn ang="f210">
                      <a:pos x="f294" y="f296"/>
                    </a:cxn>
                    <a:cxn ang="f210">
                      <a:pos x="f294" y="f297"/>
                    </a:cxn>
                    <a:cxn ang="f210">
                      <a:pos x="f294" y="f298"/>
                    </a:cxn>
                    <a:cxn ang="f210">
                      <a:pos x="f299" y="f298"/>
                    </a:cxn>
                    <a:cxn ang="f210">
                      <a:pos x="f299" y="f300"/>
                    </a:cxn>
                    <a:cxn ang="f210">
                      <a:pos x="f299" y="f301"/>
                    </a:cxn>
                    <a:cxn ang="f210">
                      <a:pos x="f299" y="f302"/>
                    </a:cxn>
                    <a:cxn ang="f210">
                      <a:pos x="f303" y="f293"/>
                    </a:cxn>
                    <a:cxn ang="f210">
                      <a:pos x="f304" y="f288"/>
                    </a:cxn>
                    <a:cxn ang="f210">
                      <a:pos x="f304" y="f297"/>
                    </a:cxn>
                    <a:cxn ang="f210">
                      <a:pos x="f304" y="f297"/>
                    </a:cxn>
                    <a:cxn ang="f210">
                      <a:pos x="f304" y="f298"/>
                    </a:cxn>
                    <a:cxn ang="f210">
                      <a:pos x="f305" y="f298"/>
                    </a:cxn>
                    <a:cxn ang="f210">
                      <a:pos x="f305" y="f300"/>
                    </a:cxn>
                    <a:cxn ang="f210">
                      <a:pos x="f305" y="f301"/>
                    </a:cxn>
                    <a:cxn ang="f210">
                      <a:pos x="f305" y="f302"/>
                    </a:cxn>
                    <a:cxn ang="f210">
                      <a:pos x="f306" y="f293"/>
                    </a:cxn>
                    <a:cxn ang="f210">
                      <a:pos x="f307" y="f288"/>
                    </a:cxn>
                    <a:cxn ang="f210">
                      <a:pos x="f307" y="f297"/>
                    </a:cxn>
                    <a:cxn ang="f210">
                      <a:pos x="f307" y="f297"/>
                    </a:cxn>
                    <a:cxn ang="f210">
                      <a:pos x="f307" y="f298"/>
                    </a:cxn>
                    <a:cxn ang="f210">
                      <a:pos x="f308" y="f298"/>
                    </a:cxn>
                    <a:cxn ang="f210">
                      <a:pos x="f308" y="f300"/>
                    </a:cxn>
                    <a:cxn ang="f210">
                      <a:pos x="f308" y="f309"/>
                    </a:cxn>
                    <a:cxn ang="f210">
                      <a:pos x="f308" y="f295"/>
                    </a:cxn>
                    <a:cxn ang="f210">
                      <a:pos x="f310" y="f311"/>
                    </a:cxn>
                    <a:cxn ang="f210">
                      <a:pos x="f312" y="f313"/>
                    </a:cxn>
                    <a:cxn ang="f210">
                      <a:pos x="f312" y="f297"/>
                    </a:cxn>
                    <a:cxn ang="f210">
                      <a:pos x="f312" y="f297"/>
                    </a:cxn>
                    <a:cxn ang="f210">
                      <a:pos x="f312" y="f298"/>
                    </a:cxn>
                    <a:cxn ang="f210">
                      <a:pos x="f314" y="f298"/>
                    </a:cxn>
                    <a:cxn ang="f210">
                      <a:pos x="f314" y="f300"/>
                    </a:cxn>
                    <a:cxn ang="f210">
                      <a:pos x="f314" y="f309"/>
                    </a:cxn>
                    <a:cxn ang="f210">
                      <a:pos x="f314" y="f295"/>
                    </a:cxn>
                    <a:cxn ang="f210">
                      <a:pos x="f315" y="f311"/>
                    </a:cxn>
                    <a:cxn ang="f210">
                      <a:pos x="f269" y="f313"/>
                    </a:cxn>
                    <a:cxn ang="f210">
                      <a:pos x="f269" y="f316"/>
                    </a:cxn>
                    <a:cxn ang="f210">
                      <a:pos x="f266" y="f316"/>
                    </a:cxn>
                    <a:cxn ang="f210">
                      <a:pos x="f266" y="f291"/>
                    </a:cxn>
                  </a:cxnLst>
                  <a:rect l="f262" t="f265" r="f263" b="f264"/>
                  <a:pathLst>
                    <a:path w="647700" h="226694">
                      <a:moveTo>
                        <a:pt x="f8" y="f5"/>
                      </a:moveTo>
                      <a:lnTo>
                        <a:pt x="f8" y="f5"/>
                      </a:lnTo>
                      <a:cubicBezTo>
                        <a:pt x="f9" y="f5"/>
                        <a:pt x="f10" y="f5"/>
                        <a:pt x="f11" y="f5"/>
                      </a:cubicBezTo>
                      <a:lnTo>
                        <a:pt x="f12" y="f5"/>
                      </a:lnTo>
                      <a:lnTo>
                        <a:pt x="f13" y="f5"/>
                      </a:lnTo>
                      <a:lnTo>
                        <a:pt x="f5" y="f5"/>
                      </a:lnTo>
                      <a:lnTo>
                        <a:pt x="f5" y="f13"/>
                      </a:lnTo>
                      <a:lnTo>
                        <a:pt x="f5" y="f14"/>
                      </a:lnTo>
                      <a:lnTo>
                        <a:pt x="f5" y="f15"/>
                      </a:lnTo>
                      <a:cubicBezTo>
                        <a:pt x="f5" y="f16"/>
                        <a:pt x="f5" y="f17"/>
                        <a:pt x="f5" y="f17"/>
                      </a:cubicBezTo>
                      <a:cubicBezTo>
                        <a:pt x="f18" y="f19"/>
                        <a:pt x="f20" y="f21"/>
                        <a:pt x="f22" y="f21"/>
                      </a:cubicBezTo>
                      <a:cubicBezTo>
                        <a:pt x="f23" y="f21"/>
                        <a:pt x="f24" y="f25"/>
                        <a:pt x="f26" y="f27"/>
                      </a:cubicBezTo>
                      <a:cubicBezTo>
                        <a:pt x="f28" y="f25"/>
                        <a:pt x="f29" y="f21"/>
                        <a:pt x="f30" y="f21"/>
                      </a:cubicBezTo>
                      <a:cubicBezTo>
                        <a:pt x="f21" y="f21"/>
                        <a:pt x="f31" y="f25"/>
                        <a:pt x="f32" y="f27"/>
                      </a:cubicBezTo>
                      <a:cubicBezTo>
                        <a:pt x="f33" y="f25"/>
                        <a:pt x="f34" y="f21"/>
                        <a:pt x="f35" y="f21"/>
                      </a:cubicBezTo>
                      <a:cubicBezTo>
                        <a:pt x="f36" y="f21"/>
                        <a:pt x="f37" y="f25"/>
                        <a:pt x="f38" y="f27"/>
                      </a:cubicBezTo>
                      <a:cubicBezTo>
                        <a:pt x="f39" y="f25"/>
                        <a:pt x="f40" y="f21"/>
                        <a:pt x="f41" y="f21"/>
                      </a:cubicBezTo>
                      <a:cubicBezTo>
                        <a:pt x="f42" y="f21"/>
                        <a:pt x="f43" y="f25"/>
                        <a:pt x="f44" y="f27"/>
                      </a:cubicBezTo>
                      <a:cubicBezTo>
                        <a:pt x="f45" y="f25"/>
                        <a:pt x="f46" y="f21"/>
                        <a:pt x="f47" y="f21"/>
                      </a:cubicBezTo>
                      <a:cubicBezTo>
                        <a:pt x="f48" y="f21"/>
                        <a:pt x="f6" y="f49"/>
                        <a:pt x="f6" y="f50"/>
                      </a:cubicBezTo>
                      <a:lnTo>
                        <a:pt x="f6" y="f51"/>
                      </a:lnTo>
                      <a:lnTo>
                        <a:pt x="f6" y="f52"/>
                      </a:lnTo>
                      <a:lnTo>
                        <a:pt x="f6" y="f5"/>
                      </a:lnTo>
                      <a:lnTo>
                        <a:pt x="f8" y="f5"/>
                      </a:lnTo>
                      <a:close/>
                      <a:moveTo>
                        <a:pt x="f8" y="f53"/>
                      </a:moveTo>
                      <a:cubicBezTo>
                        <a:pt x="f8" y="f54"/>
                        <a:pt x="f55" y="f56"/>
                        <a:pt x="f57" y="f58"/>
                      </a:cubicBezTo>
                      <a:cubicBezTo>
                        <a:pt x="f59" y="f60"/>
                        <a:pt x="f61" y="f62"/>
                        <a:pt x="f61" y="f28"/>
                      </a:cubicBezTo>
                      <a:lnTo>
                        <a:pt x="f61" y="f63"/>
                      </a:lnTo>
                      <a:lnTo>
                        <a:pt x="f61" y="f64"/>
                      </a:lnTo>
                      <a:lnTo>
                        <a:pt x="f61" y="f65"/>
                      </a:lnTo>
                      <a:lnTo>
                        <a:pt x="f66" y="f65"/>
                      </a:lnTo>
                      <a:lnTo>
                        <a:pt x="f66" y="f67"/>
                      </a:lnTo>
                      <a:cubicBezTo>
                        <a:pt x="f66" y="f68"/>
                        <a:pt x="f66" y="f68"/>
                        <a:pt x="f66" y="f69"/>
                      </a:cubicBezTo>
                      <a:lnTo>
                        <a:pt x="f66" y="f70"/>
                      </a:lnTo>
                      <a:cubicBezTo>
                        <a:pt x="f66" y="f62"/>
                        <a:pt x="f71" y="f72"/>
                        <a:pt x="f73" y="f58"/>
                      </a:cubicBezTo>
                      <a:cubicBezTo>
                        <a:pt x="f74" y="f75"/>
                        <a:pt x="f76" y="f77"/>
                        <a:pt x="f76" y="f50"/>
                      </a:cubicBezTo>
                      <a:lnTo>
                        <a:pt x="f76" y="f64"/>
                      </a:lnTo>
                      <a:cubicBezTo>
                        <a:pt x="f76" y="f64"/>
                        <a:pt x="f76" y="f64"/>
                        <a:pt x="f76" y="f64"/>
                      </a:cubicBezTo>
                      <a:lnTo>
                        <a:pt x="f76" y="f65"/>
                      </a:lnTo>
                      <a:lnTo>
                        <a:pt x="f78" y="f65"/>
                      </a:lnTo>
                      <a:lnTo>
                        <a:pt x="f78" y="f67"/>
                      </a:lnTo>
                      <a:cubicBezTo>
                        <a:pt x="f78" y="f68"/>
                        <a:pt x="f78" y="f68"/>
                        <a:pt x="f78" y="f69"/>
                      </a:cubicBezTo>
                      <a:lnTo>
                        <a:pt x="f78" y="f70"/>
                      </a:lnTo>
                      <a:cubicBezTo>
                        <a:pt x="f78" y="f62"/>
                        <a:pt x="f79" y="f72"/>
                        <a:pt x="f80" y="f58"/>
                      </a:cubicBezTo>
                      <a:cubicBezTo>
                        <a:pt x="f81" y="f75"/>
                        <a:pt x="f82" y="f77"/>
                        <a:pt x="f82" y="f50"/>
                      </a:cubicBezTo>
                      <a:lnTo>
                        <a:pt x="f82" y="f64"/>
                      </a:lnTo>
                      <a:cubicBezTo>
                        <a:pt x="f82" y="f64"/>
                        <a:pt x="f82" y="f64"/>
                        <a:pt x="f82" y="f64"/>
                      </a:cubicBezTo>
                      <a:lnTo>
                        <a:pt x="f82" y="f65"/>
                      </a:lnTo>
                      <a:lnTo>
                        <a:pt x="f83" y="f65"/>
                      </a:lnTo>
                      <a:lnTo>
                        <a:pt x="f83" y="f67"/>
                      </a:lnTo>
                      <a:cubicBezTo>
                        <a:pt x="f83" y="f67"/>
                        <a:pt x="f83" y="f68"/>
                        <a:pt x="f83" y="f68"/>
                      </a:cubicBezTo>
                      <a:lnTo>
                        <a:pt x="f83" y="f28"/>
                      </a:lnTo>
                      <a:cubicBezTo>
                        <a:pt x="f83" y="f84"/>
                        <a:pt x="f85" y="f60"/>
                        <a:pt x="f86" y="f87"/>
                      </a:cubicBezTo>
                      <a:cubicBezTo>
                        <a:pt x="f88" y="f56"/>
                        <a:pt x="f89" y="f54"/>
                        <a:pt x="f89" y="f90"/>
                      </a:cubicBezTo>
                      <a:lnTo>
                        <a:pt x="f89" y="f64"/>
                      </a:lnTo>
                      <a:cubicBezTo>
                        <a:pt x="f89" y="f64"/>
                        <a:pt x="f89" y="f64"/>
                        <a:pt x="f89" y="f64"/>
                      </a:cubicBezTo>
                      <a:lnTo>
                        <a:pt x="f89" y="f65"/>
                      </a:lnTo>
                      <a:lnTo>
                        <a:pt x="f91" y="f65"/>
                      </a:lnTo>
                      <a:lnTo>
                        <a:pt x="f91" y="f67"/>
                      </a:lnTo>
                      <a:cubicBezTo>
                        <a:pt x="f91" y="f67"/>
                        <a:pt x="f91" y="f68"/>
                        <a:pt x="f91" y="f68"/>
                      </a:cubicBezTo>
                      <a:lnTo>
                        <a:pt x="f91" y="f28"/>
                      </a:lnTo>
                      <a:cubicBezTo>
                        <a:pt x="f91" y="f84"/>
                        <a:pt x="f92" y="f60"/>
                        <a:pt x="f93" y="f87"/>
                      </a:cubicBezTo>
                      <a:cubicBezTo>
                        <a:pt x="f94" y="f56"/>
                        <a:pt x="f12" y="f54"/>
                        <a:pt x="f12" y="f90"/>
                      </a:cubicBezTo>
                      <a:lnTo>
                        <a:pt x="f12" y="f12"/>
                      </a:lnTo>
                      <a:lnTo>
                        <a:pt x="f8" y="f12"/>
                      </a:lnTo>
                      <a:lnTo>
                        <a:pt x="f8" y="f53"/>
                      </a:lnTo>
                      <a:close/>
                    </a:path>
                  </a:pathLst>
                </a:custGeom>
                <a:solidFill>
                  <a:srgbClr val="90EBCD"/>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sp>
              <p:nvSpPr>
                <p:cNvPr id="37" name="Freeform: Shape 61">
                  <a:extLst>
                    <a:ext uri="{FF2B5EF4-FFF2-40B4-BE49-F238E27FC236}">
                      <a16:creationId xmlns:a16="http://schemas.microsoft.com/office/drawing/2014/main" id="{4EAA70D5-B7F5-8C41-B953-9C1153BE808D}"/>
                    </a:ext>
                  </a:extLst>
                </p:cNvPr>
                <p:cNvSpPr/>
                <p:nvPr/>
              </p:nvSpPr>
              <p:spPr>
                <a:xfrm>
                  <a:off x="7658145" y="5112995"/>
                  <a:ext cx="450250" cy="292580"/>
                </a:xfrm>
                <a:custGeom>
                  <a:avLst/>
                  <a:gdLst>
                    <a:gd name="f0" fmla="val 10800000"/>
                    <a:gd name="f1" fmla="val 5400000"/>
                    <a:gd name="f2" fmla="val 180"/>
                    <a:gd name="f3" fmla="val w"/>
                    <a:gd name="f4" fmla="val h"/>
                    <a:gd name="f5" fmla="val 0"/>
                    <a:gd name="f6" fmla="val 546734"/>
                    <a:gd name="f7" fmla="val 355282"/>
                    <a:gd name="f8" fmla="val 508635"/>
                    <a:gd name="f9" fmla="val 10478"/>
                    <a:gd name="f10" fmla="val 34290"/>
                    <a:gd name="f11" fmla="val 317183"/>
                    <a:gd name="f12" fmla="val 372428"/>
                    <a:gd name="f13" fmla="val 65723"/>
                    <a:gd name="f14" fmla="val 193358"/>
                    <a:gd name="f15" fmla="val 174308"/>
                    <a:gd name="f16" fmla="val 83820"/>
                    <a:gd name="f17" fmla="val 84773"/>
                    <a:gd name="f18" fmla="val 38100"/>
                    <a:gd name="f19" fmla="val 21908"/>
                    <a:gd name="f20" fmla="val 13335"/>
                    <a:gd name="f21" fmla="val 211455"/>
                    <a:gd name="f22" fmla="val 103823"/>
                    <a:gd name="f23" fmla="val 333375"/>
                    <a:gd name="f24" fmla="val 320993"/>
                    <a:gd name="f25" fmla="val 352425"/>
                    <a:gd name="f26" fmla="val 371475"/>
                    <a:gd name="f27" fmla="val 546735"/>
                    <a:gd name="f28" fmla="val 19050"/>
                    <a:gd name="f29" fmla="+- 0 0 -90"/>
                    <a:gd name="f30" fmla="*/ f3 1 546734"/>
                    <a:gd name="f31" fmla="*/ f4 1 355282"/>
                    <a:gd name="f32" fmla="+- f7 0 f5"/>
                    <a:gd name="f33" fmla="+- f6 0 f5"/>
                    <a:gd name="f34" fmla="*/ f29 f0 1"/>
                    <a:gd name="f35" fmla="*/ f33 1 546734"/>
                    <a:gd name="f36" fmla="*/ f32 1 355282"/>
                    <a:gd name="f37" fmla="*/ 508635 f33 1"/>
                    <a:gd name="f38" fmla="*/ 0 f32 1"/>
                    <a:gd name="f39" fmla="*/ 10478 f32 1"/>
                    <a:gd name="f40" fmla="*/ 34290 f32 1"/>
                    <a:gd name="f41" fmla="*/ 317183 f32 1"/>
                    <a:gd name="f42" fmla="*/ 372428 f33 1"/>
                    <a:gd name="f43" fmla="*/ 65723 f32 1"/>
                    <a:gd name="f44" fmla="*/ 193358 f33 1"/>
                    <a:gd name="f45" fmla="*/ 174308 f33 1"/>
                    <a:gd name="f46" fmla="*/ 83820 f32 1"/>
                    <a:gd name="f47" fmla="*/ 84773 f32 1"/>
                    <a:gd name="f48" fmla="*/ 38100 f33 1"/>
                    <a:gd name="f49" fmla="*/ 21908 f32 1"/>
                    <a:gd name="f50" fmla="*/ 0 f33 1"/>
                    <a:gd name="f51" fmla="*/ 13335 f32 1"/>
                    <a:gd name="f52" fmla="*/ 355282 f32 1"/>
                    <a:gd name="f53" fmla="*/ 211455 f33 1"/>
                    <a:gd name="f54" fmla="*/ 103823 f32 1"/>
                    <a:gd name="f55" fmla="*/ 333375 f33 1"/>
                    <a:gd name="f56" fmla="*/ 320993 f32 1"/>
                    <a:gd name="f57" fmla="*/ 352425 f33 1"/>
                    <a:gd name="f58" fmla="*/ 371475 f33 1"/>
                    <a:gd name="f59" fmla="*/ 546735 f33 1"/>
                    <a:gd name="f60" fmla="*/ 19050 f32 1"/>
                    <a:gd name="f61" fmla="*/ f34 1 f2"/>
                    <a:gd name="f62" fmla="*/ f37 1 546734"/>
                    <a:gd name="f63" fmla="*/ f38 1 355282"/>
                    <a:gd name="f64" fmla="*/ f39 1 355282"/>
                    <a:gd name="f65" fmla="*/ f40 1 355282"/>
                    <a:gd name="f66" fmla="*/ f41 1 355282"/>
                    <a:gd name="f67" fmla="*/ f42 1 546734"/>
                    <a:gd name="f68" fmla="*/ f43 1 355282"/>
                    <a:gd name="f69" fmla="*/ f44 1 546734"/>
                    <a:gd name="f70" fmla="*/ f45 1 546734"/>
                    <a:gd name="f71" fmla="*/ f46 1 355282"/>
                    <a:gd name="f72" fmla="*/ f47 1 355282"/>
                    <a:gd name="f73" fmla="*/ f48 1 546734"/>
                    <a:gd name="f74" fmla="*/ f49 1 355282"/>
                    <a:gd name="f75" fmla="*/ f50 1 546734"/>
                    <a:gd name="f76" fmla="*/ f51 1 355282"/>
                    <a:gd name="f77" fmla="*/ f52 1 355282"/>
                    <a:gd name="f78" fmla="*/ f53 1 546734"/>
                    <a:gd name="f79" fmla="*/ f54 1 355282"/>
                    <a:gd name="f80" fmla="*/ f55 1 546734"/>
                    <a:gd name="f81" fmla="*/ f56 1 355282"/>
                    <a:gd name="f82" fmla="*/ f57 1 546734"/>
                    <a:gd name="f83" fmla="*/ f58 1 546734"/>
                    <a:gd name="f84" fmla="*/ f59 1 546734"/>
                    <a:gd name="f85" fmla="*/ f60 1 355282"/>
                    <a:gd name="f86" fmla="*/ f5 1 f35"/>
                    <a:gd name="f87" fmla="*/ f6 1 f35"/>
                    <a:gd name="f88" fmla="*/ f5 1 f36"/>
                    <a:gd name="f89" fmla="*/ f7 1 f36"/>
                    <a:gd name="f90" fmla="+- f61 0 f1"/>
                    <a:gd name="f91" fmla="*/ f62 1 f35"/>
                    <a:gd name="f92" fmla="*/ f63 1 f36"/>
                    <a:gd name="f93" fmla="*/ f64 1 f36"/>
                    <a:gd name="f94" fmla="*/ f65 1 f36"/>
                    <a:gd name="f95" fmla="*/ f66 1 f36"/>
                    <a:gd name="f96" fmla="*/ f67 1 f35"/>
                    <a:gd name="f97" fmla="*/ f68 1 f36"/>
                    <a:gd name="f98" fmla="*/ f69 1 f35"/>
                    <a:gd name="f99" fmla="*/ f70 1 f35"/>
                    <a:gd name="f100" fmla="*/ f71 1 f36"/>
                    <a:gd name="f101" fmla="*/ f72 1 f36"/>
                    <a:gd name="f102" fmla="*/ f73 1 f35"/>
                    <a:gd name="f103" fmla="*/ f74 1 f36"/>
                    <a:gd name="f104" fmla="*/ f75 1 f35"/>
                    <a:gd name="f105" fmla="*/ f76 1 f36"/>
                    <a:gd name="f106" fmla="*/ f77 1 f36"/>
                    <a:gd name="f107" fmla="*/ f78 1 f35"/>
                    <a:gd name="f108" fmla="*/ f79 1 f36"/>
                    <a:gd name="f109" fmla="*/ f80 1 f35"/>
                    <a:gd name="f110" fmla="*/ f81 1 f36"/>
                    <a:gd name="f111" fmla="*/ f82 1 f35"/>
                    <a:gd name="f112" fmla="*/ f83 1 f35"/>
                    <a:gd name="f113" fmla="*/ f84 1 f35"/>
                    <a:gd name="f114" fmla="*/ f85 1 f36"/>
                    <a:gd name="f115" fmla="*/ f86 f30 1"/>
                    <a:gd name="f116" fmla="*/ f87 f30 1"/>
                    <a:gd name="f117" fmla="*/ f89 f31 1"/>
                    <a:gd name="f118" fmla="*/ f88 f31 1"/>
                    <a:gd name="f119" fmla="*/ f91 f30 1"/>
                    <a:gd name="f120" fmla="*/ f92 f31 1"/>
                    <a:gd name="f121" fmla="*/ f93 f31 1"/>
                    <a:gd name="f122" fmla="*/ f94 f31 1"/>
                    <a:gd name="f123" fmla="*/ f95 f31 1"/>
                    <a:gd name="f124" fmla="*/ f96 f30 1"/>
                    <a:gd name="f125" fmla="*/ f97 f31 1"/>
                    <a:gd name="f126" fmla="*/ f98 f30 1"/>
                    <a:gd name="f127" fmla="*/ f99 f30 1"/>
                    <a:gd name="f128" fmla="*/ f100 f31 1"/>
                    <a:gd name="f129" fmla="*/ f101 f31 1"/>
                    <a:gd name="f130" fmla="*/ f102 f30 1"/>
                    <a:gd name="f131" fmla="*/ f103 f31 1"/>
                    <a:gd name="f132" fmla="*/ f104 f30 1"/>
                    <a:gd name="f133" fmla="*/ f105 f31 1"/>
                    <a:gd name="f134" fmla="*/ f106 f31 1"/>
                    <a:gd name="f135" fmla="*/ f107 f30 1"/>
                    <a:gd name="f136" fmla="*/ f108 f31 1"/>
                    <a:gd name="f137" fmla="*/ f109 f30 1"/>
                    <a:gd name="f138" fmla="*/ f110 f31 1"/>
                    <a:gd name="f139" fmla="*/ f111 f30 1"/>
                    <a:gd name="f140" fmla="*/ f112 f30 1"/>
                    <a:gd name="f141" fmla="*/ f113 f30 1"/>
                    <a:gd name="f142" fmla="*/ f114 f31 1"/>
                  </a:gdLst>
                  <a:ahLst/>
                  <a:cxnLst>
                    <a:cxn ang="3cd4">
                      <a:pos x="hc" y="t"/>
                    </a:cxn>
                    <a:cxn ang="0">
                      <a:pos x="r" y="vc"/>
                    </a:cxn>
                    <a:cxn ang="cd4">
                      <a:pos x="hc" y="b"/>
                    </a:cxn>
                    <a:cxn ang="cd2">
                      <a:pos x="l" y="vc"/>
                    </a:cxn>
                    <a:cxn ang="f90">
                      <a:pos x="f119" y="f120"/>
                    </a:cxn>
                    <a:cxn ang="f90">
                      <a:pos x="f119" y="f121"/>
                    </a:cxn>
                    <a:cxn ang="f90">
                      <a:pos x="f119" y="f122"/>
                    </a:cxn>
                    <a:cxn ang="f90">
                      <a:pos x="f119" y="f123"/>
                    </a:cxn>
                    <a:cxn ang="f90">
                      <a:pos x="f124" y="f123"/>
                    </a:cxn>
                    <a:cxn ang="f90">
                      <a:pos x="f124" y="f125"/>
                    </a:cxn>
                    <a:cxn ang="f90">
                      <a:pos x="f126" y="f125"/>
                    </a:cxn>
                    <a:cxn ang="f90">
                      <a:pos x="f126" y="f125"/>
                    </a:cxn>
                    <a:cxn ang="f90">
                      <a:pos x="f127" y="f125"/>
                    </a:cxn>
                    <a:cxn ang="f90">
                      <a:pos x="f127" y="f128"/>
                    </a:cxn>
                    <a:cxn ang="f90">
                      <a:pos x="f127" y="f129"/>
                    </a:cxn>
                    <a:cxn ang="f90">
                      <a:pos x="f127" y="f123"/>
                    </a:cxn>
                    <a:cxn ang="f90">
                      <a:pos x="f130" y="f123"/>
                    </a:cxn>
                    <a:cxn ang="f90">
                      <a:pos x="f130" y="f122"/>
                    </a:cxn>
                    <a:cxn ang="f90">
                      <a:pos x="f130" y="f131"/>
                    </a:cxn>
                    <a:cxn ang="f90">
                      <a:pos x="f130" y="f120"/>
                    </a:cxn>
                    <a:cxn ang="f90">
                      <a:pos x="f132" y="f120"/>
                    </a:cxn>
                    <a:cxn ang="f90">
                      <a:pos x="f132" y="f133"/>
                    </a:cxn>
                    <a:cxn ang="f90">
                      <a:pos x="f132" y="f122"/>
                    </a:cxn>
                    <a:cxn ang="f90">
                      <a:pos x="f132" y="f134"/>
                    </a:cxn>
                    <a:cxn ang="f90">
                      <a:pos x="f135" y="f134"/>
                    </a:cxn>
                    <a:cxn ang="f90">
                      <a:pos x="f135" y="f136"/>
                    </a:cxn>
                    <a:cxn ang="f90">
                      <a:pos x="f137" y="f136"/>
                    </a:cxn>
                    <a:cxn ang="f90">
                      <a:pos x="f137" y="f138"/>
                    </a:cxn>
                    <a:cxn ang="f90">
                      <a:pos x="f137" y="f138"/>
                    </a:cxn>
                    <a:cxn ang="f90">
                      <a:pos x="f137" y="f134"/>
                    </a:cxn>
                    <a:cxn ang="f90">
                      <a:pos x="f139" y="f134"/>
                    </a:cxn>
                    <a:cxn ang="f90">
                      <a:pos x="f140" y="f134"/>
                    </a:cxn>
                    <a:cxn ang="f90">
                      <a:pos x="f141" y="f134"/>
                    </a:cxn>
                    <a:cxn ang="f90">
                      <a:pos x="f141" y="f122"/>
                    </a:cxn>
                    <a:cxn ang="f90">
                      <a:pos x="f141" y="f142"/>
                    </a:cxn>
                    <a:cxn ang="f90">
                      <a:pos x="f141" y="f120"/>
                    </a:cxn>
                    <a:cxn ang="f90">
                      <a:pos x="f119" y="f120"/>
                    </a:cxn>
                  </a:cxnLst>
                  <a:rect l="f115" t="f118" r="f116" b="f117"/>
                  <a:pathLst>
                    <a:path w="546734" h="355282">
                      <a:moveTo>
                        <a:pt x="f8" y="f5"/>
                      </a:moveTo>
                      <a:lnTo>
                        <a:pt x="f8" y="f9"/>
                      </a:lnTo>
                      <a:lnTo>
                        <a:pt x="f8" y="f10"/>
                      </a:lnTo>
                      <a:lnTo>
                        <a:pt x="f8" y="f11"/>
                      </a:lnTo>
                      <a:lnTo>
                        <a:pt x="f12" y="f11"/>
                      </a:lnTo>
                      <a:lnTo>
                        <a:pt x="f12" y="f13"/>
                      </a:lnTo>
                      <a:lnTo>
                        <a:pt x="f14" y="f13"/>
                      </a:lnTo>
                      <a:cubicBezTo>
                        <a:pt x="f14" y="f13"/>
                        <a:pt x="f14" y="f13"/>
                        <a:pt x="f14" y="f13"/>
                      </a:cubicBezTo>
                      <a:lnTo>
                        <a:pt x="f15" y="f13"/>
                      </a:lnTo>
                      <a:lnTo>
                        <a:pt x="f15" y="f16"/>
                      </a:lnTo>
                      <a:cubicBezTo>
                        <a:pt x="f15" y="f16"/>
                        <a:pt x="f15" y="f17"/>
                        <a:pt x="f15" y="f17"/>
                      </a:cubicBezTo>
                      <a:lnTo>
                        <a:pt x="f15" y="f11"/>
                      </a:lnTo>
                      <a:lnTo>
                        <a:pt x="f18" y="f11"/>
                      </a:lnTo>
                      <a:lnTo>
                        <a:pt x="f18" y="f10"/>
                      </a:lnTo>
                      <a:lnTo>
                        <a:pt x="f18" y="f19"/>
                      </a:lnTo>
                      <a:lnTo>
                        <a:pt x="f18" y="f5"/>
                      </a:lnTo>
                      <a:lnTo>
                        <a:pt x="f5" y="f5"/>
                      </a:lnTo>
                      <a:lnTo>
                        <a:pt x="f5" y="f20"/>
                      </a:lnTo>
                      <a:lnTo>
                        <a:pt x="f5" y="f10"/>
                      </a:lnTo>
                      <a:lnTo>
                        <a:pt x="f5" y="f7"/>
                      </a:lnTo>
                      <a:lnTo>
                        <a:pt x="f21" y="f7"/>
                      </a:lnTo>
                      <a:lnTo>
                        <a:pt x="f21" y="f22"/>
                      </a:lnTo>
                      <a:lnTo>
                        <a:pt x="f23" y="f22"/>
                      </a:lnTo>
                      <a:lnTo>
                        <a:pt x="f23" y="f24"/>
                      </a:lnTo>
                      <a:lnTo>
                        <a:pt x="f23" y="f24"/>
                      </a:lnTo>
                      <a:lnTo>
                        <a:pt x="f23" y="f7"/>
                      </a:lnTo>
                      <a:lnTo>
                        <a:pt x="f25" y="f7"/>
                      </a:lnTo>
                      <a:lnTo>
                        <a:pt x="f26" y="f7"/>
                      </a:lnTo>
                      <a:lnTo>
                        <a:pt x="f27" y="f7"/>
                      </a:lnTo>
                      <a:lnTo>
                        <a:pt x="f27" y="f10"/>
                      </a:lnTo>
                      <a:lnTo>
                        <a:pt x="f27" y="f28"/>
                      </a:lnTo>
                      <a:lnTo>
                        <a:pt x="f27" y="f5"/>
                      </a:lnTo>
                      <a:lnTo>
                        <a:pt x="f8" y="f5"/>
                      </a:lnTo>
                      <a:close/>
                    </a:path>
                  </a:pathLst>
                </a:custGeom>
                <a:solidFill>
                  <a:srgbClr val="F2F2F2"/>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grpSp>
          <p:grpSp>
            <p:nvGrpSpPr>
              <p:cNvPr id="38" name="Graphic 185">
                <a:extLst>
                  <a:ext uri="{FF2B5EF4-FFF2-40B4-BE49-F238E27FC236}">
                    <a16:creationId xmlns:a16="http://schemas.microsoft.com/office/drawing/2014/main" id="{B4B0B0D3-7B3C-2549-BD1A-6C12331083A6}"/>
                  </a:ext>
                </a:extLst>
              </p:cNvPr>
              <p:cNvGrpSpPr/>
              <p:nvPr/>
            </p:nvGrpSpPr>
            <p:grpSpPr>
              <a:xfrm>
                <a:off x="2311036" y="4896602"/>
                <a:ext cx="484375" cy="497123"/>
                <a:chOff x="2311036" y="4896602"/>
                <a:chExt cx="484375" cy="497123"/>
              </a:xfrm>
            </p:grpSpPr>
            <p:sp>
              <p:nvSpPr>
                <p:cNvPr id="39" name="Freeform: Shape 63">
                  <a:extLst>
                    <a:ext uri="{FF2B5EF4-FFF2-40B4-BE49-F238E27FC236}">
                      <a16:creationId xmlns:a16="http://schemas.microsoft.com/office/drawing/2014/main" id="{094AFC72-172A-8C44-BA2C-022FFC5A8B89}"/>
                    </a:ext>
                  </a:extLst>
                </p:cNvPr>
                <p:cNvSpPr/>
                <p:nvPr/>
              </p:nvSpPr>
              <p:spPr>
                <a:xfrm>
                  <a:off x="2311036" y="4896602"/>
                  <a:ext cx="484375" cy="497113"/>
                </a:xfrm>
                <a:custGeom>
                  <a:avLst/>
                  <a:gdLst>
                    <a:gd name="f0" fmla="val 10800000"/>
                    <a:gd name="f1" fmla="val 5400000"/>
                    <a:gd name="f2" fmla="val 180"/>
                    <a:gd name="f3" fmla="val w"/>
                    <a:gd name="f4" fmla="val h"/>
                    <a:gd name="f5" fmla="val 0"/>
                    <a:gd name="f6" fmla="val 542925"/>
                    <a:gd name="f7" fmla="val 557212"/>
                    <a:gd name="f8" fmla="val 442913"/>
                    <a:gd name="f9" fmla="val 225743"/>
                    <a:gd name="f10" fmla="val 518160"/>
                    <a:gd name="f11" fmla="val 128588"/>
                    <a:gd name="f12" fmla="val 557213"/>
                    <a:gd name="f13" fmla="val 342900"/>
                    <a:gd name="f14" fmla="val 264795"/>
                    <a:gd name="f15" fmla="val 403860"/>
                    <a:gd name="f16" fmla="val 39053"/>
                    <a:gd name="f17" fmla="val 503873"/>
                    <a:gd name="f18" fmla="val 243840"/>
                    <a:gd name="f19" fmla="+- 0 0 -90"/>
                    <a:gd name="f20" fmla="*/ f3 1 542925"/>
                    <a:gd name="f21" fmla="*/ f4 1 557212"/>
                    <a:gd name="f22" fmla="+- f7 0 f5"/>
                    <a:gd name="f23" fmla="+- f6 0 f5"/>
                    <a:gd name="f24" fmla="*/ f19 f0 1"/>
                    <a:gd name="f25" fmla="*/ f23 1 542925"/>
                    <a:gd name="f26" fmla="*/ f22 1 557212"/>
                    <a:gd name="f27" fmla="*/ 0 f23 1"/>
                    <a:gd name="f28" fmla="*/ 0 f22 1"/>
                    <a:gd name="f29" fmla="*/ 442913 f22 1"/>
                    <a:gd name="f30" fmla="*/ 225743 f23 1"/>
                    <a:gd name="f31" fmla="*/ 518160 f22 1"/>
                    <a:gd name="f32" fmla="*/ 128588 f23 1"/>
                    <a:gd name="f33" fmla="*/ 557213 f22 1"/>
                    <a:gd name="f34" fmla="*/ 342900 f23 1"/>
                    <a:gd name="f35" fmla="*/ 264795 f23 1"/>
                    <a:gd name="f36" fmla="*/ 403860 f22 1"/>
                    <a:gd name="f37" fmla="*/ 39053 f23 1"/>
                    <a:gd name="f38" fmla="*/ 39053 f22 1"/>
                    <a:gd name="f39" fmla="*/ 503873 f23 1"/>
                    <a:gd name="f40" fmla="*/ 243840 f22 1"/>
                    <a:gd name="f41" fmla="*/ 542925 f23 1"/>
                    <a:gd name="f42" fmla="*/ f24 1 f2"/>
                    <a:gd name="f43" fmla="*/ f27 1 542925"/>
                    <a:gd name="f44" fmla="*/ f28 1 557212"/>
                    <a:gd name="f45" fmla="*/ f29 1 557212"/>
                    <a:gd name="f46" fmla="*/ f30 1 542925"/>
                    <a:gd name="f47" fmla="*/ f31 1 557212"/>
                    <a:gd name="f48" fmla="*/ f32 1 542925"/>
                    <a:gd name="f49" fmla="*/ f33 1 557212"/>
                    <a:gd name="f50" fmla="*/ f34 1 542925"/>
                    <a:gd name="f51" fmla="*/ f35 1 542925"/>
                    <a:gd name="f52" fmla="*/ f36 1 557212"/>
                    <a:gd name="f53" fmla="*/ f37 1 542925"/>
                    <a:gd name="f54" fmla="*/ f38 1 557212"/>
                    <a:gd name="f55" fmla="*/ f39 1 542925"/>
                    <a:gd name="f56" fmla="*/ f40 1 557212"/>
                    <a:gd name="f57" fmla="*/ f41 1 542925"/>
                    <a:gd name="f58" fmla="*/ f5 1 f25"/>
                    <a:gd name="f59" fmla="*/ f6 1 f25"/>
                    <a:gd name="f60" fmla="*/ f5 1 f26"/>
                    <a:gd name="f61" fmla="*/ f7 1 f26"/>
                    <a:gd name="f62" fmla="+- f42 0 f1"/>
                    <a:gd name="f63" fmla="*/ f43 1 f25"/>
                    <a:gd name="f64" fmla="*/ f44 1 f26"/>
                    <a:gd name="f65" fmla="*/ f45 1 f26"/>
                    <a:gd name="f66" fmla="*/ f46 1 f25"/>
                    <a:gd name="f67" fmla="*/ f47 1 f26"/>
                    <a:gd name="f68" fmla="*/ f48 1 f25"/>
                    <a:gd name="f69" fmla="*/ f49 1 f26"/>
                    <a:gd name="f70" fmla="*/ f50 1 f25"/>
                    <a:gd name="f71" fmla="*/ f51 1 f25"/>
                    <a:gd name="f72" fmla="*/ f52 1 f26"/>
                    <a:gd name="f73" fmla="*/ f53 1 f25"/>
                    <a:gd name="f74" fmla="*/ f54 1 f26"/>
                    <a:gd name="f75" fmla="*/ f55 1 f25"/>
                    <a:gd name="f76" fmla="*/ f56 1 f26"/>
                    <a:gd name="f77" fmla="*/ f57 1 f25"/>
                    <a:gd name="f78" fmla="*/ f58 f20 1"/>
                    <a:gd name="f79" fmla="*/ f59 f20 1"/>
                    <a:gd name="f80" fmla="*/ f61 f21 1"/>
                    <a:gd name="f81" fmla="*/ f60 f21 1"/>
                    <a:gd name="f82" fmla="*/ f63 f20 1"/>
                    <a:gd name="f83" fmla="*/ f64 f21 1"/>
                    <a:gd name="f84" fmla="*/ f65 f21 1"/>
                    <a:gd name="f85" fmla="*/ f66 f20 1"/>
                    <a:gd name="f86" fmla="*/ f67 f21 1"/>
                    <a:gd name="f87" fmla="*/ f68 f20 1"/>
                    <a:gd name="f88" fmla="*/ f69 f21 1"/>
                    <a:gd name="f89" fmla="*/ f70 f20 1"/>
                    <a:gd name="f90" fmla="*/ f71 f20 1"/>
                    <a:gd name="f91" fmla="*/ f72 f21 1"/>
                    <a:gd name="f92" fmla="*/ f73 f20 1"/>
                    <a:gd name="f93" fmla="*/ f74 f21 1"/>
                    <a:gd name="f94" fmla="*/ f75 f20 1"/>
                    <a:gd name="f95" fmla="*/ f76 f21 1"/>
                    <a:gd name="f96" fmla="*/ f77 f20 1"/>
                  </a:gdLst>
                  <a:ahLst/>
                  <a:cxnLst>
                    <a:cxn ang="3cd4">
                      <a:pos x="hc" y="t"/>
                    </a:cxn>
                    <a:cxn ang="0">
                      <a:pos x="r" y="vc"/>
                    </a:cxn>
                    <a:cxn ang="cd4">
                      <a:pos x="hc" y="b"/>
                    </a:cxn>
                    <a:cxn ang="cd2">
                      <a:pos x="l" y="vc"/>
                    </a:cxn>
                    <a:cxn ang="f62">
                      <a:pos x="f82" y="f83"/>
                    </a:cxn>
                    <a:cxn ang="f62">
                      <a:pos x="f82" y="f84"/>
                    </a:cxn>
                    <a:cxn ang="f62">
                      <a:pos x="f85" y="f84"/>
                    </a:cxn>
                    <a:cxn ang="f62">
                      <a:pos x="f85" y="f86"/>
                    </a:cxn>
                    <a:cxn ang="f62">
                      <a:pos x="f87" y="f86"/>
                    </a:cxn>
                    <a:cxn ang="f62">
                      <a:pos x="f87" y="f88"/>
                    </a:cxn>
                    <a:cxn ang="f62">
                      <a:pos x="f89" y="f88"/>
                    </a:cxn>
                    <a:cxn ang="f62">
                      <a:pos x="f89" y="f86"/>
                    </a:cxn>
                    <a:cxn ang="f62">
                      <a:pos x="f90" y="f86"/>
                    </a:cxn>
                    <a:cxn ang="f62">
                      <a:pos x="f90" y="f84"/>
                    </a:cxn>
                    <a:cxn ang="f62">
                      <a:pos x="f89" y="f84"/>
                    </a:cxn>
                    <a:cxn ang="f62">
                      <a:pos x="f89" y="f91"/>
                    </a:cxn>
                    <a:cxn ang="f62">
                      <a:pos x="f92" y="f91"/>
                    </a:cxn>
                    <a:cxn ang="f62">
                      <a:pos x="f92" y="f93"/>
                    </a:cxn>
                    <a:cxn ang="f62">
                      <a:pos x="f94" y="f93"/>
                    </a:cxn>
                    <a:cxn ang="f62">
                      <a:pos x="f94" y="f95"/>
                    </a:cxn>
                    <a:cxn ang="f62">
                      <a:pos x="f96" y="f95"/>
                    </a:cxn>
                    <a:cxn ang="f62">
                      <a:pos x="f96" y="f83"/>
                    </a:cxn>
                  </a:cxnLst>
                  <a:rect l="f78" t="f81" r="f79" b="f80"/>
                  <a:pathLst>
                    <a:path w="542925" h="557212">
                      <a:moveTo>
                        <a:pt x="f5" y="f5"/>
                      </a:moveTo>
                      <a:lnTo>
                        <a:pt x="f5" y="f8"/>
                      </a:lnTo>
                      <a:lnTo>
                        <a:pt x="f9" y="f8"/>
                      </a:lnTo>
                      <a:lnTo>
                        <a:pt x="f9" y="f10"/>
                      </a:lnTo>
                      <a:lnTo>
                        <a:pt x="f11" y="f10"/>
                      </a:lnTo>
                      <a:lnTo>
                        <a:pt x="f11" y="f12"/>
                      </a:lnTo>
                      <a:lnTo>
                        <a:pt x="f13" y="f12"/>
                      </a:lnTo>
                      <a:lnTo>
                        <a:pt x="f13" y="f10"/>
                      </a:lnTo>
                      <a:lnTo>
                        <a:pt x="f14" y="f10"/>
                      </a:lnTo>
                      <a:lnTo>
                        <a:pt x="f14" y="f8"/>
                      </a:lnTo>
                      <a:lnTo>
                        <a:pt x="f13" y="f8"/>
                      </a:lnTo>
                      <a:lnTo>
                        <a:pt x="f13" y="f15"/>
                      </a:lnTo>
                      <a:lnTo>
                        <a:pt x="f16" y="f15"/>
                      </a:lnTo>
                      <a:lnTo>
                        <a:pt x="f16" y="f16"/>
                      </a:lnTo>
                      <a:lnTo>
                        <a:pt x="f17" y="f16"/>
                      </a:lnTo>
                      <a:lnTo>
                        <a:pt x="f17" y="f18"/>
                      </a:lnTo>
                      <a:lnTo>
                        <a:pt x="f6" y="f18"/>
                      </a:lnTo>
                      <a:lnTo>
                        <a:pt x="f6" y="f5"/>
                      </a:lnTo>
                      <a:close/>
                    </a:path>
                  </a:pathLst>
                </a:custGeom>
                <a:solidFill>
                  <a:srgbClr val="F2F2F2"/>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sp>
              <p:nvSpPr>
                <p:cNvPr id="40" name="Freeform: Shape 64">
                  <a:extLst>
                    <a:ext uri="{FF2B5EF4-FFF2-40B4-BE49-F238E27FC236}">
                      <a16:creationId xmlns:a16="http://schemas.microsoft.com/office/drawing/2014/main" id="{260FD4C3-0B6B-7444-BC95-538E7F9A0AAF}"/>
                    </a:ext>
                  </a:extLst>
                </p:cNvPr>
                <p:cNvSpPr/>
                <p:nvPr/>
              </p:nvSpPr>
              <p:spPr>
                <a:xfrm>
                  <a:off x="2660291" y="5161733"/>
                  <a:ext cx="135111" cy="231992"/>
                </a:xfrm>
                <a:custGeom>
                  <a:avLst/>
                  <a:gdLst>
                    <a:gd name="f0" fmla="val 10800000"/>
                    <a:gd name="f1" fmla="val 5400000"/>
                    <a:gd name="f2" fmla="val 180"/>
                    <a:gd name="f3" fmla="val w"/>
                    <a:gd name="f4" fmla="val h"/>
                    <a:gd name="f5" fmla="val 0"/>
                    <a:gd name="f6" fmla="val 151447"/>
                    <a:gd name="f7" fmla="val 260032"/>
                    <a:gd name="f8" fmla="val 260033"/>
                    <a:gd name="f9" fmla="val 151448"/>
                    <a:gd name="f10" fmla="val 112395"/>
                    <a:gd name="f11" fmla="val 39052"/>
                    <a:gd name="f12" fmla="val 220027"/>
                    <a:gd name="f13" fmla="val 39053"/>
                    <a:gd name="f14" fmla="+- 0 0 -90"/>
                    <a:gd name="f15" fmla="*/ f3 1 151447"/>
                    <a:gd name="f16" fmla="*/ f4 1 260032"/>
                    <a:gd name="f17" fmla="+- f7 0 f5"/>
                    <a:gd name="f18" fmla="+- f6 0 f5"/>
                    <a:gd name="f19" fmla="*/ f14 f0 1"/>
                    <a:gd name="f20" fmla="*/ f18 1 151447"/>
                    <a:gd name="f21" fmla="*/ f17 1 260032"/>
                    <a:gd name="f22" fmla="*/ 0 f18 1"/>
                    <a:gd name="f23" fmla="*/ 260033 f17 1"/>
                    <a:gd name="f24" fmla="*/ 151448 f18 1"/>
                    <a:gd name="f25" fmla="*/ 0 f17 1"/>
                    <a:gd name="f26" fmla="*/ 112395 f18 1"/>
                    <a:gd name="f27" fmla="*/ 39052 f17 1"/>
                    <a:gd name="f28" fmla="*/ 220027 f17 1"/>
                    <a:gd name="f29" fmla="*/ 39053 f18 1"/>
                    <a:gd name="f30" fmla="*/ f19 1 f2"/>
                    <a:gd name="f31" fmla="*/ f22 1 151447"/>
                    <a:gd name="f32" fmla="*/ f23 1 260032"/>
                    <a:gd name="f33" fmla="*/ f24 1 151447"/>
                    <a:gd name="f34" fmla="*/ f25 1 260032"/>
                    <a:gd name="f35" fmla="*/ f26 1 151447"/>
                    <a:gd name="f36" fmla="*/ f27 1 260032"/>
                    <a:gd name="f37" fmla="*/ f28 1 260032"/>
                    <a:gd name="f38" fmla="*/ f29 1 151447"/>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1"/>
                    <a:gd name="f50" fmla="*/ f37 1 f21"/>
                    <a:gd name="f51" fmla="*/ f38 1 f20"/>
                    <a:gd name="f52" fmla="*/ f39 f15 1"/>
                    <a:gd name="f53" fmla="*/ f40 f15 1"/>
                    <a:gd name="f54" fmla="*/ f42 f16 1"/>
                    <a:gd name="f55" fmla="*/ f41 f16 1"/>
                    <a:gd name="f56" fmla="*/ f44 f15 1"/>
                    <a:gd name="f57" fmla="*/ f45 f16 1"/>
                    <a:gd name="f58" fmla="*/ f46 f15 1"/>
                    <a:gd name="f59" fmla="*/ f47 f16 1"/>
                    <a:gd name="f60" fmla="*/ f48 f15 1"/>
                    <a:gd name="f61" fmla="*/ f49 f16 1"/>
                    <a:gd name="f62" fmla="*/ f50 f16 1"/>
                    <a:gd name="f63" fmla="*/ f51 f15 1"/>
                  </a:gdLst>
                  <a:ahLst/>
                  <a:cxnLst>
                    <a:cxn ang="3cd4">
                      <a:pos x="hc" y="t"/>
                    </a:cxn>
                    <a:cxn ang="0">
                      <a:pos x="r" y="vc"/>
                    </a:cxn>
                    <a:cxn ang="cd4">
                      <a:pos x="hc" y="b"/>
                    </a:cxn>
                    <a:cxn ang="cd2">
                      <a:pos x="l" y="vc"/>
                    </a:cxn>
                    <a:cxn ang="f43">
                      <a:pos x="f56" y="f57"/>
                    </a:cxn>
                    <a:cxn ang="f43">
                      <a:pos x="f58" y="f57"/>
                    </a:cxn>
                    <a:cxn ang="f43">
                      <a:pos x="f58" y="f59"/>
                    </a:cxn>
                    <a:cxn ang="f43">
                      <a:pos x="f56" y="f59"/>
                    </a:cxn>
                    <a:cxn ang="f43">
                      <a:pos x="f56" y="f57"/>
                    </a:cxn>
                    <a:cxn ang="f43">
                      <a:pos x="f60" y="f61"/>
                    </a:cxn>
                    <a:cxn ang="f43">
                      <a:pos x="f60" y="f62"/>
                    </a:cxn>
                    <a:cxn ang="f43">
                      <a:pos x="f63" y="f62"/>
                    </a:cxn>
                    <a:cxn ang="f43">
                      <a:pos x="f63" y="f61"/>
                    </a:cxn>
                    <a:cxn ang="f43">
                      <a:pos x="f60" y="f61"/>
                    </a:cxn>
                  </a:cxnLst>
                  <a:rect l="f52" t="f55" r="f53" b="f54"/>
                  <a:pathLst>
                    <a:path w="151447" h="260032">
                      <a:moveTo>
                        <a:pt x="f5" y="f8"/>
                      </a:moveTo>
                      <a:lnTo>
                        <a:pt x="f9" y="f8"/>
                      </a:lnTo>
                      <a:lnTo>
                        <a:pt x="f9" y="f5"/>
                      </a:lnTo>
                      <a:lnTo>
                        <a:pt x="f5" y="f5"/>
                      </a:lnTo>
                      <a:lnTo>
                        <a:pt x="f5" y="f8"/>
                      </a:lnTo>
                      <a:close/>
                      <a:moveTo>
                        <a:pt x="f10" y="f11"/>
                      </a:moveTo>
                      <a:lnTo>
                        <a:pt x="f10" y="f12"/>
                      </a:lnTo>
                      <a:lnTo>
                        <a:pt x="f13" y="f12"/>
                      </a:lnTo>
                      <a:lnTo>
                        <a:pt x="f13" y="f11"/>
                      </a:lnTo>
                      <a:lnTo>
                        <a:pt x="f10" y="f11"/>
                      </a:lnTo>
                      <a:close/>
                    </a:path>
                  </a:pathLst>
                </a:custGeom>
                <a:solidFill>
                  <a:srgbClr val="90EBCD"/>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grpSp>
        </p:grpSp>
      </p:grpSp>
      <p:sp>
        <p:nvSpPr>
          <p:cNvPr id="41" name="Rectangle 84">
            <a:extLst>
              <a:ext uri="{FF2B5EF4-FFF2-40B4-BE49-F238E27FC236}">
                <a16:creationId xmlns:a16="http://schemas.microsoft.com/office/drawing/2014/main" id="{FE4F3170-16B0-FC4F-8DAF-31B2C2CADCD8}"/>
              </a:ext>
            </a:extLst>
          </p:cNvPr>
          <p:cNvSpPr/>
          <p:nvPr/>
        </p:nvSpPr>
        <p:spPr>
          <a:xfrm rot="5400013">
            <a:off x="10412986" y="1895578"/>
            <a:ext cx="1514383" cy="809381"/>
          </a:xfrm>
          <a:prstGeom prst="rect">
            <a:avLst/>
          </a:pr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1200" cap="none" spc="0" baseline="0">
                <a:solidFill>
                  <a:srgbClr val="FFFFFF"/>
                </a:solidFill>
                <a:uFillTx/>
                <a:latin typeface="Poppins Light"/>
              </a:rPr>
              <a:t>Support &amp; Services</a:t>
            </a:r>
          </a:p>
        </p:txBody>
      </p:sp>
      <p:sp>
        <p:nvSpPr>
          <p:cNvPr id="42" name="Rectangle 3">
            <a:extLst>
              <a:ext uri="{FF2B5EF4-FFF2-40B4-BE49-F238E27FC236}">
                <a16:creationId xmlns:a16="http://schemas.microsoft.com/office/drawing/2014/main" id="{5B2FFC60-FF2B-F44E-A0DA-374380F31209}"/>
              </a:ext>
            </a:extLst>
          </p:cNvPr>
          <p:cNvSpPr/>
          <p:nvPr/>
        </p:nvSpPr>
        <p:spPr>
          <a:xfrm>
            <a:off x="419096" y="1524003"/>
            <a:ext cx="10188921" cy="1533467"/>
          </a:xfrm>
          <a:prstGeom prst="rect">
            <a:avLst/>
          </a:prstGeom>
          <a:solidFill>
            <a:srgbClr val="24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600" b="0" i="0" u="none" strike="noStrike" kern="1200" cap="none" spc="0" baseline="0">
              <a:solidFill>
                <a:srgbClr val="FFFFFF"/>
              </a:solidFill>
              <a:uFillTx/>
              <a:latin typeface="Poppins Medium"/>
            </a:endParaRPr>
          </a:p>
        </p:txBody>
      </p:sp>
      <p:pic>
        <p:nvPicPr>
          <p:cNvPr id="43" name="Picture 8" descr="A picture containing logo&#10;&#10;Description automatically generated">
            <a:extLst>
              <a:ext uri="{FF2B5EF4-FFF2-40B4-BE49-F238E27FC236}">
                <a16:creationId xmlns:a16="http://schemas.microsoft.com/office/drawing/2014/main" id="{711D0495-268F-3C41-8E51-4049508CCE39}"/>
              </a:ext>
            </a:extLst>
          </p:cNvPr>
          <p:cNvPicPr>
            <a:picLocks noChangeAspect="1"/>
          </p:cNvPicPr>
          <p:nvPr/>
        </p:nvPicPr>
        <p:blipFill>
          <a:blip r:embed="rId3"/>
          <a:stretch>
            <a:fillRect/>
          </a:stretch>
        </p:blipFill>
        <p:spPr>
          <a:xfrm>
            <a:off x="607719" y="2022396"/>
            <a:ext cx="821085" cy="611998"/>
          </a:xfrm>
          <a:prstGeom prst="rect">
            <a:avLst/>
          </a:prstGeom>
          <a:noFill/>
          <a:ln cap="flat">
            <a:noFill/>
          </a:ln>
        </p:spPr>
      </p:pic>
      <p:grpSp>
        <p:nvGrpSpPr>
          <p:cNvPr id="44" name="Group 85">
            <a:extLst>
              <a:ext uri="{FF2B5EF4-FFF2-40B4-BE49-F238E27FC236}">
                <a16:creationId xmlns:a16="http://schemas.microsoft.com/office/drawing/2014/main" id="{288121AD-34DF-4340-9B4B-E249764FDED5}"/>
              </a:ext>
            </a:extLst>
          </p:cNvPr>
          <p:cNvGrpSpPr/>
          <p:nvPr/>
        </p:nvGrpSpPr>
        <p:grpSpPr>
          <a:xfrm>
            <a:off x="2199232" y="1581884"/>
            <a:ext cx="7777639" cy="754636"/>
            <a:chOff x="2199232" y="1581884"/>
            <a:chExt cx="7777639" cy="754636"/>
          </a:xfrm>
        </p:grpSpPr>
        <p:sp>
          <p:nvSpPr>
            <p:cNvPr id="45" name="Rectangle 65">
              <a:extLst>
                <a:ext uri="{FF2B5EF4-FFF2-40B4-BE49-F238E27FC236}">
                  <a16:creationId xmlns:a16="http://schemas.microsoft.com/office/drawing/2014/main" id="{FC203234-3E2D-1848-B95C-6198EA3D5308}"/>
                </a:ext>
              </a:extLst>
            </p:cNvPr>
            <p:cNvSpPr/>
            <p:nvPr/>
          </p:nvSpPr>
          <p:spPr>
            <a:xfrm>
              <a:off x="2297942" y="1692499"/>
              <a:ext cx="922931" cy="246220"/>
            </a:xfrm>
            <a:prstGeom prst="rect">
              <a:avLst/>
            </a:prstGeom>
            <a:noFill/>
            <a:ln cap="flat">
              <a:noFill/>
              <a:prstDash val="solid"/>
            </a:ln>
          </p:spPr>
          <p:txBody>
            <a:bodyPr vert="horz" wrap="square" lIns="91440" tIns="45720" rIns="91440" bIns="45720" anchor="ctr" anchorCtr="1" compatLnSpc="1">
              <a:spAutoFit/>
            </a:bodyPr>
            <a:lstStyle/>
            <a:p>
              <a:pPr marL="0" marR="0" lvl="0" indent="0" algn="ctr" defTabSz="91426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Poppins Medium"/>
                </a:rPr>
                <a:t>Catalog</a:t>
              </a:r>
              <a:endParaRPr lang="en-US" sz="1000" b="0" i="0" u="none" strike="noStrike" kern="1200" cap="none" spc="0" baseline="0">
                <a:solidFill>
                  <a:srgbClr val="ECF0F1"/>
                </a:solidFill>
                <a:uFillTx/>
                <a:latin typeface="Poppins Light"/>
              </a:endParaRPr>
            </a:p>
          </p:txBody>
        </p:sp>
        <p:sp>
          <p:nvSpPr>
            <p:cNvPr id="46" name="Rectangle 66">
              <a:extLst>
                <a:ext uri="{FF2B5EF4-FFF2-40B4-BE49-F238E27FC236}">
                  <a16:creationId xmlns:a16="http://schemas.microsoft.com/office/drawing/2014/main" id="{768CC112-B6B1-2E4A-9AE2-4032EF7F3B47}"/>
                </a:ext>
              </a:extLst>
            </p:cNvPr>
            <p:cNvSpPr/>
            <p:nvPr/>
          </p:nvSpPr>
          <p:spPr>
            <a:xfrm>
              <a:off x="2297942" y="1959202"/>
              <a:ext cx="922931" cy="246220"/>
            </a:xfrm>
            <a:prstGeom prst="rect">
              <a:avLst/>
            </a:prstGeom>
            <a:noFill/>
            <a:ln cap="flat">
              <a:noFill/>
              <a:prstDash val="solid"/>
            </a:ln>
          </p:spPr>
          <p:txBody>
            <a:bodyPr vert="horz" wrap="square" lIns="91440" tIns="45720" rIns="91440" bIns="45720" anchor="ctr" anchorCtr="1" compatLnSpc="1">
              <a:spAutoFit/>
            </a:bodyPr>
            <a:lstStyle/>
            <a:p>
              <a:pPr marL="0" marR="0" lvl="0" indent="0" algn="ctr" defTabSz="91426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Poppins Medium"/>
                </a:rPr>
                <a:t>Security</a:t>
              </a:r>
              <a:endParaRPr lang="en-US" sz="1000" b="0" i="0" u="none" strike="noStrike" kern="1200" cap="none" spc="0" baseline="0">
                <a:solidFill>
                  <a:srgbClr val="ECF0F1"/>
                </a:solidFill>
                <a:uFillTx/>
                <a:latin typeface="Poppins Light"/>
              </a:endParaRPr>
            </a:p>
          </p:txBody>
        </p:sp>
        <p:sp>
          <p:nvSpPr>
            <p:cNvPr id="47" name="Rectangle 67">
              <a:extLst>
                <a:ext uri="{FF2B5EF4-FFF2-40B4-BE49-F238E27FC236}">
                  <a16:creationId xmlns:a16="http://schemas.microsoft.com/office/drawing/2014/main" id="{C57A0067-8039-FA4B-9555-223CCB2D0603}"/>
                </a:ext>
              </a:extLst>
            </p:cNvPr>
            <p:cNvSpPr/>
            <p:nvPr/>
          </p:nvSpPr>
          <p:spPr>
            <a:xfrm>
              <a:off x="8967255" y="1715377"/>
              <a:ext cx="922931" cy="246220"/>
            </a:xfrm>
            <a:prstGeom prst="rect">
              <a:avLst/>
            </a:prstGeom>
            <a:noFill/>
            <a:ln cap="flat">
              <a:noFill/>
              <a:prstDash val="solid"/>
            </a:ln>
          </p:spPr>
          <p:txBody>
            <a:bodyPr vert="horz" wrap="square" lIns="91440" tIns="45720" rIns="91440" bIns="45720" anchor="ctr" anchorCtr="1" compatLnSpc="1">
              <a:spAutoFit/>
            </a:bodyPr>
            <a:lstStyle/>
            <a:p>
              <a:pPr marL="0" marR="0" lvl="0" indent="0" algn="ctr" defTabSz="91426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ECF0F1"/>
                  </a:solidFill>
                  <a:uFillTx/>
                  <a:latin typeface="Poppins Medium"/>
                </a:rPr>
                <a:t>Storage</a:t>
              </a:r>
              <a:endParaRPr lang="en-US" sz="1000" b="0" i="0" u="none" strike="noStrike" kern="1200" cap="none" spc="0" baseline="0" dirty="0">
                <a:solidFill>
                  <a:srgbClr val="ECF0F1"/>
                </a:solidFill>
                <a:uFillTx/>
                <a:latin typeface="Poppins Light"/>
              </a:endParaRPr>
            </a:p>
          </p:txBody>
        </p:sp>
        <p:sp>
          <p:nvSpPr>
            <p:cNvPr id="48" name="Rectangle 68">
              <a:extLst>
                <a:ext uri="{FF2B5EF4-FFF2-40B4-BE49-F238E27FC236}">
                  <a16:creationId xmlns:a16="http://schemas.microsoft.com/office/drawing/2014/main" id="{0C6A00C6-C309-644B-B318-7F9A775036F6}"/>
                </a:ext>
              </a:extLst>
            </p:cNvPr>
            <p:cNvSpPr/>
            <p:nvPr/>
          </p:nvSpPr>
          <p:spPr>
            <a:xfrm>
              <a:off x="8858103" y="1954401"/>
              <a:ext cx="1032083" cy="246220"/>
            </a:xfrm>
            <a:prstGeom prst="rect">
              <a:avLst/>
            </a:prstGeom>
            <a:noFill/>
            <a:ln cap="flat">
              <a:noFill/>
              <a:prstDash val="solid"/>
            </a:ln>
          </p:spPr>
          <p:txBody>
            <a:bodyPr vert="horz" wrap="square" lIns="91440" tIns="45720" rIns="91440" bIns="45720" anchor="ctr" anchorCtr="1" compatLnSpc="1">
              <a:spAutoFit/>
            </a:bodyPr>
            <a:lstStyle/>
            <a:p>
              <a:pPr marL="0" marR="0" lvl="0" indent="0" algn="ctr" defTabSz="91426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Poppins Medium"/>
                </a:rPr>
                <a:t>Governance</a:t>
              </a:r>
              <a:endParaRPr lang="en-US" sz="1000" b="0" i="0" u="none" strike="noStrike" kern="1200" cap="none" spc="0" baseline="0">
                <a:solidFill>
                  <a:srgbClr val="ECF0F1"/>
                </a:solidFill>
                <a:uFillTx/>
                <a:latin typeface="Poppins Light"/>
              </a:endParaRPr>
            </a:p>
          </p:txBody>
        </p:sp>
        <p:sp>
          <p:nvSpPr>
            <p:cNvPr id="49" name="Rounded Rectangle 124">
              <a:extLst>
                <a:ext uri="{FF2B5EF4-FFF2-40B4-BE49-F238E27FC236}">
                  <a16:creationId xmlns:a16="http://schemas.microsoft.com/office/drawing/2014/main" id="{2F73F125-9A72-B748-BDEB-BCB0C9E41C6B}"/>
                </a:ext>
              </a:extLst>
            </p:cNvPr>
            <p:cNvSpPr/>
            <p:nvPr/>
          </p:nvSpPr>
          <p:spPr>
            <a:xfrm>
              <a:off x="2199232" y="1581884"/>
              <a:ext cx="7777639" cy="754636"/>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12701" cap="flat">
              <a:solidFill>
                <a:srgbClr val="FFFFFF"/>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10000"/>
                </a:lnSpc>
                <a:spcBef>
                  <a:spcPts val="5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FFFFFF"/>
                </a:solidFill>
                <a:uFillTx/>
                <a:latin typeface="Poppins Light"/>
              </a:endParaRPr>
            </a:p>
          </p:txBody>
        </p:sp>
      </p:grpSp>
      <p:sp>
        <p:nvSpPr>
          <p:cNvPr id="50" name="TextBox 87">
            <a:extLst>
              <a:ext uri="{FF2B5EF4-FFF2-40B4-BE49-F238E27FC236}">
                <a16:creationId xmlns:a16="http://schemas.microsoft.com/office/drawing/2014/main" id="{6AEBD591-F126-944D-87C9-231583D3A52E}"/>
              </a:ext>
            </a:extLst>
          </p:cNvPr>
          <p:cNvSpPr txBox="1"/>
          <p:nvPr/>
        </p:nvSpPr>
        <p:spPr>
          <a:xfrm>
            <a:off x="3931398" y="1996601"/>
            <a:ext cx="4355579"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FFFFFF"/>
                </a:solidFill>
                <a:uFillTx/>
                <a:latin typeface="Poppins Light"/>
              </a:rPr>
              <a:t>The platform for managing all Kubernetes distributions</a:t>
            </a:r>
          </a:p>
        </p:txBody>
      </p:sp>
      <p:grpSp>
        <p:nvGrpSpPr>
          <p:cNvPr id="51" name="Group 96">
            <a:extLst>
              <a:ext uri="{FF2B5EF4-FFF2-40B4-BE49-F238E27FC236}">
                <a16:creationId xmlns:a16="http://schemas.microsoft.com/office/drawing/2014/main" id="{EB6A9958-88DB-6848-A879-A4DC0A441CCB}"/>
              </a:ext>
            </a:extLst>
          </p:cNvPr>
          <p:cNvGrpSpPr/>
          <p:nvPr/>
        </p:nvGrpSpPr>
        <p:grpSpPr>
          <a:xfrm>
            <a:off x="3008952" y="2446980"/>
            <a:ext cx="5958303" cy="527233"/>
            <a:chOff x="3645081" y="2446980"/>
            <a:chExt cx="5958303" cy="527233"/>
          </a:xfrm>
        </p:grpSpPr>
        <p:grpSp>
          <p:nvGrpSpPr>
            <p:cNvPr id="52" name="Group 90">
              <a:extLst>
                <a:ext uri="{FF2B5EF4-FFF2-40B4-BE49-F238E27FC236}">
                  <a16:creationId xmlns:a16="http://schemas.microsoft.com/office/drawing/2014/main" id="{2696791A-86AA-1D47-B15E-B7066397D7C0}"/>
                </a:ext>
              </a:extLst>
            </p:cNvPr>
            <p:cNvGrpSpPr/>
            <p:nvPr/>
          </p:nvGrpSpPr>
          <p:grpSpPr>
            <a:xfrm>
              <a:off x="3645081" y="2461893"/>
              <a:ext cx="3806417" cy="512320"/>
              <a:chOff x="3645081" y="2461893"/>
              <a:chExt cx="3806417" cy="512320"/>
            </a:xfrm>
          </p:grpSpPr>
          <p:pic>
            <p:nvPicPr>
              <p:cNvPr id="53" name="Picture 16">
                <a:extLst>
                  <a:ext uri="{FF2B5EF4-FFF2-40B4-BE49-F238E27FC236}">
                    <a16:creationId xmlns:a16="http://schemas.microsoft.com/office/drawing/2014/main" id="{E8698496-2D5F-D149-A3AC-FEA203492982}"/>
                  </a:ext>
                </a:extLst>
              </p:cNvPr>
              <p:cNvPicPr>
                <a:picLocks noChangeAspect="1"/>
              </p:cNvPicPr>
              <p:nvPr/>
            </p:nvPicPr>
            <p:blipFill>
              <a:blip r:embed="rId4"/>
              <a:stretch>
                <a:fillRect/>
              </a:stretch>
            </p:blipFill>
            <p:spPr>
              <a:xfrm>
                <a:off x="4167442" y="2461893"/>
                <a:ext cx="719276" cy="275307"/>
              </a:xfrm>
              <a:prstGeom prst="rect">
                <a:avLst/>
              </a:prstGeom>
              <a:noFill/>
              <a:ln cap="flat">
                <a:noFill/>
              </a:ln>
            </p:spPr>
          </p:pic>
          <p:sp>
            <p:nvSpPr>
              <p:cNvPr id="54" name="TextBox 18">
                <a:extLst>
                  <a:ext uri="{FF2B5EF4-FFF2-40B4-BE49-F238E27FC236}">
                    <a16:creationId xmlns:a16="http://schemas.microsoft.com/office/drawing/2014/main" id="{104E6FAA-1418-F049-B430-3EB4B5BFF1AF}"/>
                  </a:ext>
                </a:extLst>
              </p:cNvPr>
              <p:cNvSpPr txBox="1"/>
              <p:nvPr/>
            </p:nvSpPr>
            <p:spPr>
              <a:xfrm>
                <a:off x="3645081" y="2820329"/>
                <a:ext cx="1763996" cy="153884"/>
              </a:xfrm>
              <a:prstGeom prst="rect">
                <a:avLst/>
              </a:prstGeom>
              <a:noFill/>
              <a:ln cap="flat">
                <a:noFill/>
              </a:ln>
            </p:spPr>
            <p:txBody>
              <a:bodyPr vert="horz" wrap="square" lIns="0" tIns="0" rIns="0" bIns="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Poppins Light"/>
                  </a:rPr>
                  <a:t>Datacenter</a:t>
                </a:r>
              </a:p>
            </p:txBody>
          </p:sp>
          <p:pic>
            <p:nvPicPr>
              <p:cNvPr id="77" name="Picture 16">
                <a:extLst>
                  <a:ext uri="{FF2B5EF4-FFF2-40B4-BE49-F238E27FC236}">
                    <a16:creationId xmlns:a16="http://schemas.microsoft.com/office/drawing/2014/main" id="{D07EC3A2-F23B-6544-B58D-33B9EB4130A5}"/>
                  </a:ext>
                </a:extLst>
              </p:cNvPr>
              <p:cNvPicPr>
                <a:picLocks noChangeAspect="1"/>
              </p:cNvPicPr>
              <p:nvPr/>
            </p:nvPicPr>
            <p:blipFill>
              <a:blip r:embed="rId4"/>
              <a:stretch>
                <a:fillRect/>
              </a:stretch>
            </p:blipFill>
            <p:spPr>
              <a:xfrm>
                <a:off x="6732222" y="2461893"/>
                <a:ext cx="719276" cy="275307"/>
              </a:xfrm>
              <a:prstGeom prst="rect">
                <a:avLst/>
              </a:prstGeom>
              <a:noFill/>
              <a:ln cap="flat">
                <a:noFill/>
              </a:ln>
            </p:spPr>
          </p:pic>
        </p:grpSp>
        <p:grpSp>
          <p:nvGrpSpPr>
            <p:cNvPr id="55" name="Group 83">
              <a:extLst>
                <a:ext uri="{FF2B5EF4-FFF2-40B4-BE49-F238E27FC236}">
                  <a16:creationId xmlns:a16="http://schemas.microsoft.com/office/drawing/2014/main" id="{4FD937D5-E7CA-F943-86F6-8DCEF00E3C0B}"/>
                </a:ext>
              </a:extLst>
            </p:cNvPr>
            <p:cNvGrpSpPr/>
            <p:nvPr/>
          </p:nvGrpSpPr>
          <p:grpSpPr>
            <a:xfrm>
              <a:off x="5026812" y="2446980"/>
              <a:ext cx="1763996" cy="514962"/>
              <a:chOff x="5026812" y="2446980"/>
              <a:chExt cx="1763996" cy="514962"/>
            </a:xfrm>
          </p:grpSpPr>
          <p:sp>
            <p:nvSpPr>
              <p:cNvPr id="56" name="TextBox 19">
                <a:extLst>
                  <a:ext uri="{FF2B5EF4-FFF2-40B4-BE49-F238E27FC236}">
                    <a16:creationId xmlns:a16="http://schemas.microsoft.com/office/drawing/2014/main" id="{4F250CCD-E320-A242-B3DF-7A56FA69DFD1}"/>
                  </a:ext>
                </a:extLst>
              </p:cNvPr>
              <p:cNvSpPr txBox="1"/>
              <p:nvPr/>
            </p:nvSpPr>
            <p:spPr>
              <a:xfrm>
                <a:off x="5026812" y="2808058"/>
                <a:ext cx="1763996" cy="153884"/>
              </a:xfrm>
              <a:prstGeom prst="rect">
                <a:avLst/>
              </a:prstGeom>
              <a:noFill/>
              <a:ln cap="flat">
                <a:noFill/>
              </a:ln>
            </p:spPr>
            <p:txBody>
              <a:bodyPr vert="horz" wrap="square" lIns="0" tIns="0" rIns="0" bIns="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ECF0F1"/>
                    </a:solidFill>
                    <a:uFillTx/>
                    <a:latin typeface="Poppins Light"/>
                  </a:rPr>
                  <a:t>Edge</a:t>
                </a:r>
              </a:p>
            </p:txBody>
          </p:sp>
          <p:pic>
            <p:nvPicPr>
              <p:cNvPr id="57" name="Picture 94" descr="A picture containing text, clipart&#10;&#10;Description automatically generated">
                <a:extLst>
                  <a:ext uri="{FF2B5EF4-FFF2-40B4-BE49-F238E27FC236}">
                    <a16:creationId xmlns:a16="http://schemas.microsoft.com/office/drawing/2014/main" id="{E063B081-2C8A-574A-8A4F-C8B1871E3392}"/>
                  </a:ext>
                </a:extLst>
              </p:cNvPr>
              <p:cNvPicPr>
                <a:picLocks noChangeAspect="1"/>
              </p:cNvPicPr>
              <p:nvPr/>
            </p:nvPicPr>
            <p:blipFill>
              <a:blip r:embed="rId5"/>
              <a:stretch>
                <a:fillRect/>
              </a:stretch>
            </p:blipFill>
            <p:spPr>
              <a:xfrm>
                <a:off x="5528342" y="2446980"/>
                <a:ext cx="716725" cy="277200"/>
              </a:xfrm>
              <a:prstGeom prst="rect">
                <a:avLst/>
              </a:prstGeom>
              <a:noFill/>
              <a:ln cap="flat">
                <a:noFill/>
              </a:ln>
            </p:spPr>
          </p:pic>
        </p:grpSp>
        <p:grpSp>
          <p:nvGrpSpPr>
            <p:cNvPr id="58" name="Group 93">
              <a:extLst>
                <a:ext uri="{FF2B5EF4-FFF2-40B4-BE49-F238E27FC236}">
                  <a16:creationId xmlns:a16="http://schemas.microsoft.com/office/drawing/2014/main" id="{35F1A680-7A10-4346-BEB3-8F5E08C1BAEC}"/>
                </a:ext>
              </a:extLst>
            </p:cNvPr>
            <p:cNvGrpSpPr/>
            <p:nvPr/>
          </p:nvGrpSpPr>
          <p:grpSpPr>
            <a:xfrm>
              <a:off x="6345868" y="2459580"/>
              <a:ext cx="3257516" cy="510921"/>
              <a:chOff x="6345868" y="2459580"/>
              <a:chExt cx="3257516" cy="510921"/>
            </a:xfrm>
          </p:grpSpPr>
          <p:pic>
            <p:nvPicPr>
              <p:cNvPr id="59" name="Picture 92" descr="A black and white logo&#10;&#10;Description automatically generated with low confidence">
                <a:extLst>
                  <a:ext uri="{FF2B5EF4-FFF2-40B4-BE49-F238E27FC236}">
                    <a16:creationId xmlns:a16="http://schemas.microsoft.com/office/drawing/2014/main" id="{4826EB10-D063-9A4A-9D7C-2D10A7D21F19}"/>
                  </a:ext>
                </a:extLst>
              </p:cNvPr>
              <p:cNvPicPr>
                <a:picLocks noChangeAspect="1"/>
              </p:cNvPicPr>
              <p:nvPr/>
            </p:nvPicPr>
            <p:blipFill>
              <a:blip r:embed="rId6"/>
              <a:stretch>
                <a:fillRect/>
              </a:stretch>
            </p:blipFill>
            <p:spPr>
              <a:xfrm>
                <a:off x="7971192" y="2459580"/>
                <a:ext cx="1341049" cy="277200"/>
              </a:xfrm>
              <a:prstGeom prst="rect">
                <a:avLst/>
              </a:prstGeom>
              <a:noFill/>
              <a:ln cap="flat">
                <a:noFill/>
              </a:ln>
            </p:spPr>
          </p:pic>
          <p:sp>
            <p:nvSpPr>
              <p:cNvPr id="60" name="TextBox 95">
                <a:extLst>
                  <a:ext uri="{FF2B5EF4-FFF2-40B4-BE49-F238E27FC236}">
                    <a16:creationId xmlns:a16="http://schemas.microsoft.com/office/drawing/2014/main" id="{E758E139-D795-C94B-B835-5056E9FFAE94}"/>
                  </a:ext>
                </a:extLst>
              </p:cNvPr>
              <p:cNvSpPr txBox="1"/>
              <p:nvPr/>
            </p:nvSpPr>
            <p:spPr>
              <a:xfrm>
                <a:off x="7839388" y="2816617"/>
                <a:ext cx="1763996" cy="153884"/>
              </a:xfrm>
              <a:prstGeom prst="rect">
                <a:avLst/>
              </a:prstGeom>
              <a:noFill/>
              <a:ln cap="flat">
                <a:noFill/>
              </a:ln>
            </p:spPr>
            <p:txBody>
              <a:bodyPr vert="horz" wrap="square" lIns="0" tIns="0" rIns="0" bIns="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ECF0F1"/>
                    </a:solidFill>
                    <a:uFillTx/>
                    <a:latin typeface="Poppins Light"/>
                  </a:rPr>
                  <a:t>Block Storage</a:t>
                </a:r>
              </a:p>
            </p:txBody>
          </p:sp>
          <p:sp>
            <p:nvSpPr>
              <p:cNvPr id="80" name="TextBox 95">
                <a:extLst>
                  <a:ext uri="{FF2B5EF4-FFF2-40B4-BE49-F238E27FC236}">
                    <a16:creationId xmlns:a16="http://schemas.microsoft.com/office/drawing/2014/main" id="{A5223FBD-0D64-3E43-8D4A-45FF5E33FF08}"/>
                  </a:ext>
                </a:extLst>
              </p:cNvPr>
              <p:cNvSpPr txBox="1"/>
              <p:nvPr/>
            </p:nvSpPr>
            <p:spPr>
              <a:xfrm>
                <a:off x="6345868" y="2801377"/>
                <a:ext cx="1763996" cy="153884"/>
              </a:xfrm>
              <a:prstGeom prst="rect">
                <a:avLst/>
              </a:prstGeom>
              <a:noFill/>
              <a:ln cap="flat">
                <a:noFill/>
              </a:ln>
            </p:spPr>
            <p:txBody>
              <a:bodyPr vert="horz" wrap="square" lIns="0" tIns="0" rIns="0" bIns="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1" i="0" u="none" strike="noStrike" kern="1200" cap="none" spc="0" baseline="0" dirty="0">
                  <a:solidFill>
                    <a:srgbClr val="ECF0F1"/>
                  </a:solidFill>
                  <a:uFillTx/>
                  <a:latin typeface="Poppins Light"/>
                </a:endParaRPr>
              </a:p>
            </p:txBody>
          </p:sp>
        </p:grpSp>
      </p:grpSp>
      <p:grpSp>
        <p:nvGrpSpPr>
          <p:cNvPr id="61" name="Group 13">
            <a:extLst>
              <a:ext uri="{FF2B5EF4-FFF2-40B4-BE49-F238E27FC236}">
                <a16:creationId xmlns:a16="http://schemas.microsoft.com/office/drawing/2014/main" id="{A85F79EC-98E2-A641-B8DE-A6E1A5C67E72}"/>
              </a:ext>
            </a:extLst>
          </p:cNvPr>
          <p:cNvGrpSpPr/>
          <p:nvPr/>
        </p:nvGrpSpPr>
        <p:grpSpPr>
          <a:xfrm>
            <a:off x="420861" y="3202713"/>
            <a:ext cx="10188921" cy="1277160"/>
            <a:chOff x="420861" y="3202713"/>
            <a:chExt cx="10188921" cy="1277160"/>
          </a:xfrm>
        </p:grpSpPr>
        <p:sp>
          <p:nvSpPr>
            <p:cNvPr id="62" name="Rectangle 5">
              <a:extLst>
                <a:ext uri="{FF2B5EF4-FFF2-40B4-BE49-F238E27FC236}">
                  <a16:creationId xmlns:a16="http://schemas.microsoft.com/office/drawing/2014/main" id="{D3C77BE5-AF5A-BD44-BC13-6CE737A64AF2}"/>
                </a:ext>
              </a:extLst>
            </p:cNvPr>
            <p:cNvSpPr/>
            <p:nvPr/>
          </p:nvSpPr>
          <p:spPr>
            <a:xfrm>
              <a:off x="420861" y="3202713"/>
              <a:ext cx="10188921" cy="1277160"/>
            </a:xfrm>
            <a:prstGeom prst="rect">
              <a:avLst/>
            </a:prstGeom>
            <a:solidFill>
              <a:srgbClr val="191F7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600" b="0" i="0" u="none" strike="noStrike" kern="1200" cap="none" spc="0" baseline="0">
                <a:solidFill>
                  <a:srgbClr val="FFFFFF"/>
                </a:solidFill>
                <a:uFillTx/>
                <a:latin typeface="Poppins Medium"/>
              </a:endParaRPr>
            </a:p>
          </p:txBody>
        </p:sp>
        <p:grpSp>
          <p:nvGrpSpPr>
            <p:cNvPr id="63" name="Group 10">
              <a:extLst>
                <a:ext uri="{FF2B5EF4-FFF2-40B4-BE49-F238E27FC236}">
                  <a16:creationId xmlns:a16="http://schemas.microsoft.com/office/drawing/2014/main" id="{111BB50F-5483-204B-B100-8517BBD0A320}"/>
                </a:ext>
              </a:extLst>
            </p:cNvPr>
            <p:cNvGrpSpPr/>
            <p:nvPr/>
          </p:nvGrpSpPr>
          <p:grpSpPr>
            <a:xfrm>
              <a:off x="600870" y="3429868"/>
              <a:ext cx="795829" cy="913302"/>
              <a:chOff x="600870" y="3429868"/>
              <a:chExt cx="795829" cy="913302"/>
            </a:xfrm>
          </p:grpSpPr>
          <p:pic>
            <p:nvPicPr>
              <p:cNvPr id="64" name="Picture 11" descr="A picture containing vector graphics&#10;&#10;Description automatically generated">
                <a:extLst>
                  <a:ext uri="{FF2B5EF4-FFF2-40B4-BE49-F238E27FC236}">
                    <a16:creationId xmlns:a16="http://schemas.microsoft.com/office/drawing/2014/main" id="{2A25AEDA-A275-D045-8593-B8C5F1906B99}"/>
                  </a:ext>
                </a:extLst>
              </p:cNvPr>
              <p:cNvPicPr>
                <a:picLocks noChangeAspect="1"/>
              </p:cNvPicPr>
              <p:nvPr/>
            </p:nvPicPr>
            <p:blipFill>
              <a:blip r:embed="rId7"/>
              <a:stretch>
                <a:fillRect/>
              </a:stretch>
            </p:blipFill>
            <p:spPr>
              <a:xfrm>
                <a:off x="805943" y="3429868"/>
                <a:ext cx="395999" cy="467157"/>
              </a:xfrm>
              <a:prstGeom prst="rect">
                <a:avLst/>
              </a:prstGeom>
              <a:noFill/>
              <a:ln cap="flat">
                <a:noFill/>
              </a:ln>
            </p:spPr>
          </p:pic>
          <p:sp>
            <p:nvSpPr>
              <p:cNvPr id="65" name="TextBox 12">
                <a:extLst>
                  <a:ext uri="{FF2B5EF4-FFF2-40B4-BE49-F238E27FC236}">
                    <a16:creationId xmlns:a16="http://schemas.microsoft.com/office/drawing/2014/main" id="{A4536340-7BF9-8C42-AEA1-AD2A667C2363}"/>
                  </a:ext>
                </a:extLst>
              </p:cNvPr>
              <p:cNvSpPr txBox="1"/>
              <p:nvPr/>
            </p:nvSpPr>
            <p:spPr>
              <a:xfrm>
                <a:off x="600870" y="4004614"/>
                <a:ext cx="795829" cy="338556"/>
              </a:xfrm>
              <a:prstGeom prst="rect">
                <a:avLst/>
              </a:prstGeom>
              <a:noFill/>
              <a:ln cap="flat">
                <a:noFill/>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1200" cap="none" spc="0" baseline="0">
                    <a:solidFill>
                      <a:srgbClr val="FFFFFF"/>
                    </a:solidFill>
                    <a:uFillTx/>
                    <a:latin typeface="Poppins Light"/>
                  </a:rPr>
                  <a:t>Linux</a:t>
                </a:r>
              </a:p>
            </p:txBody>
          </p:sp>
        </p:grpSp>
      </p:grpSp>
      <p:cxnSp>
        <p:nvCxnSpPr>
          <p:cNvPr id="78" name="Straight Connector 7">
            <a:extLst>
              <a:ext uri="{FF2B5EF4-FFF2-40B4-BE49-F238E27FC236}">
                <a16:creationId xmlns:a16="http://schemas.microsoft.com/office/drawing/2014/main" id="{1BC57ED8-83CC-0C44-8D38-7FCA4675EA85}"/>
              </a:ext>
            </a:extLst>
          </p:cNvPr>
          <p:cNvCxnSpPr/>
          <p:nvPr/>
        </p:nvCxnSpPr>
        <p:spPr>
          <a:xfrm>
            <a:off x="1605284" y="1240831"/>
            <a:ext cx="0" cy="4962101"/>
          </a:xfrm>
          <a:prstGeom prst="straightConnector1">
            <a:avLst/>
          </a:prstGeom>
          <a:noFill/>
          <a:ln w="12701" cap="flat">
            <a:solidFill>
              <a:srgbClr val="FFFFFF"/>
            </a:solidFill>
            <a:custDash>
              <a:ds d="100000" sp="100000"/>
            </a:custDash>
            <a:miter/>
          </a:ln>
        </p:spPr>
      </p:cxnSp>
      <p:sp>
        <p:nvSpPr>
          <p:cNvPr id="81" name="TextBox 18">
            <a:extLst>
              <a:ext uri="{FF2B5EF4-FFF2-40B4-BE49-F238E27FC236}">
                <a16:creationId xmlns:a16="http://schemas.microsoft.com/office/drawing/2014/main" id="{9A08647C-7D1E-114A-A207-04C80B9DF1A7}"/>
              </a:ext>
            </a:extLst>
          </p:cNvPr>
          <p:cNvSpPr txBox="1"/>
          <p:nvPr/>
        </p:nvSpPr>
        <p:spPr>
          <a:xfrm>
            <a:off x="3244835" y="3710048"/>
            <a:ext cx="1763996" cy="153884"/>
          </a:xfrm>
          <a:prstGeom prst="rect">
            <a:avLst/>
          </a:prstGeom>
          <a:noFill/>
          <a:ln cap="flat">
            <a:noFill/>
          </a:ln>
        </p:spPr>
        <p:txBody>
          <a:bodyPr vert="horz" wrap="square" lIns="0" tIns="0" rIns="0" bIns="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ECF0F1"/>
                </a:solidFill>
                <a:uFillTx/>
                <a:latin typeface="Poppins Light"/>
              </a:rPr>
              <a:t>ubuntu</a:t>
            </a:r>
          </a:p>
        </p:txBody>
      </p:sp>
      <p:sp>
        <p:nvSpPr>
          <p:cNvPr id="84" name="TextBox 18">
            <a:extLst>
              <a:ext uri="{FF2B5EF4-FFF2-40B4-BE49-F238E27FC236}">
                <a16:creationId xmlns:a16="http://schemas.microsoft.com/office/drawing/2014/main" id="{FF884AFA-B4C9-004F-B395-34C298CE18A6}"/>
              </a:ext>
            </a:extLst>
          </p:cNvPr>
          <p:cNvSpPr txBox="1"/>
          <p:nvPr/>
        </p:nvSpPr>
        <p:spPr>
          <a:xfrm>
            <a:off x="7937156" y="7147487"/>
            <a:ext cx="1763996" cy="153884"/>
          </a:xfrm>
          <a:prstGeom prst="rect">
            <a:avLst/>
          </a:prstGeom>
          <a:noFill/>
          <a:ln cap="flat">
            <a:noFill/>
          </a:ln>
        </p:spPr>
        <p:txBody>
          <a:bodyPr vert="horz" wrap="square" lIns="0" tIns="0" rIns="0" bIns="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ECF0F1"/>
                </a:solidFill>
                <a:uFillTx/>
                <a:latin typeface="Poppins Light"/>
              </a:rPr>
              <a:t>Red H</a:t>
            </a:r>
            <a:r>
              <a:rPr lang="en-US" sz="1000" b="0" i="0" u="none" strike="noStrike" kern="1200" cap="none" spc="0" baseline="0" dirty="0">
                <a:solidFill>
                  <a:srgbClr val="ECF0F1"/>
                </a:solidFill>
                <a:uFillTx/>
                <a:latin typeface="Poppins Light"/>
              </a:rPr>
              <a:t>at</a:t>
            </a:r>
          </a:p>
        </p:txBody>
      </p:sp>
      <p:pic>
        <p:nvPicPr>
          <p:cNvPr id="92" name="Picture 91">
            <a:extLst>
              <a:ext uri="{FF2B5EF4-FFF2-40B4-BE49-F238E27FC236}">
                <a16:creationId xmlns:a16="http://schemas.microsoft.com/office/drawing/2014/main" id="{12BDE8EE-05EB-FC46-A674-C9BB4EE95269}"/>
              </a:ext>
            </a:extLst>
          </p:cNvPr>
          <p:cNvPicPr>
            <a:picLocks noChangeAspect="1"/>
          </p:cNvPicPr>
          <p:nvPr/>
        </p:nvPicPr>
        <p:blipFill>
          <a:blip r:embed="rId8"/>
          <a:stretch>
            <a:fillRect/>
          </a:stretch>
        </p:blipFill>
        <p:spPr>
          <a:xfrm>
            <a:off x="2008627" y="3754492"/>
            <a:ext cx="1145251" cy="207181"/>
          </a:xfrm>
          <a:prstGeom prst="rect">
            <a:avLst/>
          </a:prstGeom>
        </p:spPr>
      </p:pic>
      <p:pic>
        <p:nvPicPr>
          <p:cNvPr id="94" name="Picture 93">
            <a:extLst>
              <a:ext uri="{FF2B5EF4-FFF2-40B4-BE49-F238E27FC236}">
                <a16:creationId xmlns:a16="http://schemas.microsoft.com/office/drawing/2014/main" id="{F7A2A9DB-DA85-3745-A2DA-513FD889ED75}"/>
              </a:ext>
            </a:extLst>
          </p:cNvPr>
          <p:cNvPicPr>
            <a:picLocks noChangeAspect="1"/>
          </p:cNvPicPr>
          <p:nvPr/>
        </p:nvPicPr>
        <p:blipFill>
          <a:blip r:embed="rId9"/>
          <a:stretch>
            <a:fillRect/>
          </a:stretch>
        </p:blipFill>
        <p:spPr>
          <a:xfrm>
            <a:off x="5199380" y="3536403"/>
            <a:ext cx="762000" cy="762000"/>
          </a:xfrm>
          <a:prstGeom prst="rect">
            <a:avLst/>
          </a:prstGeom>
        </p:spPr>
      </p:pic>
      <p:sp>
        <p:nvSpPr>
          <p:cNvPr id="95" name="TextBox 18">
            <a:extLst>
              <a:ext uri="{FF2B5EF4-FFF2-40B4-BE49-F238E27FC236}">
                <a16:creationId xmlns:a16="http://schemas.microsoft.com/office/drawing/2014/main" id="{6061CD4A-136F-F943-820A-0277298AC0C9}"/>
              </a:ext>
            </a:extLst>
          </p:cNvPr>
          <p:cNvSpPr txBox="1"/>
          <p:nvPr/>
        </p:nvSpPr>
        <p:spPr>
          <a:xfrm>
            <a:off x="6529954" y="3721881"/>
            <a:ext cx="1763996" cy="153884"/>
          </a:xfrm>
          <a:prstGeom prst="rect">
            <a:avLst/>
          </a:prstGeom>
          <a:noFill/>
          <a:ln cap="flat">
            <a:noFill/>
          </a:ln>
        </p:spPr>
        <p:txBody>
          <a:bodyPr vert="horz" wrap="square" lIns="0" tIns="0" rIns="0" bIns="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ECF0F1"/>
                </a:solidFill>
                <a:uFillTx/>
                <a:latin typeface="Poppins Light"/>
              </a:rPr>
              <a:t>Oracle Linux</a:t>
            </a:r>
          </a:p>
        </p:txBody>
      </p:sp>
      <p:sp>
        <p:nvSpPr>
          <p:cNvPr id="96" name="TextBox 18">
            <a:extLst>
              <a:ext uri="{FF2B5EF4-FFF2-40B4-BE49-F238E27FC236}">
                <a16:creationId xmlns:a16="http://schemas.microsoft.com/office/drawing/2014/main" id="{A47AF208-12C7-C64F-8A94-49F95A1C8637}"/>
              </a:ext>
            </a:extLst>
          </p:cNvPr>
          <p:cNvSpPr txBox="1"/>
          <p:nvPr/>
        </p:nvSpPr>
        <p:spPr>
          <a:xfrm>
            <a:off x="8388918" y="3721881"/>
            <a:ext cx="1763996" cy="153884"/>
          </a:xfrm>
          <a:prstGeom prst="rect">
            <a:avLst/>
          </a:prstGeom>
          <a:noFill/>
          <a:ln cap="flat">
            <a:noFill/>
          </a:ln>
        </p:spPr>
        <p:txBody>
          <a:bodyPr vert="horz" wrap="square" lIns="0" tIns="0" rIns="0" bIns="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ECF0F1"/>
                </a:solidFill>
                <a:uFillTx/>
                <a:latin typeface="Poppins Light"/>
              </a:rPr>
              <a:t>Red Hat</a:t>
            </a:r>
          </a:p>
        </p:txBody>
      </p:sp>
      <p:pic>
        <p:nvPicPr>
          <p:cNvPr id="66" name="Picture 65">
            <a:extLst>
              <a:ext uri="{FF2B5EF4-FFF2-40B4-BE49-F238E27FC236}">
                <a16:creationId xmlns:a16="http://schemas.microsoft.com/office/drawing/2014/main" id="{A3C655E0-FEC2-8D42-BEE8-62613F771A58}"/>
              </a:ext>
            </a:extLst>
          </p:cNvPr>
          <p:cNvPicPr>
            <a:picLocks noChangeAspect="1"/>
          </p:cNvPicPr>
          <p:nvPr/>
        </p:nvPicPr>
        <p:blipFill>
          <a:blip r:embed="rId10"/>
          <a:stretch>
            <a:fillRect/>
          </a:stretch>
        </p:blipFill>
        <p:spPr>
          <a:xfrm>
            <a:off x="5079382" y="1647629"/>
            <a:ext cx="531741" cy="284297"/>
          </a:xfrm>
          <a:prstGeom prst="rect">
            <a:avLst/>
          </a:prstGeom>
        </p:spPr>
      </p:pic>
      <p:sp>
        <p:nvSpPr>
          <p:cNvPr id="76" name="TextBox 18">
            <a:extLst>
              <a:ext uri="{FF2B5EF4-FFF2-40B4-BE49-F238E27FC236}">
                <a16:creationId xmlns:a16="http://schemas.microsoft.com/office/drawing/2014/main" id="{773024CD-45E6-0B43-94B0-74ED9C839FB7}"/>
              </a:ext>
            </a:extLst>
          </p:cNvPr>
          <p:cNvSpPr txBox="1"/>
          <p:nvPr/>
        </p:nvSpPr>
        <p:spPr>
          <a:xfrm>
            <a:off x="5409077" y="1621570"/>
            <a:ext cx="1763996" cy="153884"/>
          </a:xfrm>
          <a:prstGeom prst="rect">
            <a:avLst/>
          </a:prstGeom>
          <a:noFill/>
          <a:ln cap="flat">
            <a:noFill/>
          </a:ln>
        </p:spPr>
        <p:txBody>
          <a:bodyPr vert="horz" wrap="square" lIns="0" tIns="0" rIns="0" bIns="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dirty="0">
                <a:solidFill>
                  <a:srgbClr val="ECF0F1"/>
                </a:solidFill>
                <a:uFillTx/>
                <a:latin typeface="Poppins Light"/>
              </a:rPr>
              <a:t>Rancher</a:t>
            </a:r>
          </a:p>
        </p:txBody>
      </p:sp>
      <p:sp>
        <p:nvSpPr>
          <p:cNvPr id="82" name="TextBox 81">
            <a:extLst>
              <a:ext uri="{FF2B5EF4-FFF2-40B4-BE49-F238E27FC236}">
                <a16:creationId xmlns:a16="http://schemas.microsoft.com/office/drawing/2014/main" id="{9821FF7E-82D7-3A4F-BC19-5EC0CEB07C3C}"/>
              </a:ext>
            </a:extLst>
          </p:cNvPr>
          <p:cNvSpPr txBox="1"/>
          <p:nvPr/>
        </p:nvSpPr>
        <p:spPr>
          <a:xfrm>
            <a:off x="6756464" y="2467794"/>
            <a:ext cx="294568" cy="307777"/>
          </a:xfrm>
          <a:prstGeom prst="rect">
            <a:avLst/>
          </a:prstGeom>
          <a:noFill/>
        </p:spPr>
        <p:txBody>
          <a:bodyPr wrap="square">
            <a:spAutoFit/>
          </a:bodyPr>
          <a:lstStyle/>
          <a:p>
            <a:r>
              <a:rPr lang="en-US" sz="1400" b="1" i="0" u="none" strike="noStrike" kern="1200" cap="none" spc="0" baseline="0" dirty="0">
                <a:solidFill>
                  <a:srgbClr val="FFFFFF"/>
                </a:solidFill>
                <a:uFillTx/>
                <a:latin typeface="Poppins" pitchFamily="2"/>
                <a:cs typeface="Poppins" pitchFamily="2"/>
              </a:rPr>
              <a:t>2</a:t>
            </a:r>
            <a:endParaRPr lang="en-US" sz="1400" dirty="0"/>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name="Slide6803">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12824CE2-D9A7-1546-987C-03CFEB872721}"/>
              </a:ext>
            </a:extLst>
          </p:cNvPr>
          <p:cNvSpPr txBox="1">
            <a:spLocks noGrp="1"/>
          </p:cNvSpPr>
          <p:nvPr>
            <p:ph type="title"/>
          </p:nvPr>
        </p:nvSpPr>
        <p:spPr>
          <a:xfrm>
            <a:off x="731840" y="659126"/>
            <a:ext cx="10728326" cy="398568"/>
          </a:xfrm>
        </p:spPr>
        <p:txBody>
          <a:bodyPr/>
          <a:lstStyle/>
          <a:p>
            <a:pPr lvl="0"/>
            <a:r>
              <a:rPr lang="en-GB" sz="2800"/>
              <a:t>Rancher’s Open, Interoperable Approach</a:t>
            </a:r>
          </a:p>
        </p:txBody>
      </p:sp>
      <p:sp>
        <p:nvSpPr>
          <p:cNvPr id="3" name="Rectangle 3">
            <a:extLst>
              <a:ext uri="{FF2B5EF4-FFF2-40B4-BE49-F238E27FC236}">
                <a16:creationId xmlns:a16="http://schemas.microsoft.com/office/drawing/2014/main" id="{F96560A3-6AA0-E646-8F0B-328C7E9C93CD}"/>
              </a:ext>
            </a:extLst>
          </p:cNvPr>
          <p:cNvSpPr/>
          <p:nvPr/>
        </p:nvSpPr>
        <p:spPr>
          <a:xfrm>
            <a:off x="711732" y="1183690"/>
            <a:ext cx="4325614" cy="1831771"/>
          </a:xfrm>
          <a:prstGeom prst="rect">
            <a:avLst/>
          </a:prstGeom>
          <a:solidFill>
            <a:srgbClr val="24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600" b="0" i="0" u="none" strike="noStrike" kern="1200" cap="none" spc="0" baseline="0">
              <a:solidFill>
                <a:srgbClr val="FFFFFF"/>
              </a:solidFill>
              <a:uFillTx/>
              <a:latin typeface="Poppins Medium"/>
            </a:endParaRPr>
          </a:p>
        </p:txBody>
      </p:sp>
      <p:sp>
        <p:nvSpPr>
          <p:cNvPr id="4" name="Rectangle 99">
            <a:extLst>
              <a:ext uri="{FF2B5EF4-FFF2-40B4-BE49-F238E27FC236}">
                <a16:creationId xmlns:a16="http://schemas.microsoft.com/office/drawing/2014/main" id="{01E7E580-7FE3-E842-831D-0189D44ABEF6}"/>
              </a:ext>
            </a:extLst>
          </p:cNvPr>
          <p:cNvSpPr/>
          <p:nvPr/>
        </p:nvSpPr>
        <p:spPr>
          <a:xfrm>
            <a:off x="711732" y="5042019"/>
            <a:ext cx="10728326" cy="980831"/>
          </a:xfrm>
          <a:prstGeom prst="rect">
            <a:avLst/>
          </a:prstGeom>
          <a:solidFill>
            <a:srgbClr val="191E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600" b="0" i="0" u="none" strike="noStrike" kern="1200" cap="none" spc="0" baseline="0">
              <a:solidFill>
                <a:srgbClr val="FFFFFF"/>
              </a:solidFill>
              <a:uFillTx/>
              <a:latin typeface="Poppins Medium"/>
            </a:endParaRPr>
          </a:p>
        </p:txBody>
      </p:sp>
      <p:sp>
        <p:nvSpPr>
          <p:cNvPr id="5" name="TextBox 100">
            <a:extLst>
              <a:ext uri="{FF2B5EF4-FFF2-40B4-BE49-F238E27FC236}">
                <a16:creationId xmlns:a16="http://schemas.microsoft.com/office/drawing/2014/main" id="{D59296F3-7EBE-F842-AD42-BC5E69DD3E27}"/>
              </a:ext>
            </a:extLst>
          </p:cNvPr>
          <p:cNvSpPr txBox="1"/>
          <p:nvPr/>
        </p:nvSpPr>
        <p:spPr>
          <a:xfrm>
            <a:off x="958583" y="5361748"/>
            <a:ext cx="10274829" cy="307777"/>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FFFFFF"/>
                </a:solidFill>
                <a:uFillTx/>
                <a:latin typeface="Poppins Light"/>
              </a:rPr>
              <a:t>Hybrid Cloud Infrastructure</a:t>
            </a:r>
          </a:p>
        </p:txBody>
      </p:sp>
      <p:pic>
        <p:nvPicPr>
          <p:cNvPr id="6" name="Picture 55">
            <a:extLst>
              <a:ext uri="{FF2B5EF4-FFF2-40B4-BE49-F238E27FC236}">
                <a16:creationId xmlns:a16="http://schemas.microsoft.com/office/drawing/2014/main" id="{72CEFB6E-4D43-B04F-937F-B2EBD2557245}"/>
              </a:ext>
            </a:extLst>
          </p:cNvPr>
          <p:cNvPicPr>
            <a:picLocks noChangeAspect="1"/>
          </p:cNvPicPr>
          <p:nvPr/>
        </p:nvPicPr>
        <p:blipFill>
          <a:blip r:embed="rId3"/>
          <a:stretch>
            <a:fillRect/>
          </a:stretch>
        </p:blipFill>
        <p:spPr>
          <a:xfrm>
            <a:off x="1012844" y="2501093"/>
            <a:ext cx="636038" cy="243448"/>
          </a:xfrm>
          <a:prstGeom prst="rect">
            <a:avLst/>
          </a:prstGeom>
          <a:noFill/>
          <a:ln cap="flat">
            <a:noFill/>
          </a:ln>
        </p:spPr>
      </p:pic>
      <p:pic>
        <p:nvPicPr>
          <p:cNvPr id="7" name="Picture 56" descr="A picture containing text, clipart&#10;&#10;Description automatically generated">
            <a:extLst>
              <a:ext uri="{FF2B5EF4-FFF2-40B4-BE49-F238E27FC236}">
                <a16:creationId xmlns:a16="http://schemas.microsoft.com/office/drawing/2014/main" id="{01A14A6C-B2B2-464E-B3FB-C117E35B19A7}"/>
              </a:ext>
            </a:extLst>
          </p:cNvPr>
          <p:cNvPicPr>
            <a:picLocks noChangeAspect="1"/>
          </p:cNvPicPr>
          <p:nvPr/>
        </p:nvPicPr>
        <p:blipFill>
          <a:blip r:embed="rId4"/>
          <a:stretch>
            <a:fillRect/>
          </a:stretch>
        </p:blipFill>
        <p:spPr>
          <a:xfrm>
            <a:off x="1906634" y="2524755"/>
            <a:ext cx="578216" cy="223633"/>
          </a:xfrm>
          <a:prstGeom prst="rect">
            <a:avLst/>
          </a:prstGeom>
          <a:noFill/>
          <a:ln cap="flat">
            <a:noFill/>
          </a:ln>
        </p:spPr>
      </p:pic>
      <p:pic>
        <p:nvPicPr>
          <p:cNvPr id="8" name="Picture 2" descr="Ubuntu Linux 18.04 'Bionic Beaver' LTS will default to Xorg | BetaNews">
            <a:extLst>
              <a:ext uri="{FF2B5EF4-FFF2-40B4-BE49-F238E27FC236}">
                <a16:creationId xmlns:a16="http://schemas.microsoft.com/office/drawing/2014/main" id="{6004828C-5508-0D41-967A-F9B11E70D6B9}"/>
              </a:ext>
            </a:extLst>
          </p:cNvPr>
          <p:cNvPicPr>
            <a:picLocks noChangeAspect="1"/>
          </p:cNvPicPr>
          <p:nvPr/>
        </p:nvPicPr>
        <p:blipFill>
          <a:blip r:embed="rId5"/>
          <a:srcRect/>
          <a:stretch>
            <a:fillRect/>
          </a:stretch>
        </p:blipFill>
        <p:spPr>
          <a:xfrm>
            <a:off x="2978835" y="3789374"/>
            <a:ext cx="1453511" cy="969766"/>
          </a:xfrm>
          <a:prstGeom prst="rect">
            <a:avLst/>
          </a:prstGeom>
          <a:noFill/>
          <a:ln cap="flat">
            <a:noFill/>
          </a:ln>
        </p:spPr>
      </p:pic>
      <p:sp>
        <p:nvSpPr>
          <p:cNvPr id="9" name="TextBox 2">
            <a:extLst>
              <a:ext uri="{FF2B5EF4-FFF2-40B4-BE49-F238E27FC236}">
                <a16:creationId xmlns:a16="http://schemas.microsoft.com/office/drawing/2014/main" id="{66F34389-C76F-0643-AB1F-2CA5253F101C}"/>
              </a:ext>
            </a:extLst>
          </p:cNvPr>
          <p:cNvSpPr txBox="1"/>
          <p:nvPr/>
        </p:nvSpPr>
        <p:spPr>
          <a:xfrm>
            <a:off x="4721330" y="3292946"/>
            <a:ext cx="2023311" cy="46166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dirty="0">
                <a:solidFill>
                  <a:srgbClr val="000000"/>
                </a:solidFill>
                <a:uFillTx/>
                <a:latin typeface="Poppins Light"/>
              </a:rPr>
              <a:t>Linux Distros</a:t>
            </a:r>
          </a:p>
        </p:txBody>
      </p:sp>
      <p:sp>
        <p:nvSpPr>
          <p:cNvPr id="10" name="TextBox 63">
            <a:extLst>
              <a:ext uri="{FF2B5EF4-FFF2-40B4-BE49-F238E27FC236}">
                <a16:creationId xmlns:a16="http://schemas.microsoft.com/office/drawing/2014/main" id="{8B487D6C-A097-0F4A-960C-AD755F310433}"/>
              </a:ext>
            </a:extLst>
          </p:cNvPr>
          <p:cNvSpPr txBox="1"/>
          <p:nvPr/>
        </p:nvSpPr>
        <p:spPr>
          <a:xfrm>
            <a:off x="6446995" y="1401153"/>
            <a:ext cx="3343604" cy="46166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Poppins Light"/>
              </a:rPr>
              <a:t>Other Kubernetes Distros</a:t>
            </a:r>
          </a:p>
        </p:txBody>
      </p:sp>
      <p:sp>
        <p:nvSpPr>
          <p:cNvPr id="11" name="Rectangle 64">
            <a:extLst>
              <a:ext uri="{FF2B5EF4-FFF2-40B4-BE49-F238E27FC236}">
                <a16:creationId xmlns:a16="http://schemas.microsoft.com/office/drawing/2014/main" id="{A7AE6B2B-8EC4-E249-B7CE-EC90153FB7EA}"/>
              </a:ext>
            </a:extLst>
          </p:cNvPr>
          <p:cNvSpPr/>
          <p:nvPr/>
        </p:nvSpPr>
        <p:spPr>
          <a:xfrm>
            <a:off x="5171087" y="1201174"/>
            <a:ext cx="6268970" cy="1814279"/>
          </a:xfrm>
          <a:prstGeom prst="rect">
            <a:avLst/>
          </a:prstGeom>
          <a:noFill/>
          <a:ln w="12701" cap="flat">
            <a:solidFill>
              <a:srgbClr val="3138A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600" b="0" i="0" u="none" strike="noStrike" kern="1200" cap="none" spc="0" baseline="0">
              <a:solidFill>
                <a:srgbClr val="FFFFFF"/>
              </a:solidFill>
              <a:uFillTx/>
              <a:latin typeface="Poppins Medium"/>
            </a:endParaRPr>
          </a:p>
        </p:txBody>
      </p:sp>
      <p:sp>
        <p:nvSpPr>
          <p:cNvPr id="12" name="Rectangle 65">
            <a:extLst>
              <a:ext uri="{FF2B5EF4-FFF2-40B4-BE49-F238E27FC236}">
                <a16:creationId xmlns:a16="http://schemas.microsoft.com/office/drawing/2014/main" id="{AF9DC05B-797B-0345-95A7-58EF5636F417}"/>
              </a:ext>
            </a:extLst>
          </p:cNvPr>
          <p:cNvSpPr/>
          <p:nvPr/>
        </p:nvSpPr>
        <p:spPr>
          <a:xfrm>
            <a:off x="731840" y="3137672"/>
            <a:ext cx="10704579" cy="1812331"/>
          </a:xfrm>
          <a:prstGeom prst="rect">
            <a:avLst/>
          </a:prstGeom>
          <a:noFill/>
          <a:ln w="12701" cap="flat">
            <a:solidFill>
              <a:srgbClr val="175D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600" b="0" i="0" u="none" strike="noStrike" kern="1200" cap="none" spc="0" baseline="0">
              <a:solidFill>
                <a:srgbClr val="FFFFFF"/>
              </a:solidFill>
              <a:uFillTx/>
              <a:latin typeface="Poppins Medium"/>
            </a:endParaRPr>
          </a:p>
        </p:txBody>
      </p:sp>
      <p:pic>
        <p:nvPicPr>
          <p:cNvPr id="13" name="Picture 4" descr="Red Hat employees get tattoos of new logo ahead of acquisition by IBM">
            <a:extLst>
              <a:ext uri="{FF2B5EF4-FFF2-40B4-BE49-F238E27FC236}">
                <a16:creationId xmlns:a16="http://schemas.microsoft.com/office/drawing/2014/main" id="{287923DD-6DF8-6F41-A711-EAD13DC614DE}"/>
              </a:ext>
            </a:extLst>
          </p:cNvPr>
          <p:cNvPicPr>
            <a:picLocks noChangeAspect="1"/>
          </p:cNvPicPr>
          <p:nvPr/>
        </p:nvPicPr>
        <p:blipFill>
          <a:blip r:embed="rId6"/>
          <a:srcRect/>
          <a:stretch>
            <a:fillRect/>
          </a:stretch>
        </p:blipFill>
        <p:spPr>
          <a:xfrm>
            <a:off x="9678695" y="3975152"/>
            <a:ext cx="852906" cy="549554"/>
          </a:xfrm>
          <a:prstGeom prst="rect">
            <a:avLst/>
          </a:prstGeom>
          <a:noFill/>
          <a:ln cap="flat">
            <a:noFill/>
          </a:ln>
        </p:spPr>
      </p:pic>
      <p:pic>
        <p:nvPicPr>
          <p:cNvPr id="14" name="Picture 6" descr="Utilize Oracle Linux – A High Performance Operating System | Oracle  University Blog">
            <a:extLst>
              <a:ext uri="{FF2B5EF4-FFF2-40B4-BE49-F238E27FC236}">
                <a16:creationId xmlns:a16="http://schemas.microsoft.com/office/drawing/2014/main" id="{2FED4716-0EAC-2E44-9829-4EDD93266485}"/>
              </a:ext>
            </a:extLst>
          </p:cNvPr>
          <p:cNvPicPr>
            <a:picLocks noChangeAspect="1"/>
          </p:cNvPicPr>
          <p:nvPr/>
        </p:nvPicPr>
        <p:blipFill>
          <a:blip r:embed="rId7"/>
          <a:srcRect/>
          <a:stretch>
            <a:fillRect/>
          </a:stretch>
        </p:blipFill>
        <p:spPr>
          <a:xfrm>
            <a:off x="7094957" y="3989737"/>
            <a:ext cx="1567245" cy="755047"/>
          </a:xfrm>
          <a:prstGeom prst="rect">
            <a:avLst/>
          </a:prstGeom>
          <a:noFill/>
          <a:ln cap="flat">
            <a:noFill/>
          </a:ln>
        </p:spPr>
      </p:pic>
      <p:pic>
        <p:nvPicPr>
          <p:cNvPr id="16" name="Picture 10" descr="Amazon EKS - Turbonomic">
            <a:extLst>
              <a:ext uri="{FF2B5EF4-FFF2-40B4-BE49-F238E27FC236}">
                <a16:creationId xmlns:a16="http://schemas.microsoft.com/office/drawing/2014/main" id="{E39F44CA-5B7E-DB4A-B7F9-AA3411497802}"/>
              </a:ext>
            </a:extLst>
          </p:cNvPr>
          <p:cNvPicPr>
            <a:picLocks noChangeAspect="1"/>
          </p:cNvPicPr>
          <p:nvPr/>
        </p:nvPicPr>
        <p:blipFill>
          <a:blip r:embed="rId8"/>
          <a:srcRect/>
          <a:stretch>
            <a:fillRect/>
          </a:stretch>
        </p:blipFill>
        <p:spPr>
          <a:xfrm>
            <a:off x="5595981" y="1946272"/>
            <a:ext cx="904515" cy="834938"/>
          </a:xfrm>
          <a:prstGeom prst="rect">
            <a:avLst/>
          </a:prstGeom>
          <a:noFill/>
          <a:ln cap="flat">
            <a:noFill/>
          </a:ln>
        </p:spPr>
      </p:pic>
      <p:pic>
        <p:nvPicPr>
          <p:cNvPr id="17" name="Picture 12" descr="Azure AKS - Turbonomic">
            <a:extLst>
              <a:ext uri="{FF2B5EF4-FFF2-40B4-BE49-F238E27FC236}">
                <a16:creationId xmlns:a16="http://schemas.microsoft.com/office/drawing/2014/main" id="{CB479487-C61E-1F47-A176-94CA30C9A43B}"/>
              </a:ext>
            </a:extLst>
          </p:cNvPr>
          <p:cNvPicPr>
            <a:picLocks noChangeAspect="1"/>
          </p:cNvPicPr>
          <p:nvPr/>
        </p:nvPicPr>
        <p:blipFill>
          <a:blip r:embed="rId9"/>
          <a:srcRect/>
          <a:stretch>
            <a:fillRect/>
          </a:stretch>
        </p:blipFill>
        <p:spPr>
          <a:xfrm>
            <a:off x="7845926" y="1946272"/>
            <a:ext cx="609977" cy="609977"/>
          </a:xfrm>
          <a:prstGeom prst="rect">
            <a:avLst/>
          </a:prstGeom>
          <a:noFill/>
          <a:ln cap="flat">
            <a:noFill/>
          </a:ln>
        </p:spPr>
      </p:pic>
      <p:pic>
        <p:nvPicPr>
          <p:cNvPr id="18" name="Picture 14" descr="Google GKE Observability and Monitoring - Instana">
            <a:extLst>
              <a:ext uri="{FF2B5EF4-FFF2-40B4-BE49-F238E27FC236}">
                <a16:creationId xmlns:a16="http://schemas.microsoft.com/office/drawing/2014/main" id="{D04243E3-C1C7-4A48-AB7A-D25309BF7B11}"/>
              </a:ext>
            </a:extLst>
          </p:cNvPr>
          <p:cNvPicPr>
            <a:picLocks noChangeAspect="1"/>
          </p:cNvPicPr>
          <p:nvPr/>
        </p:nvPicPr>
        <p:blipFill>
          <a:blip r:embed="rId10"/>
          <a:srcRect/>
          <a:stretch>
            <a:fillRect/>
          </a:stretch>
        </p:blipFill>
        <p:spPr>
          <a:xfrm>
            <a:off x="10007632" y="1943868"/>
            <a:ext cx="506742" cy="568884"/>
          </a:xfrm>
          <a:prstGeom prst="rect">
            <a:avLst/>
          </a:prstGeom>
          <a:noFill/>
          <a:ln cap="flat">
            <a:noFill/>
          </a:ln>
        </p:spPr>
      </p:pic>
      <p:sp>
        <p:nvSpPr>
          <p:cNvPr id="19" name="TextBox 73">
            <a:extLst>
              <a:ext uri="{FF2B5EF4-FFF2-40B4-BE49-F238E27FC236}">
                <a16:creationId xmlns:a16="http://schemas.microsoft.com/office/drawing/2014/main" id="{DA775F56-9345-C84C-B509-6A70A1E1AE4C}"/>
              </a:ext>
            </a:extLst>
          </p:cNvPr>
          <p:cNvSpPr txBox="1"/>
          <p:nvPr/>
        </p:nvSpPr>
        <p:spPr>
          <a:xfrm>
            <a:off x="7633456" y="2489874"/>
            <a:ext cx="1028745" cy="338556"/>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1200" cap="none" spc="0" baseline="0">
                <a:solidFill>
                  <a:srgbClr val="000000"/>
                </a:solidFill>
                <a:uFillTx/>
                <a:latin typeface="Poppins Light"/>
              </a:rPr>
              <a:t>Azure AKS</a:t>
            </a:r>
          </a:p>
        </p:txBody>
      </p:sp>
      <p:sp>
        <p:nvSpPr>
          <p:cNvPr id="20" name="TextBox 74">
            <a:extLst>
              <a:ext uri="{FF2B5EF4-FFF2-40B4-BE49-F238E27FC236}">
                <a16:creationId xmlns:a16="http://schemas.microsoft.com/office/drawing/2014/main" id="{237D268C-10DE-844C-9523-88F37FE36966}"/>
              </a:ext>
            </a:extLst>
          </p:cNvPr>
          <p:cNvSpPr txBox="1"/>
          <p:nvPr/>
        </p:nvSpPr>
        <p:spPr>
          <a:xfrm>
            <a:off x="9678695" y="2479304"/>
            <a:ext cx="1162495" cy="338556"/>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1200" cap="none" spc="0" baseline="0">
                <a:solidFill>
                  <a:srgbClr val="000000"/>
                </a:solidFill>
                <a:uFillTx/>
                <a:latin typeface="Poppins Light"/>
              </a:rPr>
              <a:t>Google GKE</a:t>
            </a:r>
          </a:p>
        </p:txBody>
      </p:sp>
      <p:sp>
        <p:nvSpPr>
          <p:cNvPr id="21" name="TextBox 66">
            <a:extLst>
              <a:ext uri="{FF2B5EF4-FFF2-40B4-BE49-F238E27FC236}">
                <a16:creationId xmlns:a16="http://schemas.microsoft.com/office/drawing/2014/main" id="{6A755D9F-0E13-9B4A-AF8D-D3B2B2E29AEA}"/>
              </a:ext>
            </a:extLst>
          </p:cNvPr>
          <p:cNvSpPr txBox="1"/>
          <p:nvPr/>
        </p:nvSpPr>
        <p:spPr>
          <a:xfrm>
            <a:off x="2287819" y="6858000"/>
            <a:ext cx="2518623" cy="1077218"/>
          </a:xfrm>
          <a:prstGeom prst="rect">
            <a:avLst/>
          </a:prstGeom>
          <a:noFill/>
          <a:ln cap="flat">
            <a:noFill/>
          </a:ln>
        </p:spPr>
        <p:txBody>
          <a:bodyPr vert="horz" wrap="squar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b="1" i="0" u="none" strike="noStrike" kern="1200" cap="none" spc="0" baseline="0">
                <a:solidFill>
                  <a:srgbClr val="FFFFFF"/>
                </a:solidFill>
                <a:uFillTx/>
                <a:latin typeface="Poppins Light"/>
              </a:rPr>
              <a:t>RGS Linux Enterprise</a:t>
            </a:r>
          </a:p>
        </p:txBody>
      </p:sp>
      <p:grpSp>
        <p:nvGrpSpPr>
          <p:cNvPr id="23" name="Group 46">
            <a:extLst>
              <a:ext uri="{FF2B5EF4-FFF2-40B4-BE49-F238E27FC236}">
                <a16:creationId xmlns:a16="http://schemas.microsoft.com/office/drawing/2014/main" id="{F85D21F9-2327-3943-9EDC-D15EA77B3856}"/>
              </a:ext>
            </a:extLst>
          </p:cNvPr>
          <p:cNvGrpSpPr/>
          <p:nvPr/>
        </p:nvGrpSpPr>
        <p:grpSpPr>
          <a:xfrm>
            <a:off x="5249040" y="6999777"/>
            <a:ext cx="1967916" cy="306141"/>
            <a:chOff x="5249040" y="6999777"/>
            <a:chExt cx="1967916" cy="306141"/>
          </a:xfrm>
        </p:grpSpPr>
        <p:pic>
          <p:nvPicPr>
            <p:cNvPr id="24" name="Picture 47" descr="A picture containing text, clipart&#10;&#10;Description automatically generated">
              <a:extLst>
                <a:ext uri="{FF2B5EF4-FFF2-40B4-BE49-F238E27FC236}">
                  <a16:creationId xmlns:a16="http://schemas.microsoft.com/office/drawing/2014/main" id="{F6E25B50-DA5A-D249-9D57-9ACF6155198D}"/>
                </a:ext>
              </a:extLst>
            </p:cNvPr>
            <p:cNvPicPr>
              <a:picLocks noChangeAspect="1"/>
            </p:cNvPicPr>
            <p:nvPr/>
          </p:nvPicPr>
          <p:blipFill>
            <a:blip r:embed="rId11"/>
            <a:srcRect l="9747" t="26918" r="58720" b="17160"/>
            <a:stretch>
              <a:fillRect/>
            </a:stretch>
          </p:blipFill>
          <p:spPr>
            <a:xfrm>
              <a:off x="5249040" y="7017873"/>
              <a:ext cx="486003" cy="287112"/>
            </a:xfrm>
            <a:prstGeom prst="rect">
              <a:avLst/>
            </a:prstGeom>
            <a:noFill/>
            <a:ln cap="flat">
              <a:noFill/>
            </a:ln>
          </p:spPr>
        </p:pic>
        <p:sp>
          <p:nvSpPr>
            <p:cNvPr id="25" name="Rectangle 48">
              <a:extLst>
                <a:ext uri="{FF2B5EF4-FFF2-40B4-BE49-F238E27FC236}">
                  <a16:creationId xmlns:a16="http://schemas.microsoft.com/office/drawing/2014/main" id="{E4A82CAD-4EB9-0142-835D-4D38D16C1403}"/>
                </a:ext>
              </a:extLst>
            </p:cNvPr>
            <p:cNvSpPr/>
            <p:nvPr/>
          </p:nvSpPr>
          <p:spPr>
            <a:xfrm>
              <a:off x="5732986" y="6999777"/>
              <a:ext cx="1483970" cy="306141"/>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dirty="0">
                  <a:solidFill>
                    <a:srgbClr val="FFFFFF"/>
                  </a:solidFill>
                  <a:uFillTx/>
                  <a:latin typeface="Poppins Light"/>
                </a:rPr>
                <a:t>SUSE Linux Enterprise Server</a:t>
              </a:r>
            </a:p>
          </p:txBody>
        </p:sp>
      </p:grpSp>
      <p:pic>
        <p:nvPicPr>
          <p:cNvPr id="28" name="Picture 27">
            <a:extLst>
              <a:ext uri="{FF2B5EF4-FFF2-40B4-BE49-F238E27FC236}">
                <a16:creationId xmlns:a16="http://schemas.microsoft.com/office/drawing/2014/main" id="{8D48F5F1-9DA6-C744-890A-377032FDD93E}"/>
              </a:ext>
            </a:extLst>
          </p:cNvPr>
          <p:cNvPicPr>
            <a:picLocks noChangeAspect="1"/>
          </p:cNvPicPr>
          <p:nvPr/>
        </p:nvPicPr>
        <p:blipFill>
          <a:blip r:embed="rId12"/>
          <a:stretch>
            <a:fillRect/>
          </a:stretch>
        </p:blipFill>
        <p:spPr>
          <a:xfrm>
            <a:off x="3245241" y="6632627"/>
            <a:ext cx="603778" cy="306141"/>
          </a:xfrm>
          <a:prstGeom prst="rect">
            <a:avLst/>
          </a:prstGeom>
        </p:spPr>
      </p:pic>
      <p:pic>
        <p:nvPicPr>
          <p:cNvPr id="29" name="Picture 76" descr="A close up of a sign&#10;&#10;Description automatically generated">
            <a:extLst>
              <a:ext uri="{FF2B5EF4-FFF2-40B4-BE49-F238E27FC236}">
                <a16:creationId xmlns:a16="http://schemas.microsoft.com/office/drawing/2014/main" id="{3267E95B-99E4-054E-BCA6-C2A4C0FF1DE9}"/>
              </a:ext>
            </a:extLst>
          </p:cNvPr>
          <p:cNvPicPr>
            <a:picLocks noChangeAspect="1"/>
          </p:cNvPicPr>
          <p:nvPr/>
        </p:nvPicPr>
        <p:blipFill>
          <a:blip r:embed="rId13"/>
          <a:srcRect l="8138" t="28123" r="9619" b="23753"/>
          <a:stretch>
            <a:fillRect/>
          </a:stretch>
        </p:blipFill>
        <p:spPr>
          <a:xfrm>
            <a:off x="1097609" y="4206869"/>
            <a:ext cx="1472469" cy="287316"/>
          </a:xfrm>
          <a:prstGeom prst="rect">
            <a:avLst/>
          </a:prstGeom>
          <a:noFill/>
          <a:ln cap="flat">
            <a:noFill/>
          </a:ln>
        </p:spPr>
      </p:pic>
      <p:pic>
        <p:nvPicPr>
          <p:cNvPr id="30" name="Graphic 46">
            <a:extLst>
              <a:ext uri="{FF2B5EF4-FFF2-40B4-BE49-F238E27FC236}">
                <a16:creationId xmlns:a16="http://schemas.microsoft.com/office/drawing/2014/main" id="{14C0897A-0B02-3549-A46F-562B84C0C1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49248" y="4079907"/>
            <a:ext cx="929216" cy="554264"/>
          </a:xfrm>
          <a:prstGeom prst="rect">
            <a:avLst/>
          </a:prstGeom>
          <a:noFill/>
          <a:ln cap="flat">
            <a:noFill/>
          </a:ln>
        </p:spPr>
      </p:pic>
      <p:grpSp>
        <p:nvGrpSpPr>
          <p:cNvPr id="31" name="Group 96">
            <a:extLst>
              <a:ext uri="{FF2B5EF4-FFF2-40B4-BE49-F238E27FC236}">
                <a16:creationId xmlns:a16="http://schemas.microsoft.com/office/drawing/2014/main" id="{B787BBC1-E97F-A049-9E21-B78CA8D990D0}"/>
              </a:ext>
            </a:extLst>
          </p:cNvPr>
          <p:cNvGrpSpPr/>
          <p:nvPr/>
        </p:nvGrpSpPr>
        <p:grpSpPr>
          <a:xfrm>
            <a:off x="2156072" y="-488933"/>
            <a:ext cx="5958303" cy="3246252"/>
            <a:chOff x="3645081" y="2808058"/>
            <a:chExt cx="5958303" cy="3246252"/>
          </a:xfrm>
        </p:grpSpPr>
        <p:grpSp>
          <p:nvGrpSpPr>
            <p:cNvPr id="32" name="Group 90">
              <a:extLst>
                <a:ext uri="{FF2B5EF4-FFF2-40B4-BE49-F238E27FC236}">
                  <a16:creationId xmlns:a16="http://schemas.microsoft.com/office/drawing/2014/main" id="{CF84F156-16D6-FF45-902E-08A97261A98C}"/>
                </a:ext>
              </a:extLst>
            </p:cNvPr>
            <p:cNvGrpSpPr/>
            <p:nvPr/>
          </p:nvGrpSpPr>
          <p:grpSpPr>
            <a:xfrm>
              <a:off x="3645081" y="2820329"/>
              <a:ext cx="1763996" cy="3233981"/>
              <a:chOff x="3645081" y="2820329"/>
              <a:chExt cx="1763996" cy="3233981"/>
            </a:xfrm>
          </p:grpSpPr>
          <p:sp>
            <p:nvSpPr>
              <p:cNvPr id="40" name="TextBox 18">
                <a:extLst>
                  <a:ext uri="{FF2B5EF4-FFF2-40B4-BE49-F238E27FC236}">
                    <a16:creationId xmlns:a16="http://schemas.microsoft.com/office/drawing/2014/main" id="{50239911-1B82-DA46-9F19-BC0A24BF905F}"/>
                  </a:ext>
                </a:extLst>
              </p:cNvPr>
              <p:cNvSpPr txBox="1"/>
              <p:nvPr/>
            </p:nvSpPr>
            <p:spPr>
              <a:xfrm>
                <a:off x="3645081" y="2820329"/>
                <a:ext cx="1763996" cy="153884"/>
              </a:xfrm>
              <a:prstGeom prst="rect">
                <a:avLst/>
              </a:prstGeom>
              <a:noFill/>
              <a:ln cap="flat">
                <a:noFill/>
              </a:ln>
            </p:spPr>
            <p:txBody>
              <a:bodyPr vert="horz" wrap="square" lIns="0" tIns="0" rIns="0" bIns="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Poppins Light"/>
                  </a:rPr>
                  <a:t>Datacenter</a:t>
                </a:r>
              </a:p>
            </p:txBody>
          </p:sp>
          <p:pic>
            <p:nvPicPr>
              <p:cNvPr id="41" name="Picture 16">
                <a:extLst>
                  <a:ext uri="{FF2B5EF4-FFF2-40B4-BE49-F238E27FC236}">
                    <a16:creationId xmlns:a16="http://schemas.microsoft.com/office/drawing/2014/main" id="{FDB1F7F0-B2BB-5944-A096-1EAA14F0E02C}"/>
                  </a:ext>
                </a:extLst>
              </p:cNvPr>
              <p:cNvPicPr>
                <a:picLocks noChangeAspect="1"/>
              </p:cNvPicPr>
              <p:nvPr/>
            </p:nvPicPr>
            <p:blipFill>
              <a:blip r:embed="rId3"/>
              <a:stretch>
                <a:fillRect/>
              </a:stretch>
            </p:blipFill>
            <p:spPr>
              <a:xfrm>
                <a:off x="4251792" y="5826784"/>
                <a:ext cx="594443" cy="227526"/>
              </a:xfrm>
              <a:prstGeom prst="rect">
                <a:avLst/>
              </a:prstGeom>
              <a:noFill/>
              <a:ln cap="flat">
                <a:noFill/>
              </a:ln>
            </p:spPr>
          </p:pic>
        </p:grpSp>
        <p:sp>
          <p:nvSpPr>
            <p:cNvPr id="37" name="TextBox 19">
              <a:extLst>
                <a:ext uri="{FF2B5EF4-FFF2-40B4-BE49-F238E27FC236}">
                  <a16:creationId xmlns:a16="http://schemas.microsoft.com/office/drawing/2014/main" id="{030E6D44-91DF-E74F-8A2F-B3303DEFCE63}"/>
                </a:ext>
              </a:extLst>
            </p:cNvPr>
            <p:cNvSpPr txBox="1"/>
            <p:nvPr/>
          </p:nvSpPr>
          <p:spPr>
            <a:xfrm>
              <a:off x="5026812" y="2808058"/>
              <a:ext cx="1763996" cy="153884"/>
            </a:xfrm>
            <a:prstGeom prst="rect">
              <a:avLst/>
            </a:prstGeom>
            <a:noFill/>
            <a:ln cap="flat">
              <a:noFill/>
            </a:ln>
          </p:spPr>
          <p:txBody>
            <a:bodyPr vert="horz" wrap="square" lIns="0" tIns="0" rIns="0" bIns="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ECF0F1"/>
                  </a:solidFill>
                  <a:uFillTx/>
                  <a:latin typeface="Poppins Light"/>
                </a:rPr>
                <a:t>Edge</a:t>
              </a:r>
            </a:p>
          </p:txBody>
        </p:sp>
        <p:grpSp>
          <p:nvGrpSpPr>
            <p:cNvPr id="34" name="Group 93">
              <a:extLst>
                <a:ext uri="{FF2B5EF4-FFF2-40B4-BE49-F238E27FC236}">
                  <a16:creationId xmlns:a16="http://schemas.microsoft.com/office/drawing/2014/main" id="{EF933E54-AFC5-DB4F-AA9A-17EC3B18CA73}"/>
                </a:ext>
              </a:extLst>
            </p:cNvPr>
            <p:cNvGrpSpPr/>
            <p:nvPr/>
          </p:nvGrpSpPr>
          <p:grpSpPr>
            <a:xfrm>
              <a:off x="5254448" y="2816617"/>
              <a:ext cx="4348936" cy="3227117"/>
              <a:chOff x="5254448" y="2816617"/>
              <a:chExt cx="4348936" cy="3227117"/>
            </a:xfrm>
          </p:grpSpPr>
          <p:pic>
            <p:nvPicPr>
              <p:cNvPr id="35" name="Picture 92" descr="A black and white logo&#10;&#10;Description automatically generated with low confidence">
                <a:extLst>
                  <a:ext uri="{FF2B5EF4-FFF2-40B4-BE49-F238E27FC236}">
                    <a16:creationId xmlns:a16="http://schemas.microsoft.com/office/drawing/2014/main" id="{827F9B8F-4FC1-F140-A807-FFF855048C0A}"/>
                  </a:ext>
                </a:extLst>
              </p:cNvPr>
              <p:cNvPicPr>
                <a:picLocks noChangeAspect="1"/>
              </p:cNvPicPr>
              <p:nvPr/>
            </p:nvPicPr>
            <p:blipFill>
              <a:blip r:embed="rId16"/>
              <a:stretch>
                <a:fillRect/>
              </a:stretch>
            </p:blipFill>
            <p:spPr>
              <a:xfrm>
                <a:off x="5254448" y="5835469"/>
                <a:ext cx="1007550" cy="208265"/>
              </a:xfrm>
              <a:prstGeom prst="rect">
                <a:avLst/>
              </a:prstGeom>
              <a:noFill/>
              <a:ln cap="flat">
                <a:noFill/>
              </a:ln>
            </p:spPr>
          </p:pic>
          <p:sp>
            <p:nvSpPr>
              <p:cNvPr id="36" name="TextBox 95">
                <a:extLst>
                  <a:ext uri="{FF2B5EF4-FFF2-40B4-BE49-F238E27FC236}">
                    <a16:creationId xmlns:a16="http://schemas.microsoft.com/office/drawing/2014/main" id="{6CBBD9A2-2732-674C-A1AC-C312D29F4F83}"/>
                  </a:ext>
                </a:extLst>
              </p:cNvPr>
              <p:cNvSpPr txBox="1"/>
              <p:nvPr/>
            </p:nvSpPr>
            <p:spPr>
              <a:xfrm>
                <a:off x="7839388" y="2816617"/>
                <a:ext cx="1763996" cy="153884"/>
              </a:xfrm>
              <a:prstGeom prst="rect">
                <a:avLst/>
              </a:prstGeom>
              <a:noFill/>
              <a:ln cap="flat">
                <a:noFill/>
              </a:ln>
            </p:spPr>
            <p:txBody>
              <a:bodyPr vert="horz" wrap="square" lIns="0" tIns="0" rIns="0" bIns="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Poppins Light"/>
                  </a:rPr>
                  <a:t>Block Storage</a:t>
                </a:r>
              </a:p>
            </p:txBody>
          </p:sp>
        </p:grpSp>
      </p:grpSp>
      <p:sp>
        <p:nvSpPr>
          <p:cNvPr id="42" name="TextBox 41">
            <a:extLst>
              <a:ext uri="{FF2B5EF4-FFF2-40B4-BE49-F238E27FC236}">
                <a16:creationId xmlns:a16="http://schemas.microsoft.com/office/drawing/2014/main" id="{0CF3046D-C462-7141-AE13-ED2DE0F6B026}"/>
              </a:ext>
            </a:extLst>
          </p:cNvPr>
          <p:cNvSpPr txBox="1"/>
          <p:nvPr/>
        </p:nvSpPr>
        <p:spPr>
          <a:xfrm>
            <a:off x="3313091" y="2536197"/>
            <a:ext cx="294568" cy="261610"/>
          </a:xfrm>
          <a:prstGeom prst="rect">
            <a:avLst/>
          </a:prstGeom>
          <a:noFill/>
        </p:spPr>
        <p:txBody>
          <a:bodyPr wrap="square">
            <a:spAutoFit/>
          </a:bodyPr>
          <a:lstStyle/>
          <a:p>
            <a:r>
              <a:rPr lang="en-US" sz="1100" b="1" i="0" u="none" strike="noStrike" kern="1200" cap="none" spc="0" baseline="0" dirty="0">
                <a:solidFill>
                  <a:srgbClr val="FFFFFF"/>
                </a:solidFill>
                <a:uFillTx/>
                <a:latin typeface="Poppins" pitchFamily="2"/>
                <a:cs typeface="Poppins" pitchFamily="2"/>
              </a:rPr>
              <a:t>2</a:t>
            </a:r>
            <a:endParaRPr lang="en-US" sz="1100" dirty="0"/>
          </a:p>
        </p:txBody>
      </p:sp>
      <p:pic>
        <p:nvPicPr>
          <p:cNvPr id="43" name="Picture 42">
            <a:extLst>
              <a:ext uri="{FF2B5EF4-FFF2-40B4-BE49-F238E27FC236}">
                <a16:creationId xmlns:a16="http://schemas.microsoft.com/office/drawing/2014/main" id="{938A6880-B965-3B4B-B0CA-924BE484F1A4}"/>
              </a:ext>
            </a:extLst>
          </p:cNvPr>
          <p:cNvPicPr>
            <a:picLocks noChangeAspect="1"/>
          </p:cNvPicPr>
          <p:nvPr/>
        </p:nvPicPr>
        <p:blipFill>
          <a:blip r:embed="rId17"/>
          <a:stretch>
            <a:fillRect/>
          </a:stretch>
        </p:blipFill>
        <p:spPr>
          <a:xfrm>
            <a:off x="943258" y="1517467"/>
            <a:ext cx="1031454" cy="551470"/>
          </a:xfrm>
          <a:prstGeom prst="rect">
            <a:avLst/>
          </a:prstGeom>
        </p:spPr>
      </p:pic>
      <p:sp>
        <p:nvSpPr>
          <p:cNvPr id="44" name="TextBox 18">
            <a:extLst>
              <a:ext uri="{FF2B5EF4-FFF2-40B4-BE49-F238E27FC236}">
                <a16:creationId xmlns:a16="http://schemas.microsoft.com/office/drawing/2014/main" id="{6BC4391B-259D-0345-AE55-40113CA53F66}"/>
              </a:ext>
            </a:extLst>
          </p:cNvPr>
          <p:cNvSpPr txBox="1"/>
          <p:nvPr/>
        </p:nvSpPr>
        <p:spPr>
          <a:xfrm>
            <a:off x="1412836" y="1436324"/>
            <a:ext cx="4019666" cy="350660"/>
          </a:xfrm>
          <a:prstGeom prst="rect">
            <a:avLst/>
          </a:prstGeom>
          <a:noFill/>
          <a:ln cap="flat">
            <a:noFill/>
          </a:ln>
        </p:spPr>
        <p:txBody>
          <a:bodyPr vert="horz" wrap="square" lIns="0" tIns="0" rIns="0" bIns="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5200" b="1" i="0" u="none" strike="noStrike" kern="1200" cap="none" spc="0" baseline="0" dirty="0">
                <a:solidFill>
                  <a:srgbClr val="ECF0F1"/>
                </a:solidFill>
                <a:uFillTx/>
                <a:latin typeface="Poppins Light"/>
              </a:rPr>
              <a:t>Rancher</a:t>
            </a: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name="Slide6807">
    <p:spTree>
      <p:nvGrpSpPr>
        <p:cNvPr id="1" name=""/>
        <p:cNvGrpSpPr/>
        <p:nvPr/>
      </p:nvGrpSpPr>
      <p:grpSpPr>
        <a:xfrm>
          <a:off x="0" y="0"/>
          <a:ext cx="0" cy="0"/>
          <a:chOff x="0" y="0"/>
          <a:chExt cx="0" cy="0"/>
        </a:xfrm>
      </p:grpSpPr>
      <p:sp>
        <p:nvSpPr>
          <p:cNvPr id="2" name="Rectangle 38">
            <a:extLst>
              <a:ext uri="{FF2B5EF4-FFF2-40B4-BE49-F238E27FC236}">
                <a16:creationId xmlns:a16="http://schemas.microsoft.com/office/drawing/2014/main" id="{E97B32AB-4331-5442-BC7E-92DFCCF38D62}"/>
              </a:ext>
            </a:extLst>
          </p:cNvPr>
          <p:cNvSpPr/>
          <p:nvPr/>
        </p:nvSpPr>
        <p:spPr>
          <a:xfrm>
            <a:off x="731840" y="4503566"/>
            <a:ext cx="10728326" cy="1625775"/>
          </a:xfrm>
          <a:prstGeom prst="rect">
            <a:avLst/>
          </a:pr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3" name="Rectangle 37">
            <a:extLst>
              <a:ext uri="{FF2B5EF4-FFF2-40B4-BE49-F238E27FC236}">
                <a16:creationId xmlns:a16="http://schemas.microsoft.com/office/drawing/2014/main" id="{F7F316E6-106B-8B4F-B7B3-A80358F4DC60}"/>
              </a:ext>
            </a:extLst>
          </p:cNvPr>
          <p:cNvSpPr/>
          <p:nvPr/>
        </p:nvSpPr>
        <p:spPr>
          <a:xfrm>
            <a:off x="731840" y="2064980"/>
            <a:ext cx="10728326" cy="2438585"/>
          </a:xfrm>
          <a:prstGeom prst="rect">
            <a:avLst/>
          </a:prstGeom>
          <a:solidFill>
            <a:srgbClr val="F2F2F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4" name="Slide Number Placeholder 1">
            <a:extLst>
              <a:ext uri="{FF2B5EF4-FFF2-40B4-BE49-F238E27FC236}">
                <a16:creationId xmlns:a16="http://schemas.microsoft.com/office/drawing/2014/main" id="{25DBEBA5-6570-4C43-9BF3-183460CB5468}"/>
              </a:ext>
            </a:extLst>
          </p:cNvPr>
          <p:cNvSpPr txBox="1"/>
          <p:nvPr/>
        </p:nvSpPr>
        <p:spPr>
          <a:xfrm>
            <a:off x="11171270" y="6294729"/>
            <a:ext cx="288886" cy="123114"/>
          </a:xfrm>
          <a:prstGeom prst="rect">
            <a:avLst/>
          </a:prstGeom>
          <a:noFill/>
          <a:ln cap="flat">
            <a:noFill/>
          </a:ln>
        </p:spPr>
        <p:txBody>
          <a:bodyPr vert="horz" wrap="square" lIns="0" tIns="0" rIns="0" bIns="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92789EB-C68E-2D44-B090-E603137667BC}" type="slidenum">
              <a:rPr/>
              <a:t>14</a:t>
            </a:fld>
            <a:endParaRPr lang="en-US" sz="800" b="0" i="0" u="none" strike="noStrike" kern="1200" cap="none" spc="0" baseline="0">
              <a:solidFill>
                <a:srgbClr val="000000"/>
              </a:solidFill>
              <a:uFillTx/>
              <a:latin typeface="Poppins SemiBold" pitchFamily="2"/>
              <a:cs typeface="Poppins SemiBold" pitchFamily="2"/>
            </a:endParaRPr>
          </a:p>
        </p:txBody>
      </p:sp>
      <p:sp>
        <p:nvSpPr>
          <p:cNvPr id="5" name="Title 2">
            <a:extLst>
              <a:ext uri="{FF2B5EF4-FFF2-40B4-BE49-F238E27FC236}">
                <a16:creationId xmlns:a16="http://schemas.microsoft.com/office/drawing/2014/main" id="{1EEE16F4-9BA6-004B-B3A5-7428DCB0B988}"/>
              </a:ext>
            </a:extLst>
          </p:cNvPr>
          <p:cNvSpPr txBox="1">
            <a:spLocks noGrp="1"/>
          </p:cNvSpPr>
          <p:nvPr>
            <p:ph type="title"/>
          </p:nvPr>
        </p:nvSpPr>
        <p:spPr>
          <a:xfrm>
            <a:off x="377802" y="348532"/>
            <a:ext cx="10728326" cy="455508"/>
          </a:xfrm>
        </p:spPr>
        <p:txBody>
          <a:bodyPr/>
          <a:lstStyle/>
          <a:p>
            <a:pPr lvl="0"/>
            <a:r>
              <a:rPr lang="en-US"/>
              <a:t>Open, Interoperable Solution Bundles</a:t>
            </a:r>
          </a:p>
        </p:txBody>
      </p:sp>
      <p:graphicFrame>
        <p:nvGraphicFramePr>
          <p:cNvPr id="6" name="Table 8">
            <a:extLst>
              <a:ext uri="{FF2B5EF4-FFF2-40B4-BE49-F238E27FC236}">
                <a16:creationId xmlns:a16="http://schemas.microsoft.com/office/drawing/2014/main" id="{021EE065-D3C8-414E-9306-0B09F307C70C}"/>
              </a:ext>
            </a:extLst>
          </p:cNvPr>
          <p:cNvGraphicFramePr>
            <a:graphicFrameLocks noGrp="1"/>
          </p:cNvGraphicFramePr>
          <p:nvPr/>
        </p:nvGraphicFramePr>
        <p:xfrm>
          <a:off x="4222754" y="1259119"/>
          <a:ext cx="2554486" cy="4870218"/>
        </p:xfrm>
        <a:graphic>
          <a:graphicData uri="http://schemas.openxmlformats.org/drawingml/2006/table">
            <a:tbl>
              <a:tblPr firstRow="1" bandRow="1">
                <a:effectLst/>
                <a:tableStyleId>{3C2FFA5D-87B4-456A-9821-1D502468CF0F}</a:tableStyleId>
              </a:tblPr>
              <a:tblGrid>
                <a:gridCol w="2554486">
                  <a:extLst>
                    <a:ext uri="{9D8B030D-6E8A-4147-A177-3AD203B41FA5}">
                      <a16:colId xmlns:a16="http://schemas.microsoft.com/office/drawing/2014/main" val="587374504"/>
                    </a:ext>
                  </a:extLst>
                </a:gridCol>
              </a:tblGrid>
              <a:tr h="811703">
                <a:tc>
                  <a:txBody>
                    <a:bodyPr/>
                    <a:lstStyle/>
                    <a:p>
                      <a:pPr marL="0" marR="0" lvl="0" indent="0" algn="ctr" defTabSz="914400" rtl="0" fontAlgn="auto" hangingPunct="1">
                        <a:lnSpc>
                          <a:spcPct val="100000"/>
                        </a:lnSpc>
                        <a:spcBef>
                          <a:spcPts val="0"/>
                        </a:spcBef>
                        <a:spcAft>
                          <a:spcPts val="0"/>
                        </a:spcAft>
                        <a:buNone/>
                        <a:tabLst/>
                      </a:pPr>
                      <a:r>
                        <a:rPr lang="en-US" b="0" dirty="0">
                          <a:solidFill>
                            <a:srgbClr val="FFFFFF"/>
                          </a:solidFill>
                          <a:latin typeface="Poppins Medium"/>
                        </a:rPr>
                        <a:t>Hybrid IT</a:t>
                      </a:r>
                    </a:p>
                  </a:txBody>
                  <a:tcPr anchor="ctr">
                    <a:lnB w="12701" cap="flat" cmpd="sng" algn="ctr">
                      <a:solidFill>
                        <a:srgbClr val="FFFFFF"/>
                      </a:solidFill>
                      <a:prstDash val="solid"/>
                      <a:round/>
                      <a:headEnd type="none" w="med" len="med"/>
                      <a:tailEnd type="none" w="med" len="med"/>
                    </a:lnB>
                    <a:solidFill>
                      <a:srgbClr val="2353FF"/>
                    </a:solidFill>
                  </a:tcPr>
                </a:tc>
                <a:extLst>
                  <a:ext uri="{0D108BD9-81ED-4DB2-BD59-A6C34878D82A}">
                    <a16:rowId xmlns:a16="http://schemas.microsoft.com/office/drawing/2014/main" val="188045349"/>
                  </a:ext>
                </a:extLst>
              </a:tr>
              <a:tr h="811703">
                <a:tc>
                  <a:txBody>
                    <a:bodyPr/>
                    <a:lstStyle/>
                    <a:p>
                      <a:pPr lvl="0"/>
                      <a:endParaRPr lang="en-US"/>
                    </a:p>
                  </a:txBody>
                  <a:tcP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EC252F"/>
                    </a:solidFill>
                  </a:tcPr>
                </a:tc>
                <a:extLst>
                  <a:ext uri="{0D108BD9-81ED-4DB2-BD59-A6C34878D82A}">
                    <a16:rowId xmlns:a16="http://schemas.microsoft.com/office/drawing/2014/main" val="138162452"/>
                  </a:ext>
                </a:extLst>
              </a:tr>
              <a:tr h="811703">
                <a:tc>
                  <a:txBody>
                    <a:bodyPr/>
                    <a:lstStyle/>
                    <a:p>
                      <a:pPr lvl="0"/>
                      <a:endParaRPr lang="en-US"/>
                    </a:p>
                  </a:txBody>
                  <a:tcP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EC252F"/>
                    </a:solidFill>
                  </a:tcPr>
                </a:tc>
                <a:extLst>
                  <a:ext uri="{0D108BD9-81ED-4DB2-BD59-A6C34878D82A}">
                    <a16:rowId xmlns:a16="http://schemas.microsoft.com/office/drawing/2014/main" val="111461888"/>
                  </a:ext>
                </a:extLst>
              </a:tr>
              <a:tr h="811703">
                <a:tc>
                  <a:txBody>
                    <a:bodyPr/>
                    <a:lstStyle/>
                    <a:p>
                      <a:pPr lvl="0"/>
                      <a:endParaRPr lang="en-US"/>
                    </a:p>
                  </a:txBody>
                  <a:tcP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EC252F"/>
                    </a:solidFill>
                  </a:tcPr>
                </a:tc>
                <a:extLst>
                  <a:ext uri="{0D108BD9-81ED-4DB2-BD59-A6C34878D82A}">
                    <a16:rowId xmlns:a16="http://schemas.microsoft.com/office/drawing/2014/main" val="4084469355"/>
                  </a:ext>
                </a:extLst>
              </a:tr>
              <a:tr h="811703">
                <a:tc>
                  <a:txBody>
                    <a:bodyPr/>
                    <a:lstStyle/>
                    <a:p>
                      <a:pPr lvl="0"/>
                      <a:endParaRPr lang="en-US"/>
                    </a:p>
                  </a:txBody>
                  <a:tcP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EC252F"/>
                    </a:solidFill>
                  </a:tcPr>
                </a:tc>
                <a:extLst>
                  <a:ext uri="{0D108BD9-81ED-4DB2-BD59-A6C34878D82A}">
                    <a16:rowId xmlns:a16="http://schemas.microsoft.com/office/drawing/2014/main" val="1057308560"/>
                  </a:ext>
                </a:extLst>
              </a:tr>
              <a:tr h="811703">
                <a:tc>
                  <a:txBody>
                    <a:bodyPr/>
                    <a:lstStyle/>
                    <a:p>
                      <a:pPr lvl="0"/>
                      <a:endParaRPr lang="en-US" dirty="0"/>
                    </a:p>
                  </a:txBody>
                  <a:tcP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EC252F"/>
                    </a:solidFill>
                  </a:tcPr>
                </a:tc>
                <a:extLst>
                  <a:ext uri="{0D108BD9-81ED-4DB2-BD59-A6C34878D82A}">
                    <a16:rowId xmlns:a16="http://schemas.microsoft.com/office/drawing/2014/main" val="939170634"/>
                  </a:ext>
                </a:extLst>
              </a:tr>
            </a:tbl>
          </a:graphicData>
        </a:graphic>
      </p:graphicFrame>
      <p:graphicFrame>
        <p:nvGraphicFramePr>
          <p:cNvPr id="7" name="Table 8">
            <a:extLst>
              <a:ext uri="{FF2B5EF4-FFF2-40B4-BE49-F238E27FC236}">
                <a16:creationId xmlns:a16="http://schemas.microsoft.com/office/drawing/2014/main" id="{693E5DE2-5B81-F440-931B-EB5D50BBE489}"/>
              </a:ext>
            </a:extLst>
          </p:cNvPr>
          <p:cNvGraphicFramePr>
            <a:graphicFrameLocks noGrp="1"/>
          </p:cNvGraphicFramePr>
          <p:nvPr/>
        </p:nvGraphicFramePr>
        <p:xfrm>
          <a:off x="7840659" y="1259119"/>
          <a:ext cx="2547856" cy="4870218"/>
        </p:xfrm>
        <a:graphic>
          <a:graphicData uri="http://schemas.openxmlformats.org/drawingml/2006/table">
            <a:tbl>
              <a:tblPr firstRow="1" bandRow="1">
                <a:effectLst/>
                <a:tableStyleId>{69C7853C-536D-4A76-A0AE-DD22124D55A5}</a:tableStyleId>
              </a:tblPr>
              <a:tblGrid>
                <a:gridCol w="2547856">
                  <a:extLst>
                    <a:ext uri="{9D8B030D-6E8A-4147-A177-3AD203B41FA5}">
                      <a16:colId xmlns:a16="http://schemas.microsoft.com/office/drawing/2014/main" val="2219086785"/>
                    </a:ext>
                  </a:extLst>
                </a:gridCol>
              </a:tblGrid>
              <a:tr h="811703">
                <a:tc>
                  <a:txBody>
                    <a:bodyPr/>
                    <a:lstStyle/>
                    <a:p>
                      <a:pPr marL="0" marR="0" lvl="0" indent="0" algn="ctr" defTabSz="914400" rtl="0" fontAlgn="auto" hangingPunct="1">
                        <a:lnSpc>
                          <a:spcPct val="100000"/>
                        </a:lnSpc>
                        <a:spcBef>
                          <a:spcPts val="0"/>
                        </a:spcBef>
                        <a:spcAft>
                          <a:spcPts val="0"/>
                        </a:spcAft>
                        <a:buNone/>
                        <a:tabLst/>
                      </a:pPr>
                      <a:r>
                        <a:rPr lang="en-US" sz="1800" b="0" kern="1200">
                          <a:solidFill>
                            <a:srgbClr val="FFFFFF"/>
                          </a:solidFill>
                          <a:latin typeface="Poppins Medium"/>
                        </a:rPr>
                        <a:t>Edge</a:t>
                      </a:r>
                    </a:p>
                  </a:txBody>
                  <a:tcPr anchor="ct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2353FF"/>
                    </a:solidFill>
                  </a:tcPr>
                </a:tc>
                <a:extLst>
                  <a:ext uri="{0D108BD9-81ED-4DB2-BD59-A6C34878D82A}">
                    <a16:rowId xmlns:a16="http://schemas.microsoft.com/office/drawing/2014/main" val="2329265876"/>
                  </a:ext>
                </a:extLst>
              </a:tr>
              <a:tr h="811703">
                <a:tc>
                  <a:txBody>
                    <a:bodyPr/>
                    <a:lstStyle/>
                    <a:p>
                      <a:pPr lvl="0"/>
                      <a:endParaRPr lang="en-US"/>
                    </a:p>
                  </a:txBody>
                  <a:tcP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191F71"/>
                    </a:solidFill>
                  </a:tcPr>
                </a:tc>
                <a:extLst>
                  <a:ext uri="{0D108BD9-81ED-4DB2-BD59-A6C34878D82A}">
                    <a16:rowId xmlns:a16="http://schemas.microsoft.com/office/drawing/2014/main" val="75206648"/>
                  </a:ext>
                </a:extLst>
              </a:tr>
              <a:tr h="811703">
                <a:tc>
                  <a:txBody>
                    <a:bodyPr/>
                    <a:lstStyle/>
                    <a:p>
                      <a:pPr lvl="0"/>
                      <a:endParaRPr lang="en-US"/>
                    </a:p>
                  </a:txBody>
                  <a:tcP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191F71"/>
                    </a:solidFill>
                  </a:tcPr>
                </a:tc>
                <a:extLst>
                  <a:ext uri="{0D108BD9-81ED-4DB2-BD59-A6C34878D82A}">
                    <a16:rowId xmlns:a16="http://schemas.microsoft.com/office/drawing/2014/main" val="3391456275"/>
                  </a:ext>
                </a:extLst>
              </a:tr>
              <a:tr h="811703">
                <a:tc>
                  <a:txBody>
                    <a:bodyPr/>
                    <a:lstStyle/>
                    <a:p>
                      <a:pPr lvl="0"/>
                      <a:endParaRPr lang="en-US"/>
                    </a:p>
                  </a:txBody>
                  <a:tcP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191F71"/>
                    </a:solidFill>
                  </a:tcPr>
                </a:tc>
                <a:extLst>
                  <a:ext uri="{0D108BD9-81ED-4DB2-BD59-A6C34878D82A}">
                    <a16:rowId xmlns:a16="http://schemas.microsoft.com/office/drawing/2014/main" val="678550214"/>
                  </a:ext>
                </a:extLst>
              </a:tr>
              <a:tr h="811703">
                <a:tc>
                  <a:txBody>
                    <a:bodyPr/>
                    <a:lstStyle/>
                    <a:p>
                      <a:pPr lvl="0"/>
                      <a:endParaRPr lang="en-US"/>
                    </a:p>
                  </a:txBody>
                  <a:tcP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191F71"/>
                    </a:solidFill>
                  </a:tcPr>
                </a:tc>
                <a:extLst>
                  <a:ext uri="{0D108BD9-81ED-4DB2-BD59-A6C34878D82A}">
                    <a16:rowId xmlns:a16="http://schemas.microsoft.com/office/drawing/2014/main" val="1676674196"/>
                  </a:ext>
                </a:extLst>
              </a:tr>
              <a:tr h="811703">
                <a:tc>
                  <a:txBody>
                    <a:bodyPr/>
                    <a:lstStyle/>
                    <a:p>
                      <a:pPr lvl="0"/>
                      <a:endParaRPr lang="en-US"/>
                    </a:p>
                  </a:txBody>
                  <a:tcP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191F71"/>
                    </a:solidFill>
                  </a:tcPr>
                </a:tc>
                <a:extLst>
                  <a:ext uri="{0D108BD9-81ED-4DB2-BD59-A6C34878D82A}">
                    <a16:rowId xmlns:a16="http://schemas.microsoft.com/office/drawing/2014/main" val="1894224361"/>
                  </a:ext>
                </a:extLst>
              </a:tr>
            </a:tbl>
          </a:graphicData>
        </a:graphic>
      </p:graphicFrame>
      <p:grpSp>
        <p:nvGrpSpPr>
          <p:cNvPr id="8" name="Group 12">
            <a:extLst>
              <a:ext uri="{FF2B5EF4-FFF2-40B4-BE49-F238E27FC236}">
                <a16:creationId xmlns:a16="http://schemas.microsoft.com/office/drawing/2014/main" id="{CAED2653-51A5-7443-B9C7-23A0B92CA949}"/>
              </a:ext>
            </a:extLst>
          </p:cNvPr>
          <p:cNvGrpSpPr/>
          <p:nvPr/>
        </p:nvGrpSpPr>
        <p:grpSpPr>
          <a:xfrm>
            <a:off x="8299707" y="2318241"/>
            <a:ext cx="1657239" cy="276999"/>
            <a:chOff x="8299707" y="2318241"/>
            <a:chExt cx="1657239" cy="276999"/>
          </a:xfrm>
        </p:grpSpPr>
        <p:pic>
          <p:nvPicPr>
            <p:cNvPr id="9" name="Picture 13">
              <a:extLst>
                <a:ext uri="{FF2B5EF4-FFF2-40B4-BE49-F238E27FC236}">
                  <a16:creationId xmlns:a16="http://schemas.microsoft.com/office/drawing/2014/main" id="{ECEE6DBB-BBF2-2241-AAE9-C29133C1F97F}"/>
                </a:ext>
              </a:extLst>
            </p:cNvPr>
            <p:cNvPicPr>
              <a:picLocks noChangeAspect="1"/>
            </p:cNvPicPr>
            <p:nvPr/>
          </p:nvPicPr>
          <p:blipFill>
            <a:blip r:embed="rId3"/>
            <a:stretch>
              <a:fillRect/>
            </a:stretch>
          </p:blipFill>
          <p:spPr>
            <a:xfrm>
              <a:off x="8299707" y="2322905"/>
              <a:ext cx="486003" cy="236591"/>
            </a:xfrm>
            <a:prstGeom prst="rect">
              <a:avLst/>
            </a:prstGeom>
            <a:noFill/>
            <a:ln cap="flat">
              <a:noFill/>
            </a:ln>
          </p:spPr>
        </p:pic>
        <p:sp>
          <p:nvSpPr>
            <p:cNvPr id="10" name="TextBox 14">
              <a:extLst>
                <a:ext uri="{FF2B5EF4-FFF2-40B4-BE49-F238E27FC236}">
                  <a16:creationId xmlns:a16="http://schemas.microsoft.com/office/drawing/2014/main" id="{AE48771E-D7FF-B443-BE9A-195DB3829698}"/>
                </a:ext>
              </a:extLst>
            </p:cNvPr>
            <p:cNvSpPr txBox="1"/>
            <p:nvPr/>
          </p:nvSpPr>
          <p:spPr>
            <a:xfrm>
              <a:off x="8737183" y="2318241"/>
              <a:ext cx="1219763" cy="276999"/>
            </a:xfrm>
            <a:prstGeom prst="rect">
              <a:avLst/>
            </a:prstGeom>
            <a:noFill/>
            <a:ln cap="flat">
              <a:noFill/>
            </a:ln>
          </p:spPr>
          <p:txBody>
            <a:bodyPr vert="horz" wrap="squar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Light"/>
                </a:rPr>
                <a:t>Rancher</a:t>
              </a:r>
            </a:p>
          </p:txBody>
        </p:sp>
      </p:grpSp>
      <p:pic>
        <p:nvPicPr>
          <p:cNvPr id="11" name="Picture 16" descr="A picture containing text, clipart&#10;&#10;Description automatically generated">
            <a:extLst>
              <a:ext uri="{FF2B5EF4-FFF2-40B4-BE49-F238E27FC236}">
                <a16:creationId xmlns:a16="http://schemas.microsoft.com/office/drawing/2014/main" id="{23D2293F-E813-6B42-98C9-6F2E935205C8}"/>
              </a:ext>
            </a:extLst>
          </p:cNvPr>
          <p:cNvPicPr>
            <a:picLocks noChangeAspect="1"/>
          </p:cNvPicPr>
          <p:nvPr/>
        </p:nvPicPr>
        <p:blipFill>
          <a:blip r:embed="rId4"/>
          <a:stretch>
            <a:fillRect/>
          </a:stretch>
        </p:blipFill>
        <p:spPr>
          <a:xfrm>
            <a:off x="8662925" y="3095993"/>
            <a:ext cx="930804" cy="359999"/>
          </a:xfrm>
          <a:prstGeom prst="rect">
            <a:avLst/>
          </a:prstGeom>
          <a:noFill/>
          <a:ln cap="flat">
            <a:noFill/>
          </a:ln>
        </p:spPr>
      </p:pic>
      <p:grpSp>
        <p:nvGrpSpPr>
          <p:cNvPr id="12" name="Group 24">
            <a:extLst>
              <a:ext uri="{FF2B5EF4-FFF2-40B4-BE49-F238E27FC236}">
                <a16:creationId xmlns:a16="http://schemas.microsoft.com/office/drawing/2014/main" id="{3A165A36-8428-FA4E-BC15-E1DEE819710D}"/>
              </a:ext>
            </a:extLst>
          </p:cNvPr>
          <p:cNvGrpSpPr/>
          <p:nvPr/>
        </p:nvGrpSpPr>
        <p:grpSpPr>
          <a:xfrm>
            <a:off x="8253118" y="4774914"/>
            <a:ext cx="1750426" cy="306141"/>
            <a:chOff x="8253118" y="4774914"/>
            <a:chExt cx="1750426" cy="306141"/>
          </a:xfrm>
        </p:grpSpPr>
        <p:pic>
          <p:nvPicPr>
            <p:cNvPr id="13" name="Picture 15" descr="A picture containing text, clipart&#10;&#10;Description automatically generated">
              <a:extLst>
                <a:ext uri="{FF2B5EF4-FFF2-40B4-BE49-F238E27FC236}">
                  <a16:creationId xmlns:a16="http://schemas.microsoft.com/office/drawing/2014/main" id="{D983E724-1400-2E4D-BB98-7ACE358EA5E8}"/>
                </a:ext>
              </a:extLst>
            </p:cNvPr>
            <p:cNvPicPr>
              <a:picLocks noChangeAspect="1"/>
            </p:cNvPicPr>
            <p:nvPr/>
          </p:nvPicPr>
          <p:blipFill>
            <a:blip r:embed="rId5"/>
            <a:srcRect l="9747" t="26918" r="58720" b="17160"/>
            <a:stretch>
              <a:fillRect/>
            </a:stretch>
          </p:blipFill>
          <p:spPr>
            <a:xfrm>
              <a:off x="8253118" y="4793019"/>
              <a:ext cx="486003" cy="287112"/>
            </a:xfrm>
            <a:prstGeom prst="rect">
              <a:avLst/>
            </a:prstGeom>
            <a:noFill/>
            <a:ln cap="flat">
              <a:noFill/>
            </a:ln>
          </p:spPr>
        </p:pic>
        <p:sp>
          <p:nvSpPr>
            <p:cNvPr id="14" name="Rectangle 17">
              <a:extLst>
                <a:ext uri="{FF2B5EF4-FFF2-40B4-BE49-F238E27FC236}">
                  <a16:creationId xmlns:a16="http://schemas.microsoft.com/office/drawing/2014/main" id="{9A48474D-8D4F-6243-8A1D-D62EEC41D6D3}"/>
                </a:ext>
              </a:extLst>
            </p:cNvPr>
            <p:cNvSpPr/>
            <p:nvPr/>
          </p:nvSpPr>
          <p:spPr>
            <a:xfrm>
              <a:off x="8737064" y="4774914"/>
              <a:ext cx="1266480" cy="306141"/>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Light"/>
                </a:rPr>
                <a:t>SUSE Manager</a:t>
              </a:r>
              <a:endParaRPr lang="en-US" sz="1600" b="0" i="0" u="none" strike="noStrike" kern="1200" cap="none" spc="0" baseline="0">
                <a:solidFill>
                  <a:srgbClr val="FFFFFF"/>
                </a:solidFill>
                <a:uFillTx/>
                <a:latin typeface="Poppins Light"/>
              </a:endParaRPr>
            </a:p>
          </p:txBody>
        </p:sp>
      </p:grpSp>
      <p:pic>
        <p:nvPicPr>
          <p:cNvPr id="15" name="Picture 18" descr="A black and white logo&#10;&#10;Description automatically generated with low confidence">
            <a:extLst>
              <a:ext uri="{FF2B5EF4-FFF2-40B4-BE49-F238E27FC236}">
                <a16:creationId xmlns:a16="http://schemas.microsoft.com/office/drawing/2014/main" id="{FCDD20A1-D6F5-404A-8FF2-C9D63BC610F3}"/>
              </a:ext>
            </a:extLst>
          </p:cNvPr>
          <p:cNvPicPr>
            <a:picLocks noChangeAspect="1"/>
          </p:cNvPicPr>
          <p:nvPr/>
        </p:nvPicPr>
        <p:blipFill>
          <a:blip r:embed="rId6"/>
          <a:stretch>
            <a:fillRect/>
          </a:stretch>
        </p:blipFill>
        <p:spPr>
          <a:xfrm>
            <a:off x="8261722" y="3912781"/>
            <a:ext cx="1733208" cy="358261"/>
          </a:xfrm>
          <a:prstGeom prst="rect">
            <a:avLst/>
          </a:prstGeom>
          <a:noFill/>
          <a:ln cap="flat">
            <a:noFill/>
          </a:ln>
        </p:spPr>
      </p:pic>
      <p:grpSp>
        <p:nvGrpSpPr>
          <p:cNvPr id="16" name="Group 26">
            <a:extLst>
              <a:ext uri="{FF2B5EF4-FFF2-40B4-BE49-F238E27FC236}">
                <a16:creationId xmlns:a16="http://schemas.microsoft.com/office/drawing/2014/main" id="{EAD0BB34-988A-DA4D-8FE0-FC85232AB510}"/>
              </a:ext>
            </a:extLst>
          </p:cNvPr>
          <p:cNvGrpSpPr/>
          <p:nvPr/>
        </p:nvGrpSpPr>
        <p:grpSpPr>
          <a:xfrm>
            <a:off x="8183770" y="5635291"/>
            <a:ext cx="1889122" cy="306141"/>
            <a:chOff x="8183770" y="5635291"/>
            <a:chExt cx="1889122" cy="306141"/>
          </a:xfrm>
        </p:grpSpPr>
        <p:pic>
          <p:nvPicPr>
            <p:cNvPr id="17" name="Picture 22" descr="A picture containing text, clipart&#10;&#10;Description automatically generated">
              <a:extLst>
                <a:ext uri="{FF2B5EF4-FFF2-40B4-BE49-F238E27FC236}">
                  <a16:creationId xmlns:a16="http://schemas.microsoft.com/office/drawing/2014/main" id="{65810C21-9981-B54B-B55D-8087BAD4A957}"/>
                </a:ext>
              </a:extLst>
            </p:cNvPr>
            <p:cNvPicPr>
              <a:picLocks noChangeAspect="1"/>
            </p:cNvPicPr>
            <p:nvPr/>
          </p:nvPicPr>
          <p:blipFill>
            <a:blip r:embed="rId5"/>
            <a:srcRect l="9747" t="26918" r="58720" b="17160"/>
            <a:stretch>
              <a:fillRect/>
            </a:stretch>
          </p:blipFill>
          <p:spPr>
            <a:xfrm>
              <a:off x="8183770" y="5653387"/>
              <a:ext cx="486003" cy="287112"/>
            </a:xfrm>
            <a:prstGeom prst="rect">
              <a:avLst/>
            </a:prstGeom>
            <a:noFill/>
            <a:ln cap="flat">
              <a:noFill/>
            </a:ln>
          </p:spPr>
        </p:pic>
        <p:sp>
          <p:nvSpPr>
            <p:cNvPr id="18" name="Rectangle 23">
              <a:extLst>
                <a:ext uri="{FF2B5EF4-FFF2-40B4-BE49-F238E27FC236}">
                  <a16:creationId xmlns:a16="http://schemas.microsoft.com/office/drawing/2014/main" id="{3491C345-3475-1C4A-8D07-DFDE55CE0C34}"/>
                </a:ext>
              </a:extLst>
            </p:cNvPr>
            <p:cNvSpPr/>
            <p:nvPr/>
          </p:nvSpPr>
          <p:spPr>
            <a:xfrm>
              <a:off x="8667707" y="5635291"/>
              <a:ext cx="1405185" cy="306141"/>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Light"/>
                </a:rPr>
                <a:t>SUSE Linux Enterprise Micro</a:t>
              </a:r>
              <a:endParaRPr lang="en-US" sz="1600" b="0" i="0" u="none" strike="noStrike" kern="1200" cap="none" spc="0" baseline="0">
                <a:solidFill>
                  <a:srgbClr val="FFFFFF"/>
                </a:solidFill>
                <a:uFillTx/>
                <a:latin typeface="Poppins Light"/>
              </a:endParaRPr>
            </a:p>
          </p:txBody>
        </p:sp>
      </p:grpSp>
      <p:sp>
        <p:nvSpPr>
          <p:cNvPr id="19" name="TextBox 33">
            <a:extLst>
              <a:ext uri="{FF2B5EF4-FFF2-40B4-BE49-F238E27FC236}">
                <a16:creationId xmlns:a16="http://schemas.microsoft.com/office/drawing/2014/main" id="{0491B24A-7F88-784E-BD92-D2801CBE0B32}"/>
              </a:ext>
            </a:extLst>
          </p:cNvPr>
          <p:cNvSpPr txBox="1"/>
          <p:nvPr/>
        </p:nvSpPr>
        <p:spPr>
          <a:xfrm>
            <a:off x="1927582" y="3099605"/>
            <a:ext cx="1748899" cy="369335"/>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Poppins Medium"/>
              </a:rPr>
              <a:t>Cloud-native</a:t>
            </a:r>
          </a:p>
        </p:txBody>
      </p:sp>
      <p:sp>
        <p:nvSpPr>
          <p:cNvPr id="20" name="TextBox 35">
            <a:extLst>
              <a:ext uri="{FF2B5EF4-FFF2-40B4-BE49-F238E27FC236}">
                <a16:creationId xmlns:a16="http://schemas.microsoft.com/office/drawing/2014/main" id="{B4A055E0-46A6-9A42-B3E4-953B6C140F8D}"/>
              </a:ext>
            </a:extLst>
          </p:cNvPr>
          <p:cNvSpPr txBox="1"/>
          <p:nvPr/>
        </p:nvSpPr>
        <p:spPr>
          <a:xfrm>
            <a:off x="1948659" y="5131786"/>
            <a:ext cx="1706755"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Poppins Medium"/>
              </a:rPr>
              <a:t>Cloud-ready</a:t>
            </a:r>
          </a:p>
        </p:txBody>
      </p:sp>
      <p:grpSp>
        <p:nvGrpSpPr>
          <p:cNvPr id="21" name="Group 36">
            <a:extLst>
              <a:ext uri="{FF2B5EF4-FFF2-40B4-BE49-F238E27FC236}">
                <a16:creationId xmlns:a16="http://schemas.microsoft.com/office/drawing/2014/main" id="{AFDD3619-4C48-0344-B713-72B446AF5371}"/>
              </a:ext>
            </a:extLst>
          </p:cNvPr>
          <p:cNvGrpSpPr/>
          <p:nvPr/>
        </p:nvGrpSpPr>
        <p:grpSpPr>
          <a:xfrm>
            <a:off x="4671376" y="2318241"/>
            <a:ext cx="1657240" cy="276999"/>
            <a:chOff x="4671376" y="2318241"/>
            <a:chExt cx="1657240" cy="276999"/>
          </a:xfrm>
        </p:grpSpPr>
        <p:pic>
          <p:nvPicPr>
            <p:cNvPr id="22" name="Picture 39">
              <a:extLst>
                <a:ext uri="{FF2B5EF4-FFF2-40B4-BE49-F238E27FC236}">
                  <a16:creationId xmlns:a16="http://schemas.microsoft.com/office/drawing/2014/main" id="{C3F553D8-04BA-F44C-8C19-3C413B2226E2}"/>
                </a:ext>
              </a:extLst>
            </p:cNvPr>
            <p:cNvPicPr>
              <a:picLocks noChangeAspect="1"/>
            </p:cNvPicPr>
            <p:nvPr/>
          </p:nvPicPr>
          <p:blipFill>
            <a:blip r:embed="rId3"/>
            <a:stretch>
              <a:fillRect/>
            </a:stretch>
          </p:blipFill>
          <p:spPr>
            <a:xfrm>
              <a:off x="4671376" y="2322905"/>
              <a:ext cx="486003" cy="236591"/>
            </a:xfrm>
            <a:prstGeom prst="rect">
              <a:avLst/>
            </a:prstGeom>
            <a:noFill/>
            <a:ln cap="flat">
              <a:noFill/>
            </a:ln>
          </p:spPr>
        </p:pic>
        <p:sp>
          <p:nvSpPr>
            <p:cNvPr id="23" name="TextBox 40">
              <a:extLst>
                <a:ext uri="{FF2B5EF4-FFF2-40B4-BE49-F238E27FC236}">
                  <a16:creationId xmlns:a16="http://schemas.microsoft.com/office/drawing/2014/main" id="{0682C210-9029-F643-A1FB-AC85124159B5}"/>
                </a:ext>
              </a:extLst>
            </p:cNvPr>
            <p:cNvSpPr txBox="1"/>
            <p:nvPr/>
          </p:nvSpPr>
          <p:spPr>
            <a:xfrm>
              <a:off x="5108853" y="2318241"/>
              <a:ext cx="1219763" cy="276999"/>
            </a:xfrm>
            <a:prstGeom prst="rect">
              <a:avLst/>
            </a:prstGeom>
            <a:noFill/>
            <a:ln cap="flat">
              <a:noFill/>
            </a:ln>
          </p:spPr>
          <p:txBody>
            <a:bodyPr vert="horz" wrap="squar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Light"/>
                </a:rPr>
                <a:t>Rancher</a:t>
              </a:r>
            </a:p>
          </p:txBody>
        </p:sp>
      </p:grpSp>
      <p:grpSp>
        <p:nvGrpSpPr>
          <p:cNvPr id="24" name="Group 42">
            <a:extLst>
              <a:ext uri="{FF2B5EF4-FFF2-40B4-BE49-F238E27FC236}">
                <a16:creationId xmlns:a16="http://schemas.microsoft.com/office/drawing/2014/main" id="{3B3C9536-658C-E04C-8D83-677123586437}"/>
              </a:ext>
            </a:extLst>
          </p:cNvPr>
          <p:cNvGrpSpPr/>
          <p:nvPr/>
        </p:nvGrpSpPr>
        <p:grpSpPr>
          <a:xfrm>
            <a:off x="4624788" y="4774914"/>
            <a:ext cx="1750417" cy="306141"/>
            <a:chOff x="4624788" y="4774914"/>
            <a:chExt cx="1750417" cy="306141"/>
          </a:xfrm>
        </p:grpSpPr>
        <p:pic>
          <p:nvPicPr>
            <p:cNvPr id="25" name="Picture 43" descr="A picture containing text, clipart&#10;&#10;Description automatically generated">
              <a:extLst>
                <a:ext uri="{FF2B5EF4-FFF2-40B4-BE49-F238E27FC236}">
                  <a16:creationId xmlns:a16="http://schemas.microsoft.com/office/drawing/2014/main" id="{2B4D74B8-106A-7A4D-87F7-B77B5EF5C6EF}"/>
                </a:ext>
              </a:extLst>
            </p:cNvPr>
            <p:cNvPicPr>
              <a:picLocks noChangeAspect="1"/>
            </p:cNvPicPr>
            <p:nvPr/>
          </p:nvPicPr>
          <p:blipFill>
            <a:blip r:embed="rId5"/>
            <a:srcRect l="9747" t="26918" r="58720" b="17160"/>
            <a:stretch>
              <a:fillRect/>
            </a:stretch>
          </p:blipFill>
          <p:spPr>
            <a:xfrm>
              <a:off x="4624788" y="4793019"/>
              <a:ext cx="486003" cy="287112"/>
            </a:xfrm>
            <a:prstGeom prst="rect">
              <a:avLst/>
            </a:prstGeom>
            <a:noFill/>
            <a:ln cap="flat">
              <a:noFill/>
            </a:ln>
          </p:spPr>
        </p:pic>
        <p:sp>
          <p:nvSpPr>
            <p:cNvPr id="26" name="Rectangle 44">
              <a:extLst>
                <a:ext uri="{FF2B5EF4-FFF2-40B4-BE49-F238E27FC236}">
                  <a16:creationId xmlns:a16="http://schemas.microsoft.com/office/drawing/2014/main" id="{0214E45B-1B39-8142-8D44-3A481A9899E9}"/>
                </a:ext>
              </a:extLst>
            </p:cNvPr>
            <p:cNvSpPr/>
            <p:nvPr/>
          </p:nvSpPr>
          <p:spPr>
            <a:xfrm>
              <a:off x="5108725" y="4774914"/>
              <a:ext cx="1266480" cy="306141"/>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dirty="0">
                  <a:solidFill>
                    <a:srgbClr val="FFFFFF"/>
                  </a:solidFill>
                  <a:uFillTx/>
                  <a:latin typeface="Poppins Light"/>
                </a:rPr>
                <a:t>SUSE Manager</a:t>
              </a:r>
              <a:endParaRPr lang="en-US" sz="1600" b="0" i="0" u="none" strike="noStrike" kern="1200" cap="none" spc="0" baseline="0" dirty="0">
                <a:solidFill>
                  <a:srgbClr val="FFFFFF"/>
                </a:solidFill>
                <a:uFillTx/>
                <a:latin typeface="Poppins Light"/>
              </a:endParaRPr>
            </a:p>
          </p:txBody>
        </p:sp>
      </p:grpSp>
      <p:pic>
        <p:nvPicPr>
          <p:cNvPr id="27" name="Picture 45" descr="A black and white logo&#10;&#10;Description automatically generated with low confidence">
            <a:extLst>
              <a:ext uri="{FF2B5EF4-FFF2-40B4-BE49-F238E27FC236}">
                <a16:creationId xmlns:a16="http://schemas.microsoft.com/office/drawing/2014/main" id="{72CFE31E-D7F3-7445-A145-ED559F590B34}"/>
              </a:ext>
            </a:extLst>
          </p:cNvPr>
          <p:cNvPicPr>
            <a:picLocks noChangeAspect="1"/>
          </p:cNvPicPr>
          <p:nvPr/>
        </p:nvPicPr>
        <p:blipFill>
          <a:blip r:embed="rId6"/>
          <a:stretch>
            <a:fillRect/>
          </a:stretch>
        </p:blipFill>
        <p:spPr>
          <a:xfrm>
            <a:off x="4633392" y="3912781"/>
            <a:ext cx="1733208" cy="358261"/>
          </a:xfrm>
          <a:prstGeom prst="rect">
            <a:avLst/>
          </a:prstGeom>
          <a:noFill/>
          <a:ln cap="flat">
            <a:noFill/>
          </a:ln>
        </p:spPr>
      </p:pic>
      <p:grpSp>
        <p:nvGrpSpPr>
          <p:cNvPr id="28" name="Group 46">
            <a:extLst>
              <a:ext uri="{FF2B5EF4-FFF2-40B4-BE49-F238E27FC236}">
                <a16:creationId xmlns:a16="http://schemas.microsoft.com/office/drawing/2014/main" id="{8CC6F222-36C3-CB4C-8DA4-9C68CB6C8ADF}"/>
              </a:ext>
            </a:extLst>
          </p:cNvPr>
          <p:cNvGrpSpPr/>
          <p:nvPr/>
        </p:nvGrpSpPr>
        <p:grpSpPr>
          <a:xfrm>
            <a:off x="4555431" y="5635291"/>
            <a:ext cx="1967916" cy="306141"/>
            <a:chOff x="4555431" y="5635291"/>
            <a:chExt cx="1967916" cy="306141"/>
          </a:xfrm>
        </p:grpSpPr>
        <p:pic>
          <p:nvPicPr>
            <p:cNvPr id="29" name="Picture 47" descr="A picture containing text, clipart&#10;&#10;Description automatically generated">
              <a:extLst>
                <a:ext uri="{FF2B5EF4-FFF2-40B4-BE49-F238E27FC236}">
                  <a16:creationId xmlns:a16="http://schemas.microsoft.com/office/drawing/2014/main" id="{F1A2C81F-1539-D14E-8FD6-6120EAB1D069}"/>
                </a:ext>
              </a:extLst>
            </p:cNvPr>
            <p:cNvPicPr>
              <a:picLocks noChangeAspect="1"/>
            </p:cNvPicPr>
            <p:nvPr/>
          </p:nvPicPr>
          <p:blipFill>
            <a:blip r:embed="rId5"/>
            <a:srcRect l="9747" t="26918" r="58720" b="17160"/>
            <a:stretch>
              <a:fillRect/>
            </a:stretch>
          </p:blipFill>
          <p:spPr>
            <a:xfrm>
              <a:off x="4555431" y="5653387"/>
              <a:ext cx="486003" cy="287112"/>
            </a:xfrm>
            <a:prstGeom prst="rect">
              <a:avLst/>
            </a:prstGeom>
            <a:noFill/>
            <a:ln cap="flat">
              <a:noFill/>
            </a:ln>
          </p:spPr>
        </p:pic>
        <p:sp>
          <p:nvSpPr>
            <p:cNvPr id="30" name="Rectangle 48">
              <a:extLst>
                <a:ext uri="{FF2B5EF4-FFF2-40B4-BE49-F238E27FC236}">
                  <a16:creationId xmlns:a16="http://schemas.microsoft.com/office/drawing/2014/main" id="{5BBB2FE0-F2A1-DA4A-AAC9-497080A22FE3}"/>
                </a:ext>
              </a:extLst>
            </p:cNvPr>
            <p:cNvSpPr/>
            <p:nvPr/>
          </p:nvSpPr>
          <p:spPr>
            <a:xfrm>
              <a:off x="5039377" y="5635291"/>
              <a:ext cx="1483970" cy="306141"/>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Light"/>
                </a:rPr>
                <a:t>SUSE Linux Enterprise Server</a:t>
              </a:r>
            </a:p>
          </p:txBody>
        </p:sp>
      </p:grpSp>
      <p:pic>
        <p:nvPicPr>
          <p:cNvPr id="31" name="Picture 50">
            <a:extLst>
              <a:ext uri="{FF2B5EF4-FFF2-40B4-BE49-F238E27FC236}">
                <a16:creationId xmlns:a16="http://schemas.microsoft.com/office/drawing/2014/main" id="{50760BF2-7C5D-1C43-AA4C-21C128159A36}"/>
              </a:ext>
            </a:extLst>
          </p:cNvPr>
          <p:cNvPicPr>
            <a:picLocks noChangeAspect="1"/>
          </p:cNvPicPr>
          <p:nvPr/>
        </p:nvPicPr>
        <p:blipFill>
          <a:blip r:embed="rId7"/>
          <a:stretch>
            <a:fillRect/>
          </a:stretch>
        </p:blipFill>
        <p:spPr>
          <a:xfrm>
            <a:off x="5027883" y="3100081"/>
            <a:ext cx="935998" cy="358261"/>
          </a:xfrm>
          <a:prstGeom prst="rect">
            <a:avLst/>
          </a:prstGeom>
          <a:noFill/>
          <a:ln cap="flat">
            <a:noFill/>
          </a:ln>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name="Slide6808">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C4937F9-DF52-5A4C-8AC7-2A7DAFECBCC2}"/>
              </a:ext>
            </a:extLst>
          </p:cNvPr>
          <p:cNvSpPr txBox="1">
            <a:spLocks noGrp="1"/>
          </p:cNvSpPr>
          <p:nvPr>
            <p:ph type="title"/>
          </p:nvPr>
        </p:nvSpPr>
        <p:spPr/>
        <p:txBody>
          <a:bodyPr/>
          <a:lstStyle/>
          <a:p>
            <a:pPr lvl="0"/>
            <a:r>
              <a:rPr lang="en-US">
                <a:cs typeface="Poppins" pitchFamily="2"/>
              </a:rPr>
              <a:t>Rancher’s Unique Approach</a:t>
            </a:r>
            <a:endParaRPr lang="en-GB"/>
          </a:p>
        </p:txBody>
      </p:sp>
      <p:grpSp>
        <p:nvGrpSpPr>
          <p:cNvPr id="3" name="Group 26">
            <a:extLst>
              <a:ext uri="{FF2B5EF4-FFF2-40B4-BE49-F238E27FC236}">
                <a16:creationId xmlns:a16="http://schemas.microsoft.com/office/drawing/2014/main" id="{DA8BF866-A21D-F443-A5BE-1F968B25F6F3}"/>
              </a:ext>
            </a:extLst>
          </p:cNvPr>
          <p:cNvGrpSpPr/>
          <p:nvPr/>
        </p:nvGrpSpPr>
        <p:grpSpPr>
          <a:xfrm>
            <a:off x="3508598" y="1808161"/>
            <a:ext cx="2398050" cy="3565529"/>
            <a:chOff x="3508598" y="1808161"/>
            <a:chExt cx="2398050" cy="3565529"/>
          </a:xfrm>
        </p:grpSpPr>
        <p:sp>
          <p:nvSpPr>
            <p:cNvPr id="4" name="Rectangle 10">
              <a:extLst>
                <a:ext uri="{FF2B5EF4-FFF2-40B4-BE49-F238E27FC236}">
                  <a16:creationId xmlns:a16="http://schemas.microsoft.com/office/drawing/2014/main" id="{E3C5738D-6A55-9945-AE3A-0872BE97C9EC}"/>
                </a:ext>
              </a:extLst>
            </p:cNvPr>
            <p:cNvSpPr/>
            <p:nvPr/>
          </p:nvSpPr>
          <p:spPr>
            <a:xfrm>
              <a:off x="3508598" y="1808161"/>
              <a:ext cx="2398050" cy="3565529"/>
            </a:xfrm>
            <a:prstGeom prst="rect">
              <a:avLst/>
            </a:prstGeom>
            <a:solidFill>
              <a:srgbClr val="2453FF"/>
            </a:solidFill>
            <a:ln cap="flat">
              <a:noFill/>
              <a:prstDash val="solid"/>
            </a:ln>
          </p:spPr>
          <p:txBody>
            <a:bodyPr vert="horz" wrap="square" lIns="91440" tIns="2231995" rIns="91440" bIns="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Poppins Medium"/>
                  <a:ea typeface="League Spartan"/>
                  <a:cs typeface="Poppins Medium" pitchFamily="2"/>
                </a:rPr>
                <a:t>Treat all Kubernetes distributions as first class citizens</a:t>
              </a:r>
            </a:p>
          </p:txBody>
        </p:sp>
        <p:sp>
          <p:nvSpPr>
            <p:cNvPr id="5" name="Rounded Rectangle 46">
              <a:extLst>
                <a:ext uri="{FF2B5EF4-FFF2-40B4-BE49-F238E27FC236}">
                  <a16:creationId xmlns:a16="http://schemas.microsoft.com/office/drawing/2014/main" id="{A70E5F84-0CBD-F947-BE86-177F9D13605E}"/>
                </a:ext>
              </a:extLst>
            </p:cNvPr>
            <p:cNvSpPr/>
            <p:nvPr/>
          </p:nvSpPr>
          <p:spPr>
            <a:xfrm>
              <a:off x="4034433" y="2216057"/>
              <a:ext cx="1346380" cy="1346380"/>
            </a:xfrm>
            <a:prstGeom prst="rect">
              <a:avLst/>
            </a:pr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10000"/>
                </a:lnSpc>
                <a:spcBef>
                  <a:spcPts val="5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FFFFFF"/>
                </a:solidFill>
                <a:uFillTx/>
                <a:latin typeface="Poppins Medium"/>
              </a:endParaRPr>
            </a:p>
          </p:txBody>
        </p:sp>
        <p:pic>
          <p:nvPicPr>
            <p:cNvPr id="6" name="Picture 19" descr="Icon&#10;&#10;Description automatically generated">
              <a:extLst>
                <a:ext uri="{FF2B5EF4-FFF2-40B4-BE49-F238E27FC236}">
                  <a16:creationId xmlns:a16="http://schemas.microsoft.com/office/drawing/2014/main" id="{CF127B2B-ABEA-4045-AEF0-14C6FFF30C2D}"/>
                </a:ext>
              </a:extLst>
            </p:cNvPr>
            <p:cNvPicPr>
              <a:picLocks noChangeAspect="1"/>
            </p:cNvPicPr>
            <p:nvPr/>
          </p:nvPicPr>
          <p:blipFill>
            <a:blip r:embed="rId3"/>
            <a:stretch>
              <a:fillRect/>
            </a:stretch>
          </p:blipFill>
          <p:spPr>
            <a:xfrm>
              <a:off x="4226411" y="2421248"/>
              <a:ext cx="962415" cy="935998"/>
            </a:xfrm>
            <a:prstGeom prst="rect">
              <a:avLst/>
            </a:prstGeom>
            <a:noFill/>
            <a:ln cap="flat">
              <a:noFill/>
            </a:ln>
          </p:spPr>
        </p:pic>
      </p:grpSp>
      <p:grpSp>
        <p:nvGrpSpPr>
          <p:cNvPr id="7" name="Group 28">
            <a:extLst>
              <a:ext uri="{FF2B5EF4-FFF2-40B4-BE49-F238E27FC236}">
                <a16:creationId xmlns:a16="http://schemas.microsoft.com/office/drawing/2014/main" id="{DAD12E0D-59D1-AB4C-9599-61DAE7E37221}"/>
              </a:ext>
            </a:extLst>
          </p:cNvPr>
          <p:cNvGrpSpPr/>
          <p:nvPr/>
        </p:nvGrpSpPr>
        <p:grpSpPr>
          <a:xfrm>
            <a:off x="9062115" y="1808161"/>
            <a:ext cx="2398050" cy="3565529"/>
            <a:chOff x="9062115" y="1808161"/>
            <a:chExt cx="2398050" cy="3565529"/>
          </a:xfrm>
        </p:grpSpPr>
        <p:sp>
          <p:nvSpPr>
            <p:cNvPr id="8" name="Rectangle 16">
              <a:extLst>
                <a:ext uri="{FF2B5EF4-FFF2-40B4-BE49-F238E27FC236}">
                  <a16:creationId xmlns:a16="http://schemas.microsoft.com/office/drawing/2014/main" id="{B1094E06-43F9-5540-9B06-CBAFCF9D85C3}"/>
                </a:ext>
              </a:extLst>
            </p:cNvPr>
            <p:cNvSpPr/>
            <p:nvPr/>
          </p:nvSpPr>
          <p:spPr>
            <a:xfrm>
              <a:off x="9062115" y="1808161"/>
              <a:ext cx="2398050" cy="3565529"/>
            </a:xfrm>
            <a:prstGeom prst="rect">
              <a:avLst/>
            </a:prstGeom>
            <a:solidFill>
              <a:srgbClr val="31BA79"/>
            </a:solidFill>
            <a:ln cap="flat">
              <a:noFill/>
              <a:prstDash val="solid"/>
            </a:ln>
          </p:spPr>
          <p:txBody>
            <a:bodyPr vert="horz" wrap="square" lIns="91440" tIns="2231995" rIns="91440" bIns="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Poppins Medium"/>
                  <a:ea typeface="League Spartan"/>
                  <a:cs typeface="Poppins Medium" pitchFamily="2"/>
                </a:rPr>
                <a:t>‘Open’ approach to open source</a:t>
              </a:r>
            </a:p>
          </p:txBody>
        </p:sp>
        <p:pic>
          <p:nvPicPr>
            <p:cNvPr id="9" name="Graphic 1">
              <a:extLst>
                <a:ext uri="{FF2B5EF4-FFF2-40B4-BE49-F238E27FC236}">
                  <a16:creationId xmlns:a16="http://schemas.microsoft.com/office/drawing/2014/main" id="{2803AD36-94CD-194E-8863-46934941FE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00064" y="2346670"/>
              <a:ext cx="1122142" cy="1085145"/>
            </a:xfrm>
            <a:prstGeom prst="rect">
              <a:avLst/>
            </a:prstGeom>
            <a:noFill/>
            <a:ln cap="flat">
              <a:noFill/>
            </a:ln>
          </p:spPr>
        </p:pic>
      </p:grpSp>
      <p:grpSp>
        <p:nvGrpSpPr>
          <p:cNvPr id="10" name="Group 27">
            <a:extLst>
              <a:ext uri="{FF2B5EF4-FFF2-40B4-BE49-F238E27FC236}">
                <a16:creationId xmlns:a16="http://schemas.microsoft.com/office/drawing/2014/main" id="{D3E40116-EAAB-8E46-BFFB-EC3BD849D8FB}"/>
              </a:ext>
            </a:extLst>
          </p:cNvPr>
          <p:cNvGrpSpPr/>
          <p:nvPr/>
        </p:nvGrpSpPr>
        <p:grpSpPr>
          <a:xfrm>
            <a:off x="6285357" y="1808161"/>
            <a:ext cx="2398050" cy="3565529"/>
            <a:chOff x="6285357" y="1808161"/>
            <a:chExt cx="2398050" cy="3565529"/>
          </a:xfrm>
        </p:grpSpPr>
        <p:sp>
          <p:nvSpPr>
            <p:cNvPr id="11" name="Rectangle 3">
              <a:extLst>
                <a:ext uri="{FF2B5EF4-FFF2-40B4-BE49-F238E27FC236}">
                  <a16:creationId xmlns:a16="http://schemas.microsoft.com/office/drawing/2014/main" id="{6BF5FE99-EDF7-EE40-B199-9B13E0F12778}"/>
                </a:ext>
              </a:extLst>
            </p:cNvPr>
            <p:cNvSpPr/>
            <p:nvPr/>
          </p:nvSpPr>
          <p:spPr>
            <a:xfrm>
              <a:off x="6285357" y="1808161"/>
              <a:ext cx="2398050" cy="3565529"/>
            </a:xfrm>
            <a:prstGeom prst="rect">
              <a:avLst/>
            </a:prstGeom>
            <a:solidFill>
              <a:srgbClr val="EC252F"/>
            </a:solidFill>
            <a:ln cap="flat">
              <a:noFill/>
              <a:prstDash val="solid"/>
            </a:ln>
          </p:spPr>
          <p:txBody>
            <a:bodyPr vert="horz" wrap="square" lIns="91440" tIns="2231995" rIns="91440" bIns="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Poppins Medium"/>
                  <a:ea typeface="League Spartan"/>
                  <a:cs typeface="Poppins Medium" pitchFamily="2"/>
                </a:rPr>
                <a:t>Value is in</a:t>
              </a:r>
              <a:br>
                <a:rPr lang="en-US" sz="1800" b="0" i="0" u="none" strike="noStrike" kern="1200" cap="none" spc="0" baseline="0">
                  <a:solidFill>
                    <a:srgbClr val="FFFFFF"/>
                  </a:solidFill>
                  <a:uFillTx/>
                  <a:latin typeface="Poppins Medium"/>
                  <a:ea typeface="League Spartan"/>
                  <a:cs typeface="Poppins Medium" pitchFamily="2"/>
                </a:rPr>
              </a:br>
              <a:r>
                <a:rPr lang="en-US" sz="1800" b="0" i="0" u="none" strike="noStrike" kern="1200" cap="none" spc="0" baseline="0">
                  <a:solidFill>
                    <a:srgbClr val="FFFFFF"/>
                  </a:solidFill>
                  <a:uFillTx/>
                  <a:latin typeface="Poppins Medium"/>
                  <a:ea typeface="League Spartan"/>
                  <a:cs typeface="Poppins Medium" pitchFamily="2"/>
                </a:rPr>
                <a:t> Kubernetes</a:t>
              </a:r>
              <a:br>
                <a:rPr lang="en-US" sz="1800" b="0" i="0" u="none" strike="noStrike" kern="1200" cap="none" spc="0" baseline="0">
                  <a:solidFill>
                    <a:srgbClr val="FFFFFF"/>
                  </a:solidFill>
                  <a:uFillTx/>
                  <a:latin typeface="Poppins Medium"/>
                  <a:ea typeface="League Spartan"/>
                  <a:cs typeface="Poppins Medium" pitchFamily="2"/>
                </a:rPr>
              </a:br>
              <a:r>
                <a:rPr lang="en-US" sz="1800" b="0" i="0" u="none" strike="noStrike" kern="1200" cap="none" spc="0" baseline="0">
                  <a:solidFill>
                    <a:srgbClr val="FFFFFF"/>
                  </a:solidFill>
                  <a:uFillTx/>
                  <a:latin typeface="Poppins Medium"/>
                  <a:ea typeface="League Spartan"/>
                  <a:cs typeface="Poppins Medium" pitchFamily="2"/>
                </a:rPr>
                <a:t>management</a:t>
              </a:r>
            </a:p>
          </p:txBody>
        </p:sp>
        <p:pic>
          <p:nvPicPr>
            <p:cNvPr id="12" name="Graphic 23">
              <a:extLst>
                <a:ext uri="{FF2B5EF4-FFF2-40B4-BE49-F238E27FC236}">
                  <a16:creationId xmlns:a16="http://schemas.microsoft.com/office/drawing/2014/main" id="{9CA188D5-B8CC-144C-B657-7EF944A00B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0374" y="2263460"/>
              <a:ext cx="1367997" cy="1251575"/>
            </a:xfrm>
            <a:prstGeom prst="rect">
              <a:avLst/>
            </a:prstGeom>
            <a:noFill/>
            <a:ln cap="flat">
              <a:noFill/>
            </a:ln>
          </p:spPr>
        </p:pic>
      </p:grpSp>
      <p:grpSp>
        <p:nvGrpSpPr>
          <p:cNvPr id="13" name="Group 25">
            <a:extLst>
              <a:ext uri="{FF2B5EF4-FFF2-40B4-BE49-F238E27FC236}">
                <a16:creationId xmlns:a16="http://schemas.microsoft.com/office/drawing/2014/main" id="{F318C3A3-A11E-A44B-9777-66B05EBC8AF0}"/>
              </a:ext>
            </a:extLst>
          </p:cNvPr>
          <p:cNvGrpSpPr/>
          <p:nvPr/>
        </p:nvGrpSpPr>
        <p:grpSpPr>
          <a:xfrm>
            <a:off x="731840" y="1808161"/>
            <a:ext cx="2398050" cy="3565529"/>
            <a:chOff x="731840" y="1808161"/>
            <a:chExt cx="2398050" cy="3565529"/>
          </a:xfrm>
        </p:grpSpPr>
        <p:sp>
          <p:nvSpPr>
            <p:cNvPr id="14" name="Rectangle 13">
              <a:extLst>
                <a:ext uri="{FF2B5EF4-FFF2-40B4-BE49-F238E27FC236}">
                  <a16:creationId xmlns:a16="http://schemas.microsoft.com/office/drawing/2014/main" id="{502B0081-E62A-AE4C-9D3A-2DE025F8DAC8}"/>
                </a:ext>
              </a:extLst>
            </p:cNvPr>
            <p:cNvSpPr/>
            <p:nvPr/>
          </p:nvSpPr>
          <p:spPr>
            <a:xfrm>
              <a:off x="731840" y="1808161"/>
              <a:ext cx="2398050" cy="3565529"/>
            </a:xfrm>
            <a:prstGeom prst="rect">
              <a:avLst/>
            </a:prstGeom>
            <a:solidFill>
              <a:srgbClr val="191F71"/>
            </a:solidFill>
            <a:ln cap="flat">
              <a:noFill/>
              <a:prstDash val="solid"/>
            </a:ln>
          </p:spPr>
          <p:txBody>
            <a:bodyPr vert="horz" wrap="square" lIns="91440" tIns="2231995" rIns="91440" bIns="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Poppins Medium"/>
                  <a:ea typeface="League Spartan"/>
                  <a:cs typeface="Poppins Medium" pitchFamily="2"/>
                </a:rPr>
                <a:t>It's a multi-</a:t>
              </a:r>
              <a:br>
                <a:rPr lang="en-US" sz="1800" b="0" i="0" u="none" strike="noStrike" kern="1200" cap="none" spc="0" baseline="0">
                  <a:solidFill>
                    <a:srgbClr val="FFFFFF"/>
                  </a:solidFill>
                  <a:uFillTx/>
                  <a:latin typeface="Poppins Medium"/>
                  <a:ea typeface="League Spartan"/>
                  <a:cs typeface="Poppins Medium" pitchFamily="2"/>
                </a:rPr>
              </a:br>
              <a:r>
                <a:rPr lang="en-US" sz="1800" b="0" i="0" u="none" strike="noStrike" kern="1200" cap="none" spc="0" baseline="0">
                  <a:solidFill>
                    <a:srgbClr val="FFFFFF"/>
                  </a:solidFill>
                  <a:uFillTx/>
                  <a:latin typeface="Poppins Medium"/>
                  <a:ea typeface="League Spartan"/>
                  <a:cs typeface="Poppins Medium" pitchFamily="2"/>
                </a:rPr>
                <a:t>cluster world</a:t>
              </a:r>
            </a:p>
          </p:txBody>
        </p:sp>
        <p:pic>
          <p:nvPicPr>
            <p:cNvPr id="15" name="Graphic 24">
              <a:extLst>
                <a:ext uri="{FF2B5EF4-FFF2-40B4-BE49-F238E27FC236}">
                  <a16:creationId xmlns:a16="http://schemas.microsoft.com/office/drawing/2014/main" id="{BBA3B4A0-327F-404D-BEA2-46BA001780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7136" y="2283165"/>
              <a:ext cx="1547457" cy="1212174"/>
            </a:xfrm>
            <a:prstGeom prst="rect">
              <a:avLst/>
            </a:prstGeom>
            <a:noFill/>
            <a:ln cap="flat">
              <a:noFill/>
            </a:ln>
          </p:spPr>
        </p:pic>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6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3288">
    <p:bg>
      <p:bgPr>
        <a:solidFill>
          <a:srgbClr val="D3F4E4">
            <a:alpha val="0"/>
          </a:srgbClr>
        </a:solidFill>
        <a:effectLst/>
      </p:bgPr>
    </p:bg>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A8398642-7691-CF4A-937A-1E15DFF2BBE5}"/>
              </a:ext>
            </a:extLst>
          </p:cNvPr>
          <p:cNvSpPr/>
          <p:nvPr/>
        </p:nvSpPr>
        <p:spPr>
          <a:xfrm>
            <a:off x="3231178" y="1684864"/>
            <a:ext cx="2816297" cy="3674534"/>
          </a:xfrm>
          <a:prstGeom prst="rect">
            <a:avLst/>
          </a:prstGeom>
          <a:solidFill>
            <a:srgbClr val="0020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3" name="Rectangle 16">
            <a:extLst>
              <a:ext uri="{FF2B5EF4-FFF2-40B4-BE49-F238E27FC236}">
                <a16:creationId xmlns:a16="http://schemas.microsoft.com/office/drawing/2014/main" id="{EC031E73-B04E-3948-B617-5E944E56D029}"/>
              </a:ext>
            </a:extLst>
          </p:cNvPr>
          <p:cNvSpPr/>
          <p:nvPr/>
        </p:nvSpPr>
        <p:spPr>
          <a:xfrm>
            <a:off x="6137068" y="1684864"/>
            <a:ext cx="2816297" cy="3674534"/>
          </a:xfrm>
          <a:prstGeom prst="rect">
            <a:avLst/>
          </a:prstGeom>
          <a:solidFill>
            <a:srgbClr val="EB253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4" name="Rectangle 17">
            <a:extLst>
              <a:ext uri="{FF2B5EF4-FFF2-40B4-BE49-F238E27FC236}">
                <a16:creationId xmlns:a16="http://schemas.microsoft.com/office/drawing/2014/main" id="{F4151145-8FDA-8E49-8C1F-FB9108362D53}"/>
              </a:ext>
            </a:extLst>
          </p:cNvPr>
          <p:cNvSpPr/>
          <p:nvPr/>
        </p:nvSpPr>
        <p:spPr>
          <a:xfrm>
            <a:off x="9042958" y="1684864"/>
            <a:ext cx="2816297" cy="3674534"/>
          </a:xfrm>
          <a:prstGeom prst="rect">
            <a:avLst/>
          </a:prstGeom>
          <a:solidFill>
            <a:srgbClr val="0020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5" name="Rectangle 4">
            <a:extLst>
              <a:ext uri="{FF2B5EF4-FFF2-40B4-BE49-F238E27FC236}">
                <a16:creationId xmlns:a16="http://schemas.microsoft.com/office/drawing/2014/main" id="{0523027E-47BC-F148-98C7-AB93E9EB9931}"/>
              </a:ext>
            </a:extLst>
          </p:cNvPr>
          <p:cNvSpPr/>
          <p:nvPr/>
        </p:nvSpPr>
        <p:spPr>
          <a:xfrm>
            <a:off x="411781" y="1684864"/>
            <a:ext cx="2748284" cy="3674534"/>
          </a:xfrm>
          <a:prstGeom prst="rect">
            <a:avLst/>
          </a:prstGeom>
          <a:solidFill>
            <a:srgbClr val="EB253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6" name="Title 5">
            <a:extLst>
              <a:ext uri="{FF2B5EF4-FFF2-40B4-BE49-F238E27FC236}">
                <a16:creationId xmlns:a16="http://schemas.microsoft.com/office/drawing/2014/main" id="{A18D4384-40D6-7044-928E-493A81837E93}"/>
              </a:ext>
            </a:extLst>
          </p:cNvPr>
          <p:cNvSpPr txBox="1">
            <a:spLocks noGrp="1"/>
          </p:cNvSpPr>
          <p:nvPr>
            <p:ph type="title"/>
          </p:nvPr>
        </p:nvSpPr>
        <p:spPr>
          <a:xfrm>
            <a:off x="318092" y="321201"/>
            <a:ext cx="12846204" cy="519370"/>
          </a:xfrm>
          <a:prstGeom prst="rect">
            <a:avLst/>
          </a:prstGeom>
          <a:noFill/>
          <a:ln>
            <a:noFill/>
          </a:ln>
        </p:spPr>
        <p:txBody>
          <a:bodyPr vert="horz" wrap="square" lIns="91440" tIns="45720" rIns="91440" bIns="45720" anchor="ctr" anchorCtr="0" compatLnSpc="1">
            <a:spAutoFit/>
          </a:bodyPr>
          <a:lstStyle/>
          <a:p>
            <a:pPr lvl="0"/>
            <a:r>
              <a:rPr lang="en-US" sz="3000" b="1"/>
              <a:t>Rancher’s Unique Approach to the</a:t>
            </a:r>
          </a:p>
        </p:txBody>
      </p:sp>
      <p:sp>
        <p:nvSpPr>
          <p:cNvPr id="7" name="Rectangle 1">
            <a:extLst>
              <a:ext uri="{FF2B5EF4-FFF2-40B4-BE49-F238E27FC236}">
                <a16:creationId xmlns:a16="http://schemas.microsoft.com/office/drawing/2014/main" id="{309D3098-92EA-5540-BECA-CFCCEEFA4DCF}"/>
              </a:ext>
            </a:extLst>
          </p:cNvPr>
          <p:cNvSpPr/>
          <p:nvPr/>
        </p:nvSpPr>
        <p:spPr>
          <a:xfrm>
            <a:off x="411781" y="1985272"/>
            <a:ext cx="2754886" cy="369335"/>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FFFFFF"/>
                </a:solidFill>
                <a:uFillTx/>
                <a:latin typeface="Poppins Light"/>
              </a:rPr>
              <a:t>100% Open </a:t>
            </a:r>
            <a:r>
              <a:rPr lang="en-US" sz="1800" b="1" i="0" u="none" strike="noStrike" kern="0" cap="none" spc="0" baseline="0">
                <a:solidFill>
                  <a:srgbClr val="FFFFFF"/>
                </a:solidFill>
                <a:uFillTx/>
                <a:latin typeface="Poppins Light"/>
              </a:rPr>
              <a:t>S</a:t>
            </a:r>
            <a:r>
              <a:rPr lang="en-US" sz="1800" b="1" i="0" u="none" strike="noStrike" kern="1200" cap="none" spc="0" baseline="0">
                <a:solidFill>
                  <a:srgbClr val="FFFFFF"/>
                </a:solidFill>
                <a:uFillTx/>
                <a:latin typeface="Poppins Light"/>
              </a:rPr>
              <a:t>ource</a:t>
            </a:r>
          </a:p>
        </p:txBody>
      </p:sp>
      <p:sp>
        <p:nvSpPr>
          <p:cNvPr id="8" name="Rectangle 2">
            <a:extLst>
              <a:ext uri="{FF2B5EF4-FFF2-40B4-BE49-F238E27FC236}">
                <a16:creationId xmlns:a16="http://schemas.microsoft.com/office/drawing/2014/main" id="{77CD4FE0-062A-C74A-BA81-072B1C200CFD}"/>
              </a:ext>
            </a:extLst>
          </p:cNvPr>
          <p:cNvSpPr/>
          <p:nvPr/>
        </p:nvSpPr>
        <p:spPr>
          <a:xfrm>
            <a:off x="508296" y="2700963"/>
            <a:ext cx="2546704" cy="1866089"/>
          </a:xfrm>
          <a:prstGeom prst="rect">
            <a:avLst/>
          </a:prstGeom>
          <a:noFill/>
          <a:ln cap="flat">
            <a:noFill/>
            <a:prstDash val="solid"/>
          </a:ln>
        </p:spPr>
        <p:txBody>
          <a:bodyPr vert="horz" wrap="square" lIns="91440" tIns="45720" rIns="91440" bIns="45720" anchor="t" anchorCtr="0" compatLnSpc="1">
            <a:spAutoFit/>
          </a:bodyPr>
          <a:lstStyle/>
          <a:p>
            <a:pPr marL="285750" marR="0" lvl="0" indent="-285750" algn="l" defTabSz="914400" rtl="0" fontAlgn="auto" hangingPunct="1">
              <a:lnSpc>
                <a:spcPct val="114000"/>
              </a:lnSpc>
              <a:spcBef>
                <a:spcPts val="1200"/>
              </a:spcBef>
              <a:spcAft>
                <a:spcPts val="0"/>
              </a:spcAft>
              <a:buClr>
                <a:srgbClr val="FFFFFF"/>
              </a:buClr>
              <a:buSzPct val="100000"/>
              <a:buFont typeface="System Font Regular"/>
              <a:buChar char="—"/>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Light"/>
              </a:rPr>
              <a:t>Don’t hold any features back</a:t>
            </a:r>
          </a:p>
          <a:p>
            <a:pPr marL="285750" marR="0" lvl="0" indent="-285750" algn="l" defTabSz="914400" rtl="0" fontAlgn="auto" hangingPunct="1">
              <a:lnSpc>
                <a:spcPct val="114000"/>
              </a:lnSpc>
              <a:spcBef>
                <a:spcPts val="1200"/>
              </a:spcBef>
              <a:spcAft>
                <a:spcPts val="0"/>
              </a:spcAft>
              <a:buClr>
                <a:srgbClr val="FFFFFF"/>
              </a:buClr>
              <a:buSzPct val="100000"/>
              <a:buFont typeface="System Font Regular"/>
              <a:buChar char="—"/>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Light"/>
              </a:rPr>
              <a:t>Drives massive adoption</a:t>
            </a:r>
          </a:p>
          <a:p>
            <a:pPr marL="285750" marR="0" lvl="0" indent="-285750" algn="l" defTabSz="914400" rtl="0" fontAlgn="auto" hangingPunct="1">
              <a:lnSpc>
                <a:spcPct val="114000"/>
              </a:lnSpc>
              <a:spcBef>
                <a:spcPts val="1200"/>
              </a:spcBef>
              <a:spcAft>
                <a:spcPts val="0"/>
              </a:spcAft>
              <a:buClr>
                <a:srgbClr val="FFFFFF"/>
              </a:buClr>
              <a:buSzPct val="100000"/>
              <a:buFont typeface="System Font Regular"/>
              <a:buChar char="—"/>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Light"/>
              </a:rPr>
              <a:t>Enterprise subscription plan</a:t>
            </a:r>
          </a:p>
        </p:txBody>
      </p:sp>
      <p:sp>
        <p:nvSpPr>
          <p:cNvPr id="9" name="Rectangle 6">
            <a:extLst>
              <a:ext uri="{FF2B5EF4-FFF2-40B4-BE49-F238E27FC236}">
                <a16:creationId xmlns:a16="http://schemas.microsoft.com/office/drawing/2014/main" id="{73139B6C-C4F8-1243-815D-EF04871966CD}"/>
              </a:ext>
            </a:extLst>
          </p:cNvPr>
          <p:cNvSpPr/>
          <p:nvPr/>
        </p:nvSpPr>
        <p:spPr>
          <a:xfrm>
            <a:off x="3265048" y="1846767"/>
            <a:ext cx="2684047" cy="64633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FFFFFF"/>
                </a:solidFill>
                <a:uFillTx/>
                <a:latin typeface="Poppins Light"/>
              </a:rPr>
              <a:t>Kubernetes is the computing standard</a:t>
            </a:r>
          </a:p>
        </p:txBody>
      </p:sp>
      <p:sp>
        <p:nvSpPr>
          <p:cNvPr id="10" name="Rectangle 7">
            <a:extLst>
              <a:ext uri="{FF2B5EF4-FFF2-40B4-BE49-F238E27FC236}">
                <a16:creationId xmlns:a16="http://schemas.microsoft.com/office/drawing/2014/main" id="{4A89D252-19CC-FE4E-96ED-E5376AED443B}"/>
              </a:ext>
            </a:extLst>
          </p:cNvPr>
          <p:cNvSpPr/>
          <p:nvPr/>
        </p:nvSpPr>
        <p:spPr>
          <a:xfrm>
            <a:off x="3331305" y="2723961"/>
            <a:ext cx="2617790" cy="1866089"/>
          </a:xfrm>
          <a:prstGeom prst="rect">
            <a:avLst/>
          </a:prstGeom>
          <a:noFill/>
          <a:ln cap="flat">
            <a:noFill/>
            <a:prstDash val="solid"/>
          </a:ln>
        </p:spPr>
        <p:txBody>
          <a:bodyPr vert="horz" wrap="square" lIns="91440" tIns="45720" rIns="91440" bIns="45720" anchor="t" anchorCtr="0" compatLnSpc="1">
            <a:spAutoFit/>
          </a:bodyPr>
          <a:lstStyle/>
          <a:p>
            <a:pPr marL="285750" marR="0" lvl="0" indent="-285750" algn="l" defTabSz="914400" rtl="0" fontAlgn="auto" hangingPunct="1">
              <a:lnSpc>
                <a:spcPct val="114000"/>
              </a:lnSpc>
              <a:spcBef>
                <a:spcPts val="1200"/>
              </a:spcBef>
              <a:spcAft>
                <a:spcPts val="0"/>
              </a:spcAft>
              <a:buClr>
                <a:srgbClr val="FFFFFF"/>
              </a:buClr>
              <a:buSzPct val="100000"/>
              <a:buFont typeface="System Font Regular"/>
              <a:buChar char="—"/>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Light"/>
              </a:rPr>
              <a:t>Embrace cloud Kubernetes services (EKS/AKS/AKS)</a:t>
            </a:r>
          </a:p>
          <a:p>
            <a:pPr marL="285750" marR="0" lvl="0" indent="-285750" algn="l" defTabSz="914400" rtl="0" fontAlgn="auto" hangingPunct="1">
              <a:lnSpc>
                <a:spcPct val="114000"/>
              </a:lnSpc>
              <a:spcBef>
                <a:spcPts val="1200"/>
              </a:spcBef>
              <a:spcAft>
                <a:spcPts val="0"/>
              </a:spcAft>
              <a:buClr>
                <a:srgbClr val="FFFFFF"/>
              </a:buClr>
              <a:buSzPct val="100000"/>
              <a:buFont typeface="System Font Regular"/>
              <a:buChar char="—"/>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Light"/>
              </a:rPr>
              <a:t>Edge computing with K3s</a:t>
            </a:r>
          </a:p>
          <a:p>
            <a:pPr marL="285750" marR="0" lvl="0" indent="-285750" algn="l" defTabSz="914400" rtl="0" fontAlgn="auto" hangingPunct="1">
              <a:lnSpc>
                <a:spcPct val="114000"/>
              </a:lnSpc>
              <a:spcBef>
                <a:spcPts val="1200"/>
              </a:spcBef>
              <a:spcAft>
                <a:spcPts val="0"/>
              </a:spcAft>
              <a:buClr>
                <a:srgbClr val="FFFFFF"/>
              </a:buClr>
              <a:buSzPct val="100000"/>
              <a:buFont typeface="System Font Regular"/>
              <a:buChar char="—"/>
              <a:tabLst/>
              <a:defRPr sz="1800" b="0" i="0" u="none" strike="noStrike" kern="0" cap="none" spc="0" baseline="0">
                <a:solidFill>
                  <a:srgbClr val="000000"/>
                </a:solidFill>
                <a:uFillTx/>
              </a:defRPr>
            </a:pPr>
            <a:endParaRPr lang="en-US" sz="1400" b="0" i="0" u="none" strike="noStrike" kern="1200" cap="none" spc="0" baseline="0">
              <a:solidFill>
                <a:srgbClr val="FFFFFF"/>
              </a:solidFill>
              <a:uFillTx/>
              <a:latin typeface="Poppins Light"/>
            </a:endParaRPr>
          </a:p>
        </p:txBody>
      </p:sp>
      <p:sp>
        <p:nvSpPr>
          <p:cNvPr id="11" name="Rectangle 8">
            <a:extLst>
              <a:ext uri="{FF2B5EF4-FFF2-40B4-BE49-F238E27FC236}">
                <a16:creationId xmlns:a16="http://schemas.microsoft.com/office/drawing/2014/main" id="{9817C632-0726-F344-937E-A59C24059AA7}"/>
              </a:ext>
            </a:extLst>
          </p:cNvPr>
          <p:cNvSpPr/>
          <p:nvPr/>
        </p:nvSpPr>
        <p:spPr>
          <a:xfrm>
            <a:off x="6110020" y="1846767"/>
            <a:ext cx="2843345" cy="64633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FFFFFF"/>
                </a:solidFill>
                <a:uFillTx/>
                <a:latin typeface="Poppins Light"/>
              </a:rPr>
              <a:t>Innovations that push the market forward</a:t>
            </a:r>
          </a:p>
        </p:txBody>
      </p:sp>
      <p:sp>
        <p:nvSpPr>
          <p:cNvPr id="12" name="Rectangle 9">
            <a:extLst>
              <a:ext uri="{FF2B5EF4-FFF2-40B4-BE49-F238E27FC236}">
                <a16:creationId xmlns:a16="http://schemas.microsoft.com/office/drawing/2014/main" id="{A9D78C11-ED67-6C46-BA87-C78A84E6C542}"/>
              </a:ext>
            </a:extLst>
          </p:cNvPr>
          <p:cNvSpPr/>
          <p:nvPr/>
        </p:nvSpPr>
        <p:spPr>
          <a:xfrm>
            <a:off x="6243468" y="2721821"/>
            <a:ext cx="2611773" cy="2585319"/>
          </a:xfrm>
          <a:prstGeom prst="rect">
            <a:avLst/>
          </a:prstGeom>
          <a:noFill/>
          <a:ln cap="flat">
            <a:noFill/>
            <a:prstDash val="solid"/>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1200"/>
              </a:spcBef>
              <a:spcAft>
                <a:spcPts val="0"/>
              </a:spcAft>
              <a:buClr>
                <a:srgbClr val="FFFFFF"/>
              </a:buClr>
              <a:buSzPct val="100000"/>
              <a:buFont typeface="System Font Regular"/>
              <a:buChar char="—"/>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Light"/>
              </a:rPr>
              <a:t>Multi-cluster management with Rancher</a:t>
            </a:r>
          </a:p>
          <a:p>
            <a:pPr marL="285750" marR="0" lvl="0" indent="-285750" algn="l" defTabSz="914400" rtl="0" fontAlgn="auto" hangingPunct="1">
              <a:lnSpc>
                <a:spcPct val="100000"/>
              </a:lnSpc>
              <a:spcBef>
                <a:spcPts val="1200"/>
              </a:spcBef>
              <a:spcAft>
                <a:spcPts val="0"/>
              </a:spcAft>
              <a:buClr>
                <a:srgbClr val="FFFFFF"/>
              </a:buClr>
              <a:buSzPct val="100000"/>
              <a:buFont typeface="System Font Regular"/>
              <a:buChar char="—"/>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Light"/>
              </a:rPr>
              <a:t>K3s</a:t>
            </a:r>
          </a:p>
          <a:p>
            <a:pPr marL="285750" marR="0" lvl="0" indent="-285750" algn="l" defTabSz="914400" rtl="0" fontAlgn="auto" hangingPunct="1">
              <a:lnSpc>
                <a:spcPct val="100000"/>
              </a:lnSpc>
              <a:spcBef>
                <a:spcPts val="1200"/>
              </a:spcBef>
              <a:spcAft>
                <a:spcPts val="0"/>
              </a:spcAft>
              <a:buClr>
                <a:srgbClr val="FFFFFF"/>
              </a:buClr>
              <a:buSzPct val="100000"/>
              <a:buFont typeface="System Font Regular"/>
              <a:buChar char="—"/>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Light"/>
              </a:rPr>
              <a:t>Rio</a:t>
            </a:r>
          </a:p>
          <a:p>
            <a:pPr marL="285750" marR="0" lvl="0" indent="-285750" algn="l" defTabSz="914400" rtl="0" fontAlgn="auto" hangingPunct="1">
              <a:lnSpc>
                <a:spcPct val="100000"/>
              </a:lnSpc>
              <a:spcBef>
                <a:spcPts val="1200"/>
              </a:spcBef>
              <a:spcAft>
                <a:spcPts val="0"/>
              </a:spcAft>
              <a:buClr>
                <a:srgbClr val="FFFFFF"/>
              </a:buClr>
              <a:buSzPct val="100000"/>
              <a:buFont typeface="System Font Regular"/>
              <a:buChar char="—"/>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Light"/>
              </a:rPr>
              <a:t>Longhorn</a:t>
            </a:r>
          </a:p>
          <a:p>
            <a:pPr marL="285750" marR="0" lvl="0" indent="-285750" algn="l" defTabSz="914400" rtl="0" fontAlgn="auto" hangingPunct="1">
              <a:lnSpc>
                <a:spcPct val="100000"/>
              </a:lnSpc>
              <a:spcBef>
                <a:spcPts val="1200"/>
              </a:spcBef>
              <a:spcAft>
                <a:spcPts val="0"/>
              </a:spcAft>
              <a:buClr>
                <a:srgbClr val="FFFFFF"/>
              </a:buClr>
              <a:buSzPct val="100000"/>
              <a:buFont typeface="System Font Regular"/>
              <a:buChar char="—"/>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Light"/>
              </a:rPr>
              <a:t>Submariner</a:t>
            </a:r>
          </a:p>
          <a:p>
            <a:pPr marL="285750" marR="0" lvl="0" indent="-285750" algn="l" defTabSz="914400" rtl="0" fontAlgn="auto" hangingPunct="1">
              <a:lnSpc>
                <a:spcPct val="100000"/>
              </a:lnSpc>
              <a:spcBef>
                <a:spcPts val="1200"/>
              </a:spcBef>
              <a:spcAft>
                <a:spcPts val="0"/>
              </a:spcAft>
              <a:buClr>
                <a:srgbClr val="FFFFFF"/>
              </a:buClr>
              <a:buSzPct val="100000"/>
              <a:buFont typeface="System Font Regular"/>
              <a:buChar char="—"/>
              <a:tabLst/>
              <a:defRPr sz="1800" b="0" i="0" u="none" strike="noStrike" kern="0" cap="none" spc="0" baseline="0">
                <a:solidFill>
                  <a:srgbClr val="000000"/>
                </a:solidFill>
                <a:uFillTx/>
              </a:defRPr>
            </a:pPr>
            <a:endParaRPr lang="en-US" sz="1400" b="0" i="0" u="none" strike="noStrike" kern="1200" cap="none" spc="0" baseline="0">
              <a:solidFill>
                <a:srgbClr val="FFFFFF"/>
              </a:solidFill>
              <a:uFillTx/>
              <a:latin typeface="Poppins Light"/>
            </a:endParaRPr>
          </a:p>
        </p:txBody>
      </p:sp>
      <p:sp>
        <p:nvSpPr>
          <p:cNvPr id="13" name="Rectangle 13">
            <a:extLst>
              <a:ext uri="{FF2B5EF4-FFF2-40B4-BE49-F238E27FC236}">
                <a16:creationId xmlns:a16="http://schemas.microsoft.com/office/drawing/2014/main" id="{B0BBC082-1709-6040-A5D8-26D649F5ABB5}"/>
              </a:ext>
            </a:extLst>
          </p:cNvPr>
          <p:cNvSpPr/>
          <p:nvPr/>
        </p:nvSpPr>
        <p:spPr>
          <a:xfrm>
            <a:off x="9042967" y="1846767"/>
            <a:ext cx="2816297" cy="64633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FFFFFF"/>
                </a:solidFill>
                <a:uFillTx/>
                <a:latin typeface="Poppins Light"/>
              </a:rPr>
              <a:t>Developer experience driven</a:t>
            </a:r>
          </a:p>
        </p:txBody>
      </p:sp>
      <p:sp>
        <p:nvSpPr>
          <p:cNvPr id="14" name="Rectangle 14">
            <a:extLst>
              <a:ext uri="{FF2B5EF4-FFF2-40B4-BE49-F238E27FC236}">
                <a16:creationId xmlns:a16="http://schemas.microsoft.com/office/drawing/2014/main" id="{0D3ED9B4-ADDC-354E-AA4B-230FAA577AD9}"/>
              </a:ext>
            </a:extLst>
          </p:cNvPr>
          <p:cNvSpPr/>
          <p:nvPr/>
        </p:nvSpPr>
        <p:spPr>
          <a:xfrm>
            <a:off x="9207495" y="2700963"/>
            <a:ext cx="2572728" cy="2665027"/>
          </a:xfrm>
          <a:prstGeom prst="rect">
            <a:avLst/>
          </a:prstGeom>
          <a:noFill/>
          <a:ln cap="flat">
            <a:noFill/>
            <a:prstDash val="solid"/>
          </a:ln>
        </p:spPr>
        <p:txBody>
          <a:bodyPr vert="horz" wrap="square" lIns="91440" tIns="45720" rIns="91440" bIns="45720" anchor="t" anchorCtr="0" compatLnSpc="1">
            <a:spAutoFit/>
          </a:bodyPr>
          <a:lstStyle/>
          <a:p>
            <a:pPr marL="285750" marR="0" lvl="0" indent="-285750" algn="l" defTabSz="914400" rtl="0" fontAlgn="auto" hangingPunct="1">
              <a:lnSpc>
                <a:spcPct val="114000"/>
              </a:lnSpc>
              <a:spcBef>
                <a:spcPts val="1200"/>
              </a:spcBef>
              <a:spcAft>
                <a:spcPts val="0"/>
              </a:spcAft>
              <a:buClr>
                <a:srgbClr val="FFFFFF"/>
              </a:buClr>
              <a:buSzPct val="100000"/>
              <a:buFont typeface="System Font Regular"/>
              <a:buChar char="—"/>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Light"/>
              </a:rPr>
              <a:t>UX-centric development</a:t>
            </a:r>
          </a:p>
          <a:p>
            <a:pPr marL="285750" marR="0" lvl="0" indent="-285750" algn="l" defTabSz="914400" rtl="0" fontAlgn="auto" hangingPunct="1">
              <a:lnSpc>
                <a:spcPct val="114000"/>
              </a:lnSpc>
              <a:spcBef>
                <a:spcPts val="1200"/>
              </a:spcBef>
              <a:spcAft>
                <a:spcPts val="0"/>
              </a:spcAft>
              <a:buClr>
                <a:srgbClr val="FFFFFF"/>
              </a:buClr>
              <a:buSzPct val="100000"/>
              <a:buFont typeface="System Font Regular"/>
              <a:buChar char="—"/>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Light"/>
              </a:rPr>
              <a:t>No docs install</a:t>
            </a:r>
          </a:p>
          <a:p>
            <a:pPr marL="285750" marR="0" lvl="0" indent="-285750" algn="l" defTabSz="914400" rtl="0" fontAlgn="auto" hangingPunct="1">
              <a:lnSpc>
                <a:spcPct val="114000"/>
              </a:lnSpc>
              <a:spcBef>
                <a:spcPts val="1200"/>
              </a:spcBef>
              <a:spcAft>
                <a:spcPts val="0"/>
              </a:spcAft>
              <a:buClr>
                <a:srgbClr val="FFFFFF"/>
              </a:buClr>
              <a:buSzPct val="100000"/>
              <a:buFont typeface="System Font Regular"/>
              <a:buChar char="—"/>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Light"/>
              </a:rPr>
              <a:t>Zero consulting implementation</a:t>
            </a:r>
          </a:p>
          <a:p>
            <a:pPr marL="285750" marR="0" lvl="0" indent="-285750" algn="l" defTabSz="914400" rtl="0" fontAlgn="auto" hangingPunct="1">
              <a:lnSpc>
                <a:spcPct val="114000"/>
              </a:lnSpc>
              <a:spcBef>
                <a:spcPts val="1200"/>
              </a:spcBef>
              <a:spcAft>
                <a:spcPts val="0"/>
              </a:spcAft>
              <a:buClr>
                <a:srgbClr val="FFFFFF"/>
              </a:buClr>
              <a:buSzPct val="100000"/>
              <a:buFont typeface="System Font Regular"/>
              <a:buChar char="—"/>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Light"/>
              </a:rPr>
              <a:t>Freedom to choose the tools and frameworks</a:t>
            </a:r>
          </a:p>
          <a:p>
            <a:pPr marL="285750" marR="0" lvl="0" indent="-285750" algn="l" defTabSz="914400" rtl="0" fontAlgn="auto" hangingPunct="1">
              <a:lnSpc>
                <a:spcPct val="114000"/>
              </a:lnSpc>
              <a:spcBef>
                <a:spcPts val="1200"/>
              </a:spcBef>
              <a:spcAft>
                <a:spcPts val="0"/>
              </a:spcAft>
              <a:buClr>
                <a:srgbClr val="FFFFFF"/>
              </a:buClr>
              <a:buSzPct val="100000"/>
              <a:buFont typeface="System Font Regular"/>
              <a:buChar char="—"/>
              <a:tabLst/>
              <a:defRPr sz="1800" b="0" i="0" u="none" strike="noStrike" kern="0" cap="none" spc="0" baseline="0">
                <a:solidFill>
                  <a:srgbClr val="000000"/>
                </a:solidFill>
                <a:uFillTx/>
              </a:defRPr>
            </a:pPr>
            <a:endParaRPr lang="en-US" sz="1400" b="0" i="0" u="none" strike="noStrike" kern="1200" cap="none" spc="0" baseline="0">
              <a:solidFill>
                <a:srgbClr val="FFFFFF"/>
              </a:solidFill>
              <a:uFillTx/>
              <a:latin typeface="Poppins Light"/>
            </a:endParaRP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name="Slide69">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D8B693F4-E72B-584E-82FC-F40C4755DA02}"/>
              </a:ext>
            </a:extLst>
          </p:cNvPr>
          <p:cNvSpPr/>
          <p:nvPr/>
        </p:nvSpPr>
        <p:spPr>
          <a:xfrm>
            <a:off x="4208132" y="1809414"/>
            <a:ext cx="3570430" cy="3574654"/>
          </a:xfrm>
          <a:prstGeom prst="rect">
            <a:avLst/>
          </a:prstGeom>
          <a:noFill/>
          <a:ln w="9528" cap="flat">
            <a:solidFill>
              <a:srgbClr val="191F71"/>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10000"/>
              </a:lnSpc>
              <a:spcBef>
                <a:spcPts val="5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FFFFFF"/>
              </a:solidFill>
              <a:uFillTx/>
              <a:latin typeface="Poppins Medium"/>
            </a:endParaRPr>
          </a:p>
        </p:txBody>
      </p:sp>
      <p:sp>
        <p:nvSpPr>
          <p:cNvPr id="3" name="Slide Number Placeholder 1">
            <a:extLst>
              <a:ext uri="{FF2B5EF4-FFF2-40B4-BE49-F238E27FC236}">
                <a16:creationId xmlns:a16="http://schemas.microsoft.com/office/drawing/2014/main" id="{C587056F-79C3-F64B-A3BF-A624A5978659}"/>
              </a:ext>
            </a:extLst>
          </p:cNvPr>
          <p:cNvSpPr txBox="1"/>
          <p:nvPr/>
        </p:nvSpPr>
        <p:spPr>
          <a:xfrm>
            <a:off x="11171270" y="6294729"/>
            <a:ext cx="288886" cy="123114"/>
          </a:xfrm>
          <a:prstGeom prst="rect">
            <a:avLst/>
          </a:prstGeom>
          <a:noFill/>
          <a:ln cap="flat">
            <a:noFill/>
          </a:ln>
        </p:spPr>
        <p:txBody>
          <a:bodyPr vert="horz" wrap="square" lIns="0" tIns="0" rIns="0" bIns="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E4BCBBE-3DAF-9244-BBD7-D3BDAF1F60D2}" type="slidenum">
              <a:rPr/>
              <a:t>17</a:t>
            </a:fld>
            <a:endParaRPr lang="en-US" sz="800" b="0" i="0" u="none" strike="noStrike" kern="1200" cap="none" spc="0" baseline="0">
              <a:solidFill>
                <a:srgbClr val="000000"/>
              </a:solidFill>
              <a:uFillTx/>
              <a:latin typeface="Poppins SemiBold" pitchFamily="2"/>
              <a:cs typeface="Poppins SemiBold" pitchFamily="2"/>
            </a:endParaRPr>
          </a:p>
        </p:txBody>
      </p:sp>
      <p:sp>
        <p:nvSpPr>
          <p:cNvPr id="4" name="Title 2">
            <a:extLst>
              <a:ext uri="{FF2B5EF4-FFF2-40B4-BE49-F238E27FC236}">
                <a16:creationId xmlns:a16="http://schemas.microsoft.com/office/drawing/2014/main" id="{D12C6EA8-7F98-AF4E-829B-741BB69653AC}"/>
              </a:ext>
            </a:extLst>
          </p:cNvPr>
          <p:cNvSpPr txBox="1">
            <a:spLocks noGrp="1"/>
          </p:cNvSpPr>
          <p:nvPr>
            <p:ph type="title"/>
          </p:nvPr>
        </p:nvSpPr>
        <p:spPr/>
        <p:txBody>
          <a:bodyPr/>
          <a:lstStyle/>
          <a:p>
            <a:pPr lvl="0"/>
            <a:r>
              <a:rPr lang="en-US">
                <a:cs typeface="Poppins" pitchFamily="2"/>
              </a:rPr>
              <a:t>Putting it all together</a:t>
            </a:r>
            <a:endParaRPr lang="en-GB"/>
          </a:p>
        </p:txBody>
      </p:sp>
      <p:sp>
        <p:nvSpPr>
          <p:cNvPr id="5" name="Rectangle 4">
            <a:extLst>
              <a:ext uri="{FF2B5EF4-FFF2-40B4-BE49-F238E27FC236}">
                <a16:creationId xmlns:a16="http://schemas.microsoft.com/office/drawing/2014/main" id="{74453AC7-98EA-1049-92A8-36ACAB16342E}"/>
              </a:ext>
            </a:extLst>
          </p:cNvPr>
          <p:cNvSpPr/>
          <p:nvPr/>
        </p:nvSpPr>
        <p:spPr>
          <a:xfrm>
            <a:off x="4303303" y="1955243"/>
            <a:ext cx="2215591" cy="1354217"/>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1218968"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000" b="0" i="0" u="none" strike="noStrike" kern="0" cap="none" spc="0" baseline="0">
                <a:solidFill>
                  <a:srgbClr val="000000"/>
                </a:solidFill>
                <a:uFillTx/>
                <a:latin typeface="Poppins Medium"/>
                <a:cs typeface="Poppins" pitchFamily="2"/>
              </a:rPr>
              <a:t>Resources </a:t>
            </a:r>
            <a:br>
              <a:rPr lang="en-US" sz="3000" b="0" i="0" u="none" strike="noStrike" kern="0" cap="none" spc="0" baseline="0">
                <a:solidFill>
                  <a:srgbClr val="000000"/>
                </a:solidFill>
                <a:uFillTx/>
                <a:latin typeface="Poppins Medium"/>
                <a:cs typeface="Poppins" pitchFamily="2"/>
              </a:rPr>
            </a:br>
            <a:r>
              <a:rPr lang="en-US" sz="1200" b="0" i="0" u="none" strike="noStrike" kern="0" cap="none" spc="0" baseline="0">
                <a:solidFill>
                  <a:srgbClr val="000000"/>
                </a:solidFill>
                <a:uFillTx/>
                <a:latin typeface="Poppins Medium"/>
                <a:cs typeface="Poppins" pitchFamily="2"/>
              </a:rPr>
              <a:t>Leverage Kubernetes</a:t>
            </a:r>
            <a:br>
              <a:rPr lang="en-US" sz="1200" b="0" i="0" u="none" strike="noStrike" kern="0" cap="none" spc="0" baseline="0">
                <a:solidFill>
                  <a:srgbClr val="000000"/>
                </a:solidFill>
                <a:uFillTx/>
                <a:latin typeface="Poppins Medium"/>
                <a:cs typeface="Poppins" pitchFamily="2"/>
              </a:rPr>
            </a:br>
            <a:r>
              <a:rPr lang="en-US" sz="1200" b="0" i="0" u="none" strike="noStrike" kern="0" cap="none" spc="0" baseline="0">
                <a:solidFill>
                  <a:srgbClr val="000000"/>
                </a:solidFill>
                <a:uFillTx/>
                <a:latin typeface="Poppins Medium"/>
                <a:cs typeface="Poppins" pitchFamily="2"/>
              </a:rPr>
              <a:t>Shared Services</a:t>
            </a:r>
          </a:p>
          <a:p>
            <a:pPr marL="0" marR="0" lvl="0" indent="0" algn="l" defTabSz="1218968"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0" cap="none" spc="0" baseline="0">
              <a:solidFill>
                <a:srgbClr val="000000"/>
              </a:solidFill>
              <a:uFillTx/>
              <a:latin typeface="Poppins Medium"/>
              <a:cs typeface="Poppins" pitchFamily="2"/>
            </a:endParaRPr>
          </a:p>
          <a:p>
            <a:pPr marL="0" marR="0" lvl="0" indent="0" algn="l" defTabSz="1218968"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Poppins Medium"/>
            </a:endParaRPr>
          </a:p>
        </p:txBody>
      </p:sp>
      <p:sp>
        <p:nvSpPr>
          <p:cNvPr id="6" name="Rectangle 5">
            <a:extLst>
              <a:ext uri="{FF2B5EF4-FFF2-40B4-BE49-F238E27FC236}">
                <a16:creationId xmlns:a16="http://schemas.microsoft.com/office/drawing/2014/main" id="{12F40EA0-0884-154C-B746-C4D07D744308}"/>
              </a:ext>
            </a:extLst>
          </p:cNvPr>
          <p:cNvSpPr/>
          <p:nvPr/>
        </p:nvSpPr>
        <p:spPr>
          <a:xfrm>
            <a:off x="4420922" y="3062874"/>
            <a:ext cx="3219968" cy="228600"/>
          </a:xfrm>
          <a:prstGeom prst="rect">
            <a:avLst/>
          </a:prstGeom>
          <a:solidFill>
            <a:srgbClr val="191E70"/>
          </a:solidFill>
          <a:ln cap="flat">
            <a:noFill/>
            <a:prstDash val="solid"/>
          </a:ln>
        </p:spPr>
        <p:txBody>
          <a:bodyPr vert="horz" wrap="square" lIns="91440" tIns="45720" rIns="91440" bIns="45720" anchor="ctr" anchorCtr="0" compatLnSpc="1">
            <a:noAutofit/>
          </a:bodyPr>
          <a:lstStyle/>
          <a:p>
            <a:pPr marL="0" marR="0" lvl="0" indent="0" algn="l" defTabSz="914262" rtl="0" fontAlgn="auto" hangingPunct="1">
              <a:lnSpc>
                <a:spcPct val="100000"/>
              </a:lnSpc>
              <a:spcBef>
                <a:spcPts val="0"/>
              </a:spcBef>
              <a:spcAft>
                <a:spcPts val="30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Medium"/>
                <a:cs typeface="Poppins Light" pitchFamily="2"/>
              </a:rPr>
              <a:t>Ecosystem Catalog</a:t>
            </a:r>
          </a:p>
        </p:txBody>
      </p:sp>
      <p:sp>
        <p:nvSpPr>
          <p:cNvPr id="7" name="Rectangle 6">
            <a:extLst>
              <a:ext uri="{FF2B5EF4-FFF2-40B4-BE49-F238E27FC236}">
                <a16:creationId xmlns:a16="http://schemas.microsoft.com/office/drawing/2014/main" id="{19F0CBDE-2084-714C-A03F-FB021E22A7C7}"/>
              </a:ext>
            </a:extLst>
          </p:cNvPr>
          <p:cNvSpPr/>
          <p:nvPr/>
        </p:nvSpPr>
        <p:spPr>
          <a:xfrm>
            <a:off x="4408404" y="4958151"/>
            <a:ext cx="1952445" cy="228600"/>
          </a:xfrm>
          <a:prstGeom prst="rect">
            <a:avLst/>
          </a:prstGeom>
          <a:solidFill>
            <a:srgbClr val="191E70"/>
          </a:solidFill>
          <a:ln cap="flat">
            <a:noFill/>
            <a:prstDash val="solid"/>
          </a:ln>
        </p:spPr>
        <p:txBody>
          <a:bodyPr vert="horz" wrap="square" lIns="91440" tIns="45720" rIns="91440" bIns="45720" anchor="ctr" anchorCtr="0" compatLnSpc="1">
            <a:noAutofit/>
          </a:bodyPr>
          <a:lstStyle/>
          <a:p>
            <a:pPr marL="0" marR="0" lvl="0" indent="0" algn="l" defTabSz="914262" rtl="0" fontAlgn="auto" hangingPunct="1">
              <a:lnSpc>
                <a:spcPct val="100000"/>
              </a:lnSpc>
              <a:spcBef>
                <a:spcPts val="0"/>
              </a:spcBef>
              <a:spcAft>
                <a:spcPts val="30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Medium"/>
                <a:cs typeface="Poppins Light" pitchFamily="2"/>
              </a:rPr>
              <a:t>Service Mesh</a:t>
            </a:r>
          </a:p>
        </p:txBody>
      </p:sp>
      <p:sp>
        <p:nvSpPr>
          <p:cNvPr id="8" name="Rectangle 7">
            <a:extLst>
              <a:ext uri="{FF2B5EF4-FFF2-40B4-BE49-F238E27FC236}">
                <a16:creationId xmlns:a16="http://schemas.microsoft.com/office/drawing/2014/main" id="{C97DF0C8-4A5E-CC47-97E2-77C7DC176B36}"/>
              </a:ext>
            </a:extLst>
          </p:cNvPr>
          <p:cNvSpPr/>
          <p:nvPr/>
        </p:nvSpPr>
        <p:spPr>
          <a:xfrm>
            <a:off x="4412437" y="4629625"/>
            <a:ext cx="1952445" cy="228600"/>
          </a:xfrm>
          <a:prstGeom prst="rect">
            <a:avLst/>
          </a:prstGeom>
          <a:solidFill>
            <a:srgbClr val="191E70"/>
          </a:solidFill>
          <a:ln cap="flat">
            <a:noFill/>
            <a:prstDash val="solid"/>
          </a:ln>
        </p:spPr>
        <p:txBody>
          <a:bodyPr vert="horz" wrap="square" lIns="91440" tIns="45720" rIns="91440" bIns="45720" anchor="ctr" anchorCtr="0" compatLnSpc="1">
            <a:noAutofit/>
          </a:bodyPr>
          <a:lstStyle/>
          <a:p>
            <a:pPr marL="0" marR="0" lvl="0" indent="0" algn="l" defTabSz="914262" rtl="0" fontAlgn="auto" hangingPunct="1">
              <a:lnSpc>
                <a:spcPct val="100000"/>
              </a:lnSpc>
              <a:spcBef>
                <a:spcPts val="0"/>
              </a:spcBef>
              <a:spcAft>
                <a:spcPts val="30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Medium"/>
                <a:cs typeface="Poppins Light" pitchFamily="2"/>
              </a:rPr>
              <a:t>Monitoring &amp; Alerting</a:t>
            </a:r>
          </a:p>
        </p:txBody>
      </p:sp>
      <p:sp>
        <p:nvSpPr>
          <p:cNvPr id="9" name="Rectangle 8">
            <a:extLst>
              <a:ext uri="{FF2B5EF4-FFF2-40B4-BE49-F238E27FC236}">
                <a16:creationId xmlns:a16="http://schemas.microsoft.com/office/drawing/2014/main" id="{F503213E-76ED-2A4E-BDD2-D25ECA4FC73F}"/>
              </a:ext>
            </a:extLst>
          </p:cNvPr>
          <p:cNvSpPr/>
          <p:nvPr/>
        </p:nvSpPr>
        <p:spPr>
          <a:xfrm>
            <a:off x="4412437" y="4281641"/>
            <a:ext cx="1952445" cy="228600"/>
          </a:xfrm>
          <a:prstGeom prst="rect">
            <a:avLst/>
          </a:prstGeom>
          <a:solidFill>
            <a:srgbClr val="191E70"/>
          </a:solidFill>
          <a:ln cap="flat">
            <a:noFill/>
            <a:prstDash val="solid"/>
          </a:ln>
        </p:spPr>
        <p:txBody>
          <a:bodyPr vert="horz" wrap="square" lIns="91440" tIns="45720" rIns="91440" bIns="45720" anchor="ctr" anchorCtr="0" compatLnSpc="1">
            <a:noAutofit/>
          </a:bodyPr>
          <a:lstStyle/>
          <a:p>
            <a:pPr marL="0" marR="0" lvl="0" indent="0" algn="l" defTabSz="914262" rtl="0" fontAlgn="auto" hangingPunct="1">
              <a:lnSpc>
                <a:spcPct val="100000"/>
              </a:lnSpc>
              <a:spcBef>
                <a:spcPts val="0"/>
              </a:spcBef>
              <a:spcAft>
                <a:spcPts val="30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Medium"/>
                <a:cs typeface="Poppins Light" pitchFamily="2"/>
              </a:rPr>
              <a:t>Logging</a:t>
            </a:r>
          </a:p>
        </p:txBody>
      </p:sp>
      <p:sp>
        <p:nvSpPr>
          <p:cNvPr id="10" name="Rectangle 9">
            <a:extLst>
              <a:ext uri="{FF2B5EF4-FFF2-40B4-BE49-F238E27FC236}">
                <a16:creationId xmlns:a16="http://schemas.microsoft.com/office/drawing/2014/main" id="{83FC0232-B4FF-7F45-A4CE-8436B8A59CC9}"/>
              </a:ext>
            </a:extLst>
          </p:cNvPr>
          <p:cNvSpPr/>
          <p:nvPr/>
        </p:nvSpPr>
        <p:spPr>
          <a:xfrm>
            <a:off x="4427277" y="3950912"/>
            <a:ext cx="1933571" cy="228600"/>
          </a:xfrm>
          <a:prstGeom prst="rect">
            <a:avLst/>
          </a:prstGeom>
          <a:solidFill>
            <a:srgbClr val="191E70"/>
          </a:solidFill>
          <a:ln cap="flat">
            <a:noFill/>
            <a:prstDash val="solid"/>
          </a:ln>
        </p:spPr>
        <p:txBody>
          <a:bodyPr vert="horz" wrap="square" lIns="91440" tIns="45720" rIns="91440" bIns="45720" anchor="ctr" anchorCtr="0" compatLnSpc="1">
            <a:noAutofit/>
          </a:bodyPr>
          <a:lstStyle/>
          <a:p>
            <a:pPr marL="0" marR="0" lvl="0" indent="0" algn="l" defTabSz="914262" rtl="0" fontAlgn="auto" hangingPunct="1">
              <a:lnSpc>
                <a:spcPct val="100000"/>
              </a:lnSpc>
              <a:spcBef>
                <a:spcPts val="0"/>
              </a:spcBef>
              <a:spcAft>
                <a:spcPts val="30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Medium"/>
                <a:cs typeface="Poppins Light" pitchFamily="2"/>
              </a:rPr>
              <a:t>App Packaging</a:t>
            </a:r>
          </a:p>
        </p:txBody>
      </p:sp>
      <p:grpSp>
        <p:nvGrpSpPr>
          <p:cNvPr id="11" name="Group 10">
            <a:extLst>
              <a:ext uri="{FF2B5EF4-FFF2-40B4-BE49-F238E27FC236}">
                <a16:creationId xmlns:a16="http://schemas.microsoft.com/office/drawing/2014/main" id="{C3BD5F8F-1A0C-EC44-9D44-859B91758A00}"/>
              </a:ext>
            </a:extLst>
          </p:cNvPr>
          <p:cNvGrpSpPr/>
          <p:nvPr/>
        </p:nvGrpSpPr>
        <p:grpSpPr>
          <a:xfrm>
            <a:off x="4303303" y="3299575"/>
            <a:ext cx="3289325" cy="577946"/>
            <a:chOff x="4303303" y="3299575"/>
            <a:chExt cx="3289325" cy="577946"/>
          </a:xfrm>
        </p:grpSpPr>
        <p:pic>
          <p:nvPicPr>
            <p:cNvPr id="12" name="Picture 18">
              <a:extLst>
                <a:ext uri="{FF2B5EF4-FFF2-40B4-BE49-F238E27FC236}">
                  <a16:creationId xmlns:a16="http://schemas.microsoft.com/office/drawing/2014/main" id="{26FA046F-5245-314E-A320-401E8CF4587E}"/>
                </a:ext>
              </a:extLst>
            </p:cNvPr>
            <p:cNvPicPr>
              <a:picLocks noChangeAspect="1"/>
            </p:cNvPicPr>
            <p:nvPr/>
          </p:nvPicPr>
          <p:blipFill>
            <a:blip r:embed="rId3"/>
            <a:stretch>
              <a:fillRect/>
            </a:stretch>
          </p:blipFill>
          <p:spPr>
            <a:xfrm>
              <a:off x="6473915" y="3668060"/>
              <a:ext cx="602900" cy="164436"/>
            </a:xfrm>
            <a:prstGeom prst="rect">
              <a:avLst/>
            </a:prstGeom>
            <a:noFill/>
            <a:ln cap="flat">
              <a:noFill/>
            </a:ln>
          </p:spPr>
        </p:pic>
        <p:pic>
          <p:nvPicPr>
            <p:cNvPr id="13" name="Picture 19">
              <a:extLst>
                <a:ext uri="{FF2B5EF4-FFF2-40B4-BE49-F238E27FC236}">
                  <a16:creationId xmlns:a16="http://schemas.microsoft.com/office/drawing/2014/main" id="{CFA9CF13-9351-B048-B09F-6020F1927C71}"/>
                </a:ext>
              </a:extLst>
            </p:cNvPr>
            <p:cNvPicPr>
              <a:picLocks noChangeAspect="1"/>
            </p:cNvPicPr>
            <p:nvPr/>
          </p:nvPicPr>
          <p:blipFill>
            <a:blip r:embed="rId4"/>
            <a:stretch>
              <a:fillRect/>
            </a:stretch>
          </p:blipFill>
          <p:spPr>
            <a:xfrm>
              <a:off x="5900083" y="3668691"/>
              <a:ext cx="413281" cy="145279"/>
            </a:xfrm>
            <a:prstGeom prst="rect">
              <a:avLst/>
            </a:prstGeom>
            <a:noFill/>
            <a:ln cap="flat">
              <a:noFill/>
            </a:ln>
          </p:spPr>
        </p:pic>
        <p:pic>
          <p:nvPicPr>
            <p:cNvPr id="14" name="Picture 6" descr="Image result for elastic search logo">
              <a:extLst>
                <a:ext uri="{FF2B5EF4-FFF2-40B4-BE49-F238E27FC236}">
                  <a16:creationId xmlns:a16="http://schemas.microsoft.com/office/drawing/2014/main" id="{81FACEAA-A5BA-2842-81CE-F43CB8EF2E0A}"/>
                </a:ext>
              </a:extLst>
            </p:cNvPr>
            <p:cNvPicPr>
              <a:picLocks noChangeAspect="1"/>
            </p:cNvPicPr>
            <p:nvPr/>
          </p:nvPicPr>
          <p:blipFill>
            <a:blip r:embed="rId5"/>
            <a:srcRect/>
            <a:stretch>
              <a:fillRect/>
            </a:stretch>
          </p:blipFill>
          <p:spPr>
            <a:xfrm>
              <a:off x="4427277" y="3645557"/>
              <a:ext cx="787097" cy="192435"/>
            </a:xfrm>
            <a:prstGeom prst="rect">
              <a:avLst/>
            </a:prstGeom>
            <a:noFill/>
            <a:ln cap="flat">
              <a:noFill/>
            </a:ln>
          </p:spPr>
        </p:pic>
        <p:pic>
          <p:nvPicPr>
            <p:cNvPr id="15" name="Picture 8" descr="Image result for kafka logo">
              <a:extLst>
                <a:ext uri="{FF2B5EF4-FFF2-40B4-BE49-F238E27FC236}">
                  <a16:creationId xmlns:a16="http://schemas.microsoft.com/office/drawing/2014/main" id="{AE78326E-D60C-A746-97E1-99FDCA8E3E40}"/>
                </a:ext>
              </a:extLst>
            </p:cNvPr>
            <p:cNvPicPr>
              <a:picLocks noChangeAspect="1"/>
            </p:cNvPicPr>
            <p:nvPr/>
          </p:nvPicPr>
          <p:blipFill>
            <a:blip r:embed="rId6"/>
            <a:srcRect/>
            <a:stretch>
              <a:fillRect/>
            </a:stretch>
          </p:blipFill>
          <p:spPr>
            <a:xfrm>
              <a:off x="5086560" y="3368421"/>
              <a:ext cx="492559" cy="258912"/>
            </a:xfrm>
            <a:prstGeom prst="rect">
              <a:avLst/>
            </a:prstGeom>
            <a:noFill/>
            <a:ln cap="flat">
              <a:noFill/>
            </a:ln>
          </p:spPr>
        </p:pic>
        <p:pic>
          <p:nvPicPr>
            <p:cNvPr id="16" name="Picture 10" descr="Image result for splunk logo">
              <a:extLst>
                <a:ext uri="{FF2B5EF4-FFF2-40B4-BE49-F238E27FC236}">
                  <a16:creationId xmlns:a16="http://schemas.microsoft.com/office/drawing/2014/main" id="{B49822FE-5AC1-3541-B782-BA9DF8828F0A}"/>
                </a:ext>
              </a:extLst>
            </p:cNvPr>
            <p:cNvPicPr>
              <a:picLocks noChangeAspect="1"/>
            </p:cNvPicPr>
            <p:nvPr/>
          </p:nvPicPr>
          <p:blipFill>
            <a:blip r:embed="rId7"/>
            <a:srcRect/>
            <a:stretch>
              <a:fillRect/>
            </a:stretch>
          </p:blipFill>
          <p:spPr>
            <a:xfrm>
              <a:off x="5249140" y="3666945"/>
              <a:ext cx="510399" cy="154396"/>
            </a:xfrm>
            <a:prstGeom prst="rect">
              <a:avLst/>
            </a:prstGeom>
            <a:noFill/>
            <a:ln cap="flat">
              <a:noFill/>
            </a:ln>
          </p:spPr>
        </p:pic>
        <p:pic>
          <p:nvPicPr>
            <p:cNvPr id="17" name="Picture 22" descr="Image result for redis logo transparent">
              <a:extLst>
                <a:ext uri="{FF2B5EF4-FFF2-40B4-BE49-F238E27FC236}">
                  <a16:creationId xmlns:a16="http://schemas.microsoft.com/office/drawing/2014/main" id="{1749154A-04FB-054D-937E-CF7380CB4A34}"/>
                </a:ext>
              </a:extLst>
            </p:cNvPr>
            <p:cNvPicPr>
              <a:picLocks noChangeAspect="1"/>
            </p:cNvPicPr>
            <p:nvPr/>
          </p:nvPicPr>
          <p:blipFill>
            <a:blip r:embed="rId8"/>
            <a:srcRect/>
            <a:stretch>
              <a:fillRect/>
            </a:stretch>
          </p:blipFill>
          <p:spPr>
            <a:xfrm>
              <a:off x="4303303" y="3389918"/>
              <a:ext cx="844686" cy="223049"/>
            </a:xfrm>
            <a:prstGeom prst="rect">
              <a:avLst/>
            </a:prstGeom>
            <a:noFill/>
            <a:ln cap="flat">
              <a:noFill/>
            </a:ln>
          </p:spPr>
        </p:pic>
        <p:pic>
          <p:nvPicPr>
            <p:cNvPr id="18" name="Picture 6" descr="Image result for mongodb logo">
              <a:extLst>
                <a:ext uri="{FF2B5EF4-FFF2-40B4-BE49-F238E27FC236}">
                  <a16:creationId xmlns:a16="http://schemas.microsoft.com/office/drawing/2014/main" id="{D2134CEA-AB08-3741-A728-8D9EBC5C8761}"/>
                </a:ext>
              </a:extLst>
            </p:cNvPr>
            <p:cNvPicPr>
              <a:picLocks noChangeAspect="1"/>
            </p:cNvPicPr>
            <p:nvPr/>
          </p:nvPicPr>
          <p:blipFill>
            <a:blip r:embed="rId9"/>
            <a:srcRect/>
            <a:stretch>
              <a:fillRect/>
            </a:stretch>
          </p:blipFill>
          <p:spPr>
            <a:xfrm>
              <a:off x="5711799" y="3400873"/>
              <a:ext cx="633907" cy="167326"/>
            </a:xfrm>
            <a:prstGeom prst="rect">
              <a:avLst/>
            </a:prstGeom>
            <a:noFill/>
            <a:ln cap="flat">
              <a:noFill/>
            </a:ln>
          </p:spPr>
        </p:pic>
        <p:pic>
          <p:nvPicPr>
            <p:cNvPr id="19" name="Picture 8" descr="Image result for spark logo">
              <a:extLst>
                <a:ext uri="{FF2B5EF4-FFF2-40B4-BE49-F238E27FC236}">
                  <a16:creationId xmlns:a16="http://schemas.microsoft.com/office/drawing/2014/main" id="{0E7BF133-28EB-7A48-9842-69985A9B562F}"/>
                </a:ext>
              </a:extLst>
            </p:cNvPr>
            <p:cNvPicPr>
              <a:picLocks noChangeAspect="1"/>
            </p:cNvPicPr>
            <p:nvPr/>
          </p:nvPicPr>
          <p:blipFill>
            <a:blip r:embed="rId10"/>
            <a:srcRect/>
            <a:stretch>
              <a:fillRect/>
            </a:stretch>
          </p:blipFill>
          <p:spPr>
            <a:xfrm>
              <a:off x="7153680" y="3357841"/>
              <a:ext cx="418301" cy="258189"/>
            </a:xfrm>
            <a:prstGeom prst="rect">
              <a:avLst/>
            </a:prstGeom>
            <a:noFill/>
            <a:ln cap="flat">
              <a:noFill/>
            </a:ln>
          </p:spPr>
        </p:pic>
        <p:pic>
          <p:nvPicPr>
            <p:cNvPr id="20" name="Picture 10" descr="Image result for postgresql logo">
              <a:extLst>
                <a:ext uri="{FF2B5EF4-FFF2-40B4-BE49-F238E27FC236}">
                  <a16:creationId xmlns:a16="http://schemas.microsoft.com/office/drawing/2014/main" id="{8777754B-DC2E-4F45-A6AB-7E8E35CC47D3}"/>
                </a:ext>
              </a:extLst>
            </p:cNvPr>
            <p:cNvPicPr>
              <a:picLocks noChangeAspect="1"/>
            </p:cNvPicPr>
            <p:nvPr/>
          </p:nvPicPr>
          <p:blipFill>
            <a:blip r:embed="rId11"/>
            <a:srcRect/>
            <a:stretch>
              <a:fillRect/>
            </a:stretch>
          </p:blipFill>
          <p:spPr>
            <a:xfrm>
              <a:off x="7309009" y="3561944"/>
              <a:ext cx="283619" cy="315577"/>
            </a:xfrm>
            <a:prstGeom prst="rect">
              <a:avLst/>
            </a:prstGeom>
            <a:noFill/>
            <a:ln cap="flat">
              <a:noFill/>
            </a:ln>
          </p:spPr>
        </p:pic>
        <p:pic>
          <p:nvPicPr>
            <p:cNvPr id="21" name="Picture 12" descr="Image result for hadoop logo">
              <a:extLst>
                <a:ext uri="{FF2B5EF4-FFF2-40B4-BE49-F238E27FC236}">
                  <a16:creationId xmlns:a16="http://schemas.microsoft.com/office/drawing/2014/main" id="{752CE0B7-6175-E14D-AB8E-ACEA0B730BF5}"/>
                </a:ext>
              </a:extLst>
            </p:cNvPr>
            <p:cNvPicPr>
              <a:picLocks noChangeAspect="1"/>
            </p:cNvPicPr>
            <p:nvPr/>
          </p:nvPicPr>
          <p:blipFill>
            <a:blip r:embed="rId12"/>
            <a:srcRect/>
            <a:stretch>
              <a:fillRect/>
            </a:stretch>
          </p:blipFill>
          <p:spPr>
            <a:xfrm>
              <a:off x="6453917" y="3299575"/>
              <a:ext cx="440960" cy="430673"/>
            </a:xfrm>
            <a:prstGeom prst="rect">
              <a:avLst/>
            </a:prstGeom>
            <a:noFill/>
            <a:ln cap="flat">
              <a:noFill/>
            </a:ln>
          </p:spPr>
        </p:pic>
      </p:grpSp>
      <p:pic>
        <p:nvPicPr>
          <p:cNvPr id="22" name="Picture 34" descr="Image result for helm logo transparent">
            <a:extLst>
              <a:ext uri="{FF2B5EF4-FFF2-40B4-BE49-F238E27FC236}">
                <a16:creationId xmlns:a16="http://schemas.microsoft.com/office/drawing/2014/main" id="{84685636-CF8D-F04B-B05F-843A06D4C021}"/>
              </a:ext>
            </a:extLst>
          </p:cNvPr>
          <p:cNvPicPr>
            <a:picLocks noChangeAspect="1"/>
          </p:cNvPicPr>
          <p:nvPr/>
        </p:nvPicPr>
        <p:blipFill>
          <a:blip r:embed="rId13"/>
          <a:srcRect/>
          <a:stretch>
            <a:fillRect/>
          </a:stretch>
        </p:blipFill>
        <p:spPr>
          <a:xfrm>
            <a:off x="6480288" y="3941905"/>
            <a:ext cx="245982" cy="256141"/>
          </a:xfrm>
          <a:prstGeom prst="rect">
            <a:avLst/>
          </a:prstGeom>
          <a:noFill/>
          <a:ln cap="flat">
            <a:noFill/>
          </a:ln>
        </p:spPr>
      </p:pic>
      <p:pic>
        <p:nvPicPr>
          <p:cNvPr id="23" name="Picture 2" descr="Related image">
            <a:extLst>
              <a:ext uri="{FF2B5EF4-FFF2-40B4-BE49-F238E27FC236}">
                <a16:creationId xmlns:a16="http://schemas.microsoft.com/office/drawing/2014/main" id="{0D610A1C-C8CE-CC46-8789-26738E439E01}"/>
              </a:ext>
            </a:extLst>
          </p:cNvPr>
          <p:cNvPicPr>
            <a:picLocks noChangeAspect="1"/>
          </p:cNvPicPr>
          <p:nvPr/>
        </p:nvPicPr>
        <p:blipFill>
          <a:blip r:embed="rId14"/>
          <a:srcRect/>
          <a:stretch>
            <a:fillRect/>
          </a:stretch>
        </p:blipFill>
        <p:spPr>
          <a:xfrm>
            <a:off x="6872548" y="3970489"/>
            <a:ext cx="785579" cy="215962"/>
          </a:xfrm>
          <a:prstGeom prst="rect">
            <a:avLst/>
          </a:prstGeom>
          <a:noFill/>
          <a:ln cap="flat">
            <a:noFill/>
          </a:ln>
        </p:spPr>
      </p:pic>
      <p:pic>
        <p:nvPicPr>
          <p:cNvPr id="24" name="Picture 28" descr="Image result for fluentd logo">
            <a:extLst>
              <a:ext uri="{FF2B5EF4-FFF2-40B4-BE49-F238E27FC236}">
                <a16:creationId xmlns:a16="http://schemas.microsoft.com/office/drawing/2014/main" id="{DE934816-EA2F-C04A-B855-38B12A3DA027}"/>
              </a:ext>
            </a:extLst>
          </p:cNvPr>
          <p:cNvPicPr>
            <a:picLocks noChangeAspect="1"/>
          </p:cNvPicPr>
          <p:nvPr/>
        </p:nvPicPr>
        <p:blipFill>
          <a:blip r:embed="rId15"/>
          <a:srcRect/>
          <a:stretch>
            <a:fillRect/>
          </a:stretch>
        </p:blipFill>
        <p:spPr>
          <a:xfrm>
            <a:off x="6506239" y="4284329"/>
            <a:ext cx="584667" cy="202429"/>
          </a:xfrm>
          <a:prstGeom prst="rect">
            <a:avLst/>
          </a:prstGeom>
          <a:noFill/>
          <a:ln cap="flat">
            <a:noFill/>
          </a:ln>
        </p:spPr>
      </p:pic>
      <p:pic>
        <p:nvPicPr>
          <p:cNvPr id="25" name="Picture 26" descr="Image result for grafana logo">
            <a:extLst>
              <a:ext uri="{FF2B5EF4-FFF2-40B4-BE49-F238E27FC236}">
                <a16:creationId xmlns:a16="http://schemas.microsoft.com/office/drawing/2014/main" id="{34C3C364-5E3D-4D46-A1DB-2FDE584E2FDA}"/>
              </a:ext>
            </a:extLst>
          </p:cNvPr>
          <p:cNvPicPr>
            <a:picLocks noChangeAspect="1"/>
          </p:cNvPicPr>
          <p:nvPr/>
        </p:nvPicPr>
        <p:blipFill>
          <a:blip r:embed="rId16"/>
          <a:srcRect/>
          <a:stretch>
            <a:fillRect/>
          </a:stretch>
        </p:blipFill>
        <p:spPr>
          <a:xfrm>
            <a:off x="6947702" y="4666722"/>
            <a:ext cx="693188" cy="168130"/>
          </a:xfrm>
          <a:prstGeom prst="rect">
            <a:avLst/>
          </a:prstGeom>
          <a:noFill/>
          <a:ln cap="flat">
            <a:noFill/>
          </a:ln>
        </p:spPr>
      </p:pic>
      <p:pic>
        <p:nvPicPr>
          <p:cNvPr id="26" name="Picture 14" descr="Image result for prometheus stacked logo">
            <a:extLst>
              <a:ext uri="{FF2B5EF4-FFF2-40B4-BE49-F238E27FC236}">
                <a16:creationId xmlns:a16="http://schemas.microsoft.com/office/drawing/2014/main" id="{CA28699E-FE8E-AE4B-9636-CAE0C954D717}"/>
              </a:ext>
            </a:extLst>
          </p:cNvPr>
          <p:cNvPicPr>
            <a:picLocks noChangeAspect="1"/>
          </p:cNvPicPr>
          <p:nvPr/>
        </p:nvPicPr>
        <p:blipFill>
          <a:blip r:embed="rId17"/>
          <a:srcRect/>
          <a:stretch>
            <a:fillRect/>
          </a:stretch>
        </p:blipFill>
        <p:spPr>
          <a:xfrm>
            <a:off x="6325919" y="4587864"/>
            <a:ext cx="584877" cy="329321"/>
          </a:xfrm>
          <a:prstGeom prst="rect">
            <a:avLst/>
          </a:prstGeom>
          <a:noFill/>
          <a:ln cap="flat">
            <a:noFill/>
          </a:ln>
        </p:spPr>
      </p:pic>
      <p:pic>
        <p:nvPicPr>
          <p:cNvPr id="27" name="Picture 20" descr="Image result for istio logo">
            <a:extLst>
              <a:ext uri="{FF2B5EF4-FFF2-40B4-BE49-F238E27FC236}">
                <a16:creationId xmlns:a16="http://schemas.microsoft.com/office/drawing/2014/main" id="{D38DDCD6-4382-7741-A62B-DA30A10A9E0D}"/>
              </a:ext>
            </a:extLst>
          </p:cNvPr>
          <p:cNvPicPr>
            <a:picLocks noChangeAspect="1"/>
          </p:cNvPicPr>
          <p:nvPr/>
        </p:nvPicPr>
        <p:blipFill>
          <a:blip r:embed="rId18"/>
          <a:srcRect/>
          <a:stretch>
            <a:fillRect/>
          </a:stretch>
        </p:blipFill>
        <p:spPr>
          <a:xfrm>
            <a:off x="6478432" y="4963235"/>
            <a:ext cx="437622" cy="229020"/>
          </a:xfrm>
          <a:prstGeom prst="rect">
            <a:avLst/>
          </a:prstGeom>
          <a:noFill/>
          <a:ln cap="flat">
            <a:noFill/>
          </a:ln>
        </p:spPr>
      </p:pic>
      <p:sp>
        <p:nvSpPr>
          <p:cNvPr id="28" name="Rounded Rectangle 3">
            <a:extLst>
              <a:ext uri="{FF2B5EF4-FFF2-40B4-BE49-F238E27FC236}">
                <a16:creationId xmlns:a16="http://schemas.microsoft.com/office/drawing/2014/main" id="{9FA10A13-54B0-7A49-913E-E09BF536DE9D}"/>
              </a:ext>
            </a:extLst>
          </p:cNvPr>
          <p:cNvSpPr/>
          <p:nvPr/>
        </p:nvSpPr>
        <p:spPr>
          <a:xfrm>
            <a:off x="433507" y="1820232"/>
            <a:ext cx="3072585" cy="3563846"/>
          </a:xfrm>
          <a:prstGeom prst="rect">
            <a:avLst/>
          </a:prstGeom>
          <a:solidFill>
            <a:srgbClr val="191E7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10000"/>
              </a:lnSpc>
              <a:spcBef>
                <a:spcPts val="5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FFFFFF"/>
              </a:solidFill>
              <a:uFillTx/>
              <a:latin typeface="Poppins Medium"/>
            </a:endParaRPr>
          </a:p>
        </p:txBody>
      </p:sp>
      <p:sp>
        <p:nvSpPr>
          <p:cNvPr id="29" name="Rectangle 31">
            <a:extLst>
              <a:ext uri="{FF2B5EF4-FFF2-40B4-BE49-F238E27FC236}">
                <a16:creationId xmlns:a16="http://schemas.microsoft.com/office/drawing/2014/main" id="{1646E6CD-EA4F-B745-85D2-A3743E764B1E}"/>
              </a:ext>
            </a:extLst>
          </p:cNvPr>
          <p:cNvSpPr/>
          <p:nvPr/>
        </p:nvSpPr>
        <p:spPr>
          <a:xfrm>
            <a:off x="615446" y="1955243"/>
            <a:ext cx="3002990" cy="923333"/>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1218968"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000" b="0" i="0" u="none" strike="noStrike" kern="0" cap="none" spc="0" baseline="0">
                <a:solidFill>
                  <a:srgbClr val="FFFFFF"/>
                </a:solidFill>
                <a:uFillTx/>
                <a:latin typeface="Poppins Medium"/>
                <a:cs typeface="Poppins" pitchFamily="2"/>
              </a:rPr>
              <a:t>ITOps </a:t>
            </a:r>
            <a:br>
              <a:rPr lang="en-US" sz="3000" b="0" i="0" u="none" strike="noStrike" kern="0" cap="none" spc="0" baseline="0">
                <a:solidFill>
                  <a:srgbClr val="FFFFFF"/>
                </a:solidFill>
                <a:uFillTx/>
                <a:latin typeface="Poppins Medium"/>
                <a:cs typeface="Poppins" pitchFamily="2"/>
              </a:rPr>
            </a:br>
            <a:r>
              <a:rPr lang="en-US" sz="1200" b="0" i="0" u="none" strike="noStrike" kern="0" cap="none" spc="0" baseline="0">
                <a:solidFill>
                  <a:srgbClr val="FFFFFF"/>
                </a:solidFill>
                <a:uFillTx/>
                <a:latin typeface="Poppins Medium"/>
                <a:cs typeface="Poppins" pitchFamily="2"/>
              </a:rPr>
              <a:t>Provisions Kubernetes, Maintains Central Control &amp; Visibility</a:t>
            </a:r>
            <a:endParaRPr lang="en-US" sz="1400" b="0" i="0" u="none" strike="noStrike" kern="0" cap="none" spc="0" baseline="0">
              <a:solidFill>
                <a:srgbClr val="FFFFFF"/>
              </a:solidFill>
              <a:uFillTx/>
              <a:latin typeface="Poppins Medium"/>
              <a:cs typeface="Poppins" pitchFamily="2"/>
            </a:endParaRPr>
          </a:p>
        </p:txBody>
      </p:sp>
      <p:sp>
        <p:nvSpPr>
          <p:cNvPr id="30" name="Rectangle 32">
            <a:extLst>
              <a:ext uri="{FF2B5EF4-FFF2-40B4-BE49-F238E27FC236}">
                <a16:creationId xmlns:a16="http://schemas.microsoft.com/office/drawing/2014/main" id="{07DAA461-9D7A-B74E-B23E-13F955040AC0}"/>
              </a:ext>
            </a:extLst>
          </p:cNvPr>
          <p:cNvSpPr/>
          <p:nvPr/>
        </p:nvSpPr>
        <p:spPr>
          <a:xfrm>
            <a:off x="688113" y="3016303"/>
            <a:ext cx="2372886" cy="228600"/>
          </a:xfrm>
          <a:prstGeom prst="rect">
            <a:avLst/>
          </a:pr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262" rtl="0" fontAlgn="auto" hangingPunct="1">
              <a:lnSpc>
                <a:spcPct val="100000"/>
              </a:lnSpc>
              <a:spcBef>
                <a:spcPts val="0"/>
              </a:spcBef>
              <a:spcAft>
                <a:spcPts val="30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Medium"/>
                <a:cs typeface="Poppins Light" pitchFamily="2"/>
              </a:rPr>
              <a:t>Cluster-as-a-Service</a:t>
            </a:r>
          </a:p>
        </p:txBody>
      </p:sp>
      <p:sp>
        <p:nvSpPr>
          <p:cNvPr id="31" name="Rectangle 33">
            <a:extLst>
              <a:ext uri="{FF2B5EF4-FFF2-40B4-BE49-F238E27FC236}">
                <a16:creationId xmlns:a16="http://schemas.microsoft.com/office/drawing/2014/main" id="{8176817E-8EEC-1C4F-B6CB-545EF40D3946}"/>
              </a:ext>
            </a:extLst>
          </p:cNvPr>
          <p:cNvSpPr/>
          <p:nvPr/>
        </p:nvSpPr>
        <p:spPr>
          <a:xfrm>
            <a:off x="694678" y="3321868"/>
            <a:ext cx="2384810" cy="228600"/>
          </a:xfrm>
          <a:prstGeom prst="rect">
            <a:avLst/>
          </a:pr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262" rtl="0" fontAlgn="auto" hangingPunct="1">
              <a:lnSpc>
                <a:spcPct val="100000"/>
              </a:lnSpc>
              <a:spcBef>
                <a:spcPts val="0"/>
              </a:spcBef>
              <a:spcAft>
                <a:spcPts val="30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Medium"/>
                <a:cs typeface="Poppins Light" pitchFamily="2"/>
              </a:rPr>
              <a:t>Namespace-as-a-Service</a:t>
            </a:r>
          </a:p>
        </p:txBody>
      </p:sp>
      <p:sp>
        <p:nvSpPr>
          <p:cNvPr id="32" name="Rectangle 34">
            <a:extLst>
              <a:ext uri="{FF2B5EF4-FFF2-40B4-BE49-F238E27FC236}">
                <a16:creationId xmlns:a16="http://schemas.microsoft.com/office/drawing/2014/main" id="{87926489-A373-2E45-9F76-E2DA0026060E}"/>
              </a:ext>
            </a:extLst>
          </p:cNvPr>
          <p:cNvSpPr/>
          <p:nvPr/>
        </p:nvSpPr>
        <p:spPr>
          <a:xfrm>
            <a:off x="602982" y="3575459"/>
            <a:ext cx="2887135" cy="927942"/>
          </a:xfrm>
          <a:prstGeom prst="rect">
            <a:avLst/>
          </a:prstGeom>
          <a:noFill/>
          <a:ln cap="flat">
            <a:noFill/>
            <a:prstDash val="solid"/>
          </a:ln>
        </p:spPr>
        <p:txBody>
          <a:bodyPr vert="horz" wrap="square" lIns="91440" tIns="45720" rIns="91440" bIns="45720" anchor="t" anchorCtr="0" compatLnSpc="1">
            <a:spAutoFit/>
          </a:bodyPr>
          <a:lstStyle/>
          <a:p>
            <a:pPr marL="228554" marR="0" lvl="0" indent="-228554" algn="l" defTabSz="1218968" rtl="0" fontAlgn="auto" hangingPunct="1">
              <a:lnSpc>
                <a:spcPct val="114000"/>
              </a:lnSpc>
              <a:spcBef>
                <a:spcPts val="0"/>
              </a:spcBef>
              <a:spcAft>
                <a:spcPts val="0"/>
              </a:spcAft>
              <a:buClr>
                <a:srgbClr val="FFFFFF"/>
              </a:buClr>
              <a:buSzPct val="100000"/>
              <a:buFont typeface="System Font Regular"/>
              <a:buChar char="—"/>
              <a:tabLst/>
              <a:defRPr sz="1800" b="0" i="0" u="none" strike="noStrike" kern="0" cap="none" spc="0" baseline="0">
                <a:solidFill>
                  <a:srgbClr val="000000"/>
                </a:solidFill>
                <a:uFillTx/>
              </a:defRPr>
            </a:pPr>
            <a:r>
              <a:rPr lang="en-US" sz="1200" b="0" i="0" u="none" strike="noStrike" kern="0" cap="none" spc="0" baseline="0">
                <a:solidFill>
                  <a:srgbClr val="FFFFFF"/>
                </a:solidFill>
                <a:uFillTx/>
                <a:latin typeface="Poppins" pitchFamily="2"/>
                <a:cs typeface="Poppins" pitchFamily="2"/>
              </a:rPr>
              <a:t>Scope Capacity</a:t>
            </a:r>
          </a:p>
          <a:p>
            <a:pPr marL="228554" marR="0" lvl="0" indent="-228554" algn="l" defTabSz="1218968" rtl="0" fontAlgn="auto" hangingPunct="1">
              <a:lnSpc>
                <a:spcPct val="114000"/>
              </a:lnSpc>
              <a:spcBef>
                <a:spcPts val="0"/>
              </a:spcBef>
              <a:spcAft>
                <a:spcPts val="0"/>
              </a:spcAft>
              <a:buClr>
                <a:srgbClr val="FFFFFF"/>
              </a:buClr>
              <a:buSzPct val="100000"/>
              <a:buFont typeface="System Font Regular"/>
              <a:buChar char="—"/>
              <a:tabLst/>
              <a:defRPr sz="1800" b="0" i="0" u="none" strike="noStrike" kern="0" cap="none" spc="0" baseline="0">
                <a:solidFill>
                  <a:srgbClr val="000000"/>
                </a:solidFill>
                <a:uFillTx/>
              </a:defRPr>
            </a:pPr>
            <a:r>
              <a:rPr lang="en-US" sz="1200" b="0" i="0" u="none" strike="noStrike" kern="0" cap="none" spc="0" baseline="0">
                <a:solidFill>
                  <a:srgbClr val="FFFFFF"/>
                </a:solidFill>
                <a:uFillTx/>
                <a:latin typeface="Poppins" pitchFamily="2"/>
                <a:cs typeface="Poppins" pitchFamily="2"/>
              </a:rPr>
              <a:t>Delegate Administration</a:t>
            </a:r>
          </a:p>
          <a:p>
            <a:pPr marL="228554" marR="0" lvl="0" indent="-228554" algn="l" defTabSz="1218968" rtl="0" fontAlgn="auto" hangingPunct="1">
              <a:lnSpc>
                <a:spcPct val="114000"/>
              </a:lnSpc>
              <a:spcBef>
                <a:spcPts val="0"/>
              </a:spcBef>
              <a:spcAft>
                <a:spcPts val="0"/>
              </a:spcAft>
              <a:buClr>
                <a:srgbClr val="FFFFFF"/>
              </a:buClr>
              <a:buSzPct val="100000"/>
              <a:buFont typeface="System Font Regular"/>
              <a:buChar char="—"/>
              <a:tabLst/>
              <a:defRPr sz="1800" b="0" i="0" u="none" strike="noStrike" kern="0" cap="none" spc="0" baseline="0">
                <a:solidFill>
                  <a:srgbClr val="000000"/>
                </a:solidFill>
                <a:uFillTx/>
              </a:defRPr>
            </a:pPr>
            <a:r>
              <a:rPr lang="en-US" sz="1200" b="0" i="0" u="none" strike="noStrike" kern="0" cap="none" spc="0" baseline="0">
                <a:solidFill>
                  <a:srgbClr val="FFFFFF"/>
                </a:solidFill>
                <a:uFillTx/>
                <a:latin typeface="Poppins" pitchFamily="2"/>
                <a:cs typeface="Poppins" pitchFamily="2"/>
              </a:rPr>
              <a:t>Apply Access and Security Policies</a:t>
            </a:r>
          </a:p>
        </p:txBody>
      </p:sp>
      <p:sp>
        <p:nvSpPr>
          <p:cNvPr id="33" name="Rounded Rectangle 50">
            <a:extLst>
              <a:ext uri="{FF2B5EF4-FFF2-40B4-BE49-F238E27FC236}">
                <a16:creationId xmlns:a16="http://schemas.microsoft.com/office/drawing/2014/main" id="{E27E22FE-396F-6849-A4B6-BFF7BFA5C357}"/>
              </a:ext>
            </a:extLst>
          </p:cNvPr>
          <p:cNvSpPr/>
          <p:nvPr/>
        </p:nvSpPr>
        <p:spPr>
          <a:xfrm>
            <a:off x="8519318" y="1820232"/>
            <a:ext cx="3165479" cy="3563846"/>
          </a:xfrm>
          <a:prstGeom prst="rect">
            <a:avLst/>
          </a:prstGeom>
          <a:solidFill>
            <a:srgbClr val="191E7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10000"/>
              </a:lnSpc>
              <a:spcBef>
                <a:spcPts val="5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FFFFFF"/>
              </a:solidFill>
              <a:uFillTx/>
              <a:latin typeface="Poppins Medium"/>
            </a:endParaRPr>
          </a:p>
        </p:txBody>
      </p:sp>
      <p:sp>
        <p:nvSpPr>
          <p:cNvPr id="34" name="Rectangle 38">
            <a:extLst>
              <a:ext uri="{FF2B5EF4-FFF2-40B4-BE49-F238E27FC236}">
                <a16:creationId xmlns:a16="http://schemas.microsoft.com/office/drawing/2014/main" id="{6C27177D-68D5-D34A-A9EE-11B752AA1693}"/>
              </a:ext>
            </a:extLst>
          </p:cNvPr>
          <p:cNvSpPr/>
          <p:nvPr/>
        </p:nvSpPr>
        <p:spPr>
          <a:xfrm>
            <a:off x="8693045" y="1943255"/>
            <a:ext cx="2769635" cy="923333"/>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1218968"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000" b="0" i="0" u="none" strike="noStrike" kern="0" cap="none" spc="0" baseline="0">
                <a:solidFill>
                  <a:srgbClr val="FFFFFF"/>
                </a:solidFill>
                <a:uFillTx/>
                <a:latin typeface="Poppins Medium"/>
                <a:cs typeface="Poppins" pitchFamily="2"/>
              </a:rPr>
              <a:t>DevOps </a:t>
            </a:r>
            <a:br>
              <a:rPr lang="en-US" sz="3000" b="0" i="0" u="none" strike="noStrike" kern="0" cap="none" spc="0" baseline="0">
                <a:solidFill>
                  <a:srgbClr val="FFFFFF"/>
                </a:solidFill>
                <a:uFillTx/>
                <a:latin typeface="Poppins Medium"/>
                <a:cs typeface="Poppins" pitchFamily="2"/>
              </a:rPr>
            </a:br>
            <a:r>
              <a:rPr lang="en-US" sz="1200" b="0" i="0" u="none" strike="noStrike" kern="0" cap="none" spc="0" baseline="0">
                <a:solidFill>
                  <a:srgbClr val="FFFFFF"/>
                </a:solidFill>
                <a:uFillTx/>
                <a:latin typeface="Poppins Medium"/>
                <a:cs typeface="Poppins" pitchFamily="2"/>
              </a:rPr>
              <a:t>Realizes Advanced Capabilities</a:t>
            </a:r>
          </a:p>
          <a:p>
            <a:pPr marL="0" marR="0" lvl="0" indent="0" algn="l" defTabSz="1218968"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0" cap="none" spc="0" baseline="0">
                <a:solidFill>
                  <a:srgbClr val="FFFFFF"/>
                </a:solidFill>
                <a:uFillTx/>
                <a:latin typeface="Poppins Medium"/>
                <a:cs typeface="Poppins" pitchFamily="2"/>
              </a:rPr>
              <a:t>With Kubernetes</a:t>
            </a:r>
          </a:p>
        </p:txBody>
      </p:sp>
      <p:sp>
        <p:nvSpPr>
          <p:cNvPr id="35" name="Rectangle 39">
            <a:extLst>
              <a:ext uri="{FF2B5EF4-FFF2-40B4-BE49-F238E27FC236}">
                <a16:creationId xmlns:a16="http://schemas.microsoft.com/office/drawing/2014/main" id="{67CA57A1-7EFC-9E4E-A2A0-CFBAF8636604}"/>
              </a:ext>
            </a:extLst>
          </p:cNvPr>
          <p:cNvSpPr/>
          <p:nvPr/>
        </p:nvSpPr>
        <p:spPr>
          <a:xfrm>
            <a:off x="8806184" y="2956310"/>
            <a:ext cx="2704200" cy="228600"/>
          </a:xfrm>
          <a:prstGeom prst="rect">
            <a:avLst/>
          </a:prstGeom>
          <a:solidFill>
            <a:srgbClr val="FFFFFF"/>
          </a:solidFill>
          <a:ln cap="flat">
            <a:noFill/>
            <a:prstDash val="solid"/>
          </a:ln>
        </p:spPr>
        <p:txBody>
          <a:bodyPr vert="horz" wrap="square" lIns="91440" tIns="45720" rIns="0" bIns="45720" anchor="ctr" anchorCtr="0" compatLnSpc="1">
            <a:noAutofit/>
          </a:bodyPr>
          <a:lstStyle/>
          <a:p>
            <a:pPr marL="0" marR="0" lvl="0" indent="0" algn="l" defTabSz="914262" rtl="0" fontAlgn="auto" hangingPunct="1">
              <a:lnSpc>
                <a:spcPct val="100000"/>
              </a:lnSpc>
              <a:spcBef>
                <a:spcPts val="0"/>
              </a:spcBef>
              <a:spcAft>
                <a:spcPts val="30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Medium"/>
                <a:cs typeface="Poppins Light" pitchFamily="2"/>
              </a:rPr>
              <a:t>Continuous Delivery</a:t>
            </a:r>
          </a:p>
        </p:txBody>
      </p:sp>
      <p:sp>
        <p:nvSpPr>
          <p:cNvPr id="36" name="Rectangle 40">
            <a:extLst>
              <a:ext uri="{FF2B5EF4-FFF2-40B4-BE49-F238E27FC236}">
                <a16:creationId xmlns:a16="http://schemas.microsoft.com/office/drawing/2014/main" id="{B3FEE733-09B2-B74B-89FF-6F57CD65F43F}"/>
              </a:ext>
            </a:extLst>
          </p:cNvPr>
          <p:cNvSpPr/>
          <p:nvPr/>
        </p:nvSpPr>
        <p:spPr>
          <a:xfrm>
            <a:off x="8805891" y="3273826"/>
            <a:ext cx="2697928" cy="228600"/>
          </a:xfrm>
          <a:prstGeom prst="rect">
            <a:avLst/>
          </a:prstGeom>
          <a:solidFill>
            <a:srgbClr val="FFFFFF"/>
          </a:solidFill>
          <a:ln cap="flat">
            <a:noFill/>
            <a:prstDash val="solid"/>
          </a:ln>
        </p:spPr>
        <p:txBody>
          <a:bodyPr vert="horz" wrap="square" lIns="91440" tIns="45720" rIns="0" bIns="45720" anchor="ctr" anchorCtr="0" compatLnSpc="1">
            <a:noAutofit/>
          </a:bodyPr>
          <a:lstStyle/>
          <a:p>
            <a:pPr marL="0" marR="0" lvl="0" indent="0" algn="l" defTabSz="914262" rtl="0" fontAlgn="auto" hangingPunct="1">
              <a:lnSpc>
                <a:spcPct val="100000"/>
              </a:lnSpc>
              <a:spcBef>
                <a:spcPts val="0"/>
              </a:spcBef>
              <a:spcAft>
                <a:spcPts val="30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Medium"/>
                <a:cs typeface="Poppins Light" pitchFamily="2"/>
              </a:rPr>
              <a:t>Canary, Blue/Green Deployments</a:t>
            </a:r>
          </a:p>
        </p:txBody>
      </p:sp>
      <p:sp>
        <p:nvSpPr>
          <p:cNvPr id="37" name="Rectangle 41">
            <a:extLst>
              <a:ext uri="{FF2B5EF4-FFF2-40B4-BE49-F238E27FC236}">
                <a16:creationId xmlns:a16="http://schemas.microsoft.com/office/drawing/2014/main" id="{0046EEFD-FE92-204C-96AF-60AEA3A430A2}"/>
              </a:ext>
            </a:extLst>
          </p:cNvPr>
          <p:cNvSpPr/>
          <p:nvPr/>
        </p:nvSpPr>
        <p:spPr>
          <a:xfrm>
            <a:off x="8806184" y="3591342"/>
            <a:ext cx="2704200" cy="228600"/>
          </a:xfrm>
          <a:prstGeom prst="rect">
            <a:avLst/>
          </a:prstGeom>
          <a:solidFill>
            <a:srgbClr val="FFFFFF"/>
          </a:solidFill>
          <a:ln cap="flat">
            <a:noFill/>
            <a:prstDash val="solid"/>
          </a:ln>
        </p:spPr>
        <p:txBody>
          <a:bodyPr vert="horz" wrap="square" lIns="91440" tIns="45720" rIns="0" bIns="45720" anchor="ctr" anchorCtr="0" compatLnSpc="1">
            <a:noAutofit/>
          </a:bodyPr>
          <a:lstStyle/>
          <a:p>
            <a:pPr marL="0" marR="0" lvl="0" indent="0" algn="l" defTabSz="914262" rtl="0" fontAlgn="auto" hangingPunct="1">
              <a:lnSpc>
                <a:spcPct val="100000"/>
              </a:lnSpc>
              <a:spcBef>
                <a:spcPts val="0"/>
              </a:spcBef>
              <a:spcAft>
                <a:spcPts val="30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Medium"/>
                <a:cs typeface="Poppins Light" pitchFamily="2"/>
              </a:rPr>
              <a:t>Reactive Autoscaling</a:t>
            </a:r>
          </a:p>
        </p:txBody>
      </p:sp>
      <p:sp>
        <p:nvSpPr>
          <p:cNvPr id="38" name="Rectangle 42">
            <a:extLst>
              <a:ext uri="{FF2B5EF4-FFF2-40B4-BE49-F238E27FC236}">
                <a16:creationId xmlns:a16="http://schemas.microsoft.com/office/drawing/2014/main" id="{F9D06016-2AB7-3D40-AA2A-06443BF63EF9}"/>
              </a:ext>
            </a:extLst>
          </p:cNvPr>
          <p:cNvSpPr/>
          <p:nvPr/>
        </p:nvSpPr>
        <p:spPr>
          <a:xfrm>
            <a:off x="8806184" y="3908867"/>
            <a:ext cx="2704200" cy="228600"/>
          </a:xfrm>
          <a:prstGeom prst="rect">
            <a:avLst/>
          </a:prstGeom>
          <a:solidFill>
            <a:srgbClr val="FFFFFF"/>
          </a:solidFill>
          <a:ln cap="flat">
            <a:noFill/>
            <a:prstDash val="solid"/>
          </a:ln>
        </p:spPr>
        <p:txBody>
          <a:bodyPr vert="horz" wrap="square" lIns="91440" tIns="45720" rIns="0" bIns="45720" anchor="ctr" anchorCtr="0" compatLnSpc="1">
            <a:noAutofit/>
          </a:bodyPr>
          <a:lstStyle/>
          <a:p>
            <a:pPr marL="0" marR="0" lvl="0" indent="0" algn="l" defTabSz="914262" rtl="0" fontAlgn="auto" hangingPunct="1">
              <a:lnSpc>
                <a:spcPct val="100000"/>
              </a:lnSpc>
              <a:spcBef>
                <a:spcPts val="0"/>
              </a:spcBef>
              <a:spcAft>
                <a:spcPts val="30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Medium"/>
                <a:cs typeface="Poppins Light" pitchFamily="2"/>
              </a:rPr>
              <a:t>Automate DNS &amp; Load Balancing</a:t>
            </a:r>
          </a:p>
        </p:txBody>
      </p:sp>
      <p:sp>
        <p:nvSpPr>
          <p:cNvPr id="39" name="Rectangle 43">
            <a:extLst>
              <a:ext uri="{FF2B5EF4-FFF2-40B4-BE49-F238E27FC236}">
                <a16:creationId xmlns:a16="http://schemas.microsoft.com/office/drawing/2014/main" id="{55B09C32-EC44-AC4C-AEE2-2402BDE07E2C}"/>
              </a:ext>
            </a:extLst>
          </p:cNvPr>
          <p:cNvSpPr/>
          <p:nvPr/>
        </p:nvSpPr>
        <p:spPr>
          <a:xfrm>
            <a:off x="8806184" y="4226384"/>
            <a:ext cx="2704200" cy="228600"/>
          </a:xfrm>
          <a:prstGeom prst="rect">
            <a:avLst/>
          </a:prstGeom>
          <a:solidFill>
            <a:srgbClr val="FFFFFF"/>
          </a:solidFill>
          <a:ln cap="flat">
            <a:noFill/>
            <a:prstDash val="solid"/>
          </a:ln>
        </p:spPr>
        <p:txBody>
          <a:bodyPr vert="horz" wrap="square" lIns="91440" tIns="45720" rIns="0" bIns="45720" anchor="ctr" anchorCtr="0" compatLnSpc="1">
            <a:noAutofit/>
          </a:bodyPr>
          <a:lstStyle/>
          <a:p>
            <a:pPr marL="0" marR="0" lvl="0" indent="0" algn="l" defTabSz="914262" rtl="0" fontAlgn="auto" hangingPunct="1">
              <a:lnSpc>
                <a:spcPct val="100000"/>
              </a:lnSpc>
              <a:spcBef>
                <a:spcPts val="0"/>
              </a:spcBef>
              <a:spcAft>
                <a:spcPts val="30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Medium"/>
                <a:cs typeface="Poppins Light" pitchFamily="2"/>
              </a:rPr>
              <a:t>SSL and Certificate Management</a:t>
            </a:r>
          </a:p>
        </p:txBody>
      </p:sp>
      <p:sp>
        <p:nvSpPr>
          <p:cNvPr id="40" name="Rectangle 44">
            <a:extLst>
              <a:ext uri="{FF2B5EF4-FFF2-40B4-BE49-F238E27FC236}">
                <a16:creationId xmlns:a16="http://schemas.microsoft.com/office/drawing/2014/main" id="{D2E6B367-A8EF-8943-8D07-878202B12102}"/>
              </a:ext>
            </a:extLst>
          </p:cNvPr>
          <p:cNvSpPr/>
          <p:nvPr/>
        </p:nvSpPr>
        <p:spPr>
          <a:xfrm>
            <a:off x="8806184" y="4543900"/>
            <a:ext cx="2704200" cy="228600"/>
          </a:xfrm>
          <a:prstGeom prst="rect">
            <a:avLst/>
          </a:prstGeom>
          <a:solidFill>
            <a:srgbClr val="FFFFFF"/>
          </a:solidFill>
          <a:ln cap="flat">
            <a:noFill/>
            <a:prstDash val="solid"/>
          </a:ln>
        </p:spPr>
        <p:txBody>
          <a:bodyPr vert="horz" wrap="square" lIns="91440" tIns="45720" rIns="0" bIns="45720" anchor="ctr" anchorCtr="0" compatLnSpc="1">
            <a:noAutofit/>
          </a:bodyPr>
          <a:lstStyle/>
          <a:p>
            <a:pPr marL="0" marR="0" lvl="0" indent="0" algn="l" defTabSz="914262" rtl="0" fontAlgn="auto" hangingPunct="1">
              <a:lnSpc>
                <a:spcPct val="100000"/>
              </a:lnSpc>
              <a:spcBef>
                <a:spcPts val="0"/>
              </a:spcBef>
              <a:spcAft>
                <a:spcPts val="30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Medium"/>
                <a:cs typeface="Poppins Light" pitchFamily="2"/>
              </a:rPr>
              <a:t>Secret Management</a:t>
            </a:r>
          </a:p>
        </p:txBody>
      </p:sp>
      <p:sp>
        <p:nvSpPr>
          <p:cNvPr id="41" name="Triangle 48">
            <a:extLst>
              <a:ext uri="{FF2B5EF4-FFF2-40B4-BE49-F238E27FC236}">
                <a16:creationId xmlns:a16="http://schemas.microsoft.com/office/drawing/2014/main" id="{A69A89DF-7E09-5047-921C-611A5F602382}"/>
              </a:ext>
            </a:extLst>
          </p:cNvPr>
          <p:cNvSpPr/>
          <p:nvPr/>
        </p:nvSpPr>
        <p:spPr>
          <a:xfrm rot="5400013">
            <a:off x="2919349" y="3489991"/>
            <a:ext cx="1758400" cy="245982"/>
          </a:xfrm>
          <a:custGeom>
            <a:avLst/>
            <a:gdLst>
              <a:gd name="f0" fmla="val 10800000"/>
              <a:gd name="f1" fmla="val 5400000"/>
              <a:gd name="f2" fmla="val 180"/>
              <a:gd name="f3" fmla="val w"/>
              <a:gd name="f4" fmla="val h"/>
              <a:gd name="f5" fmla="val ss"/>
              <a:gd name="f6" fmla="val 0"/>
              <a:gd name="f7" fmla="val 5155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191F7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10000"/>
              </a:lnSpc>
              <a:spcBef>
                <a:spcPts val="5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FFFFFF"/>
              </a:solidFill>
              <a:uFillTx/>
              <a:latin typeface="Poppins Medium"/>
            </a:endParaRPr>
          </a:p>
        </p:txBody>
      </p:sp>
      <p:sp>
        <p:nvSpPr>
          <p:cNvPr id="42" name="Triangle 49">
            <a:extLst>
              <a:ext uri="{FF2B5EF4-FFF2-40B4-BE49-F238E27FC236}">
                <a16:creationId xmlns:a16="http://schemas.microsoft.com/office/drawing/2014/main" id="{D9F62B90-476D-E748-B5EF-CE8B7B33EED2}"/>
              </a:ext>
            </a:extLst>
          </p:cNvPr>
          <p:cNvSpPr/>
          <p:nvPr/>
        </p:nvSpPr>
        <p:spPr>
          <a:xfrm rot="16200004">
            <a:off x="7346326" y="3479127"/>
            <a:ext cx="1758400" cy="245982"/>
          </a:xfrm>
          <a:custGeom>
            <a:avLst/>
            <a:gdLst>
              <a:gd name="f0" fmla="val 10800000"/>
              <a:gd name="f1" fmla="val 5400000"/>
              <a:gd name="f2" fmla="val 180"/>
              <a:gd name="f3" fmla="val w"/>
              <a:gd name="f4" fmla="val h"/>
              <a:gd name="f5" fmla="val ss"/>
              <a:gd name="f6" fmla="val 0"/>
              <a:gd name="f7" fmla="val 5155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191F7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10000"/>
              </a:lnSpc>
              <a:spcBef>
                <a:spcPts val="5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FFFFFF"/>
              </a:solidFill>
              <a:uFillTx/>
              <a:latin typeface="Poppins Medium"/>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name="Slide70">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0B1FD9-F18A-A949-BE5D-79C0000A6E85}"/>
              </a:ext>
            </a:extLst>
          </p:cNvPr>
          <p:cNvSpPr txBox="1"/>
          <p:nvPr/>
        </p:nvSpPr>
        <p:spPr>
          <a:xfrm>
            <a:off x="11171270" y="6294729"/>
            <a:ext cx="288886" cy="123114"/>
          </a:xfrm>
          <a:prstGeom prst="rect">
            <a:avLst/>
          </a:prstGeom>
          <a:noFill/>
          <a:ln cap="flat">
            <a:noFill/>
          </a:ln>
        </p:spPr>
        <p:txBody>
          <a:bodyPr vert="horz" wrap="square" lIns="0" tIns="0" rIns="0" bIns="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09E65C3-1DFF-3941-954D-06F80914B77C}" type="slidenum">
              <a:rPr/>
              <a:t>18</a:t>
            </a:fld>
            <a:endParaRPr lang="en-US" sz="800" b="0" i="0" u="none" strike="noStrike" kern="1200" cap="none" spc="0" baseline="0">
              <a:solidFill>
                <a:srgbClr val="000000"/>
              </a:solidFill>
              <a:uFillTx/>
              <a:latin typeface="Poppins SemiBold" pitchFamily="2"/>
              <a:cs typeface="Poppins SemiBold" pitchFamily="2"/>
            </a:endParaRPr>
          </a:p>
        </p:txBody>
      </p:sp>
      <p:sp>
        <p:nvSpPr>
          <p:cNvPr id="3" name="Title 2">
            <a:extLst>
              <a:ext uri="{FF2B5EF4-FFF2-40B4-BE49-F238E27FC236}">
                <a16:creationId xmlns:a16="http://schemas.microsoft.com/office/drawing/2014/main" id="{FAE216FC-54AB-2446-BD43-8DB8F4D90F80}"/>
              </a:ext>
            </a:extLst>
          </p:cNvPr>
          <p:cNvSpPr txBox="1">
            <a:spLocks noGrp="1"/>
          </p:cNvSpPr>
          <p:nvPr>
            <p:ph type="title"/>
          </p:nvPr>
        </p:nvSpPr>
        <p:spPr/>
        <p:txBody>
          <a:bodyPr/>
          <a:lstStyle/>
          <a:p>
            <a:pPr lvl="0"/>
            <a:r>
              <a:rPr lang="en-GB"/>
              <a:t>Rancher Integrations</a:t>
            </a:r>
          </a:p>
        </p:txBody>
      </p:sp>
      <p:sp>
        <p:nvSpPr>
          <p:cNvPr id="4" name="Round Same Side Corner Rectangle 16">
            <a:extLst>
              <a:ext uri="{FF2B5EF4-FFF2-40B4-BE49-F238E27FC236}">
                <a16:creationId xmlns:a16="http://schemas.microsoft.com/office/drawing/2014/main" id="{2A88A714-685C-2B4F-8C77-60AD4BC5ED64}"/>
              </a:ext>
            </a:extLst>
          </p:cNvPr>
          <p:cNvSpPr/>
          <p:nvPr/>
        </p:nvSpPr>
        <p:spPr>
          <a:xfrm rot="5400013">
            <a:off x="7074228" y="594982"/>
            <a:ext cx="339781" cy="7314239"/>
          </a:xfrm>
          <a:prstGeom prst="rect">
            <a:avLst/>
          </a:prstGeom>
          <a:solidFill>
            <a:srgbClr val="F2F2F2">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Medium"/>
            </a:endParaRPr>
          </a:p>
        </p:txBody>
      </p:sp>
      <p:sp>
        <p:nvSpPr>
          <p:cNvPr id="5" name="Round Same Side Corner Rectangle 16">
            <a:extLst>
              <a:ext uri="{FF2B5EF4-FFF2-40B4-BE49-F238E27FC236}">
                <a16:creationId xmlns:a16="http://schemas.microsoft.com/office/drawing/2014/main" id="{B187925A-60CB-8045-9FDC-4AC186D83155}"/>
              </a:ext>
            </a:extLst>
          </p:cNvPr>
          <p:cNvSpPr/>
          <p:nvPr/>
        </p:nvSpPr>
        <p:spPr>
          <a:xfrm rot="5400013">
            <a:off x="7089603" y="-1879765"/>
            <a:ext cx="339781" cy="7336359"/>
          </a:xfrm>
          <a:prstGeom prst="rect">
            <a:avLst/>
          </a:prstGeom>
          <a:solidFill>
            <a:srgbClr val="F2F2F2">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Medium"/>
            </a:endParaRPr>
          </a:p>
        </p:txBody>
      </p:sp>
      <p:sp>
        <p:nvSpPr>
          <p:cNvPr id="6" name="Round Same Side Corner Rectangle 16">
            <a:extLst>
              <a:ext uri="{FF2B5EF4-FFF2-40B4-BE49-F238E27FC236}">
                <a16:creationId xmlns:a16="http://schemas.microsoft.com/office/drawing/2014/main" id="{F249F225-7437-6342-9F08-23294121DB13}"/>
              </a:ext>
            </a:extLst>
          </p:cNvPr>
          <p:cNvSpPr/>
          <p:nvPr/>
        </p:nvSpPr>
        <p:spPr>
          <a:xfrm rot="5400013">
            <a:off x="7085324" y="-1033277"/>
            <a:ext cx="339781" cy="7336359"/>
          </a:xfrm>
          <a:prstGeom prst="rect">
            <a:avLst/>
          </a:prstGeom>
          <a:solidFill>
            <a:srgbClr val="F2F2F2">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Medium"/>
            </a:endParaRPr>
          </a:p>
        </p:txBody>
      </p:sp>
      <p:sp>
        <p:nvSpPr>
          <p:cNvPr id="7" name="Round Same Side Corner Rectangle 16">
            <a:extLst>
              <a:ext uri="{FF2B5EF4-FFF2-40B4-BE49-F238E27FC236}">
                <a16:creationId xmlns:a16="http://schemas.microsoft.com/office/drawing/2014/main" id="{B9A506A9-9E01-4346-99BD-3E4A37312F14}"/>
              </a:ext>
            </a:extLst>
          </p:cNvPr>
          <p:cNvSpPr/>
          <p:nvPr/>
        </p:nvSpPr>
        <p:spPr>
          <a:xfrm rot="5400013">
            <a:off x="7085324" y="-633355"/>
            <a:ext cx="339781" cy="7336359"/>
          </a:xfrm>
          <a:prstGeom prst="rect">
            <a:avLst/>
          </a:prstGeom>
          <a:solidFill>
            <a:srgbClr val="F2F2F2">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Medium"/>
            </a:endParaRPr>
          </a:p>
        </p:txBody>
      </p:sp>
      <p:sp>
        <p:nvSpPr>
          <p:cNvPr id="8" name="Round Same Side Corner Rectangle 16">
            <a:extLst>
              <a:ext uri="{FF2B5EF4-FFF2-40B4-BE49-F238E27FC236}">
                <a16:creationId xmlns:a16="http://schemas.microsoft.com/office/drawing/2014/main" id="{A859010E-D91D-DB4E-8D4C-87AA807DAFDD}"/>
              </a:ext>
            </a:extLst>
          </p:cNvPr>
          <p:cNvSpPr/>
          <p:nvPr/>
        </p:nvSpPr>
        <p:spPr>
          <a:xfrm rot="5400013">
            <a:off x="7096348" y="183694"/>
            <a:ext cx="339781" cy="7314239"/>
          </a:xfrm>
          <a:prstGeom prst="rect">
            <a:avLst/>
          </a:prstGeom>
          <a:solidFill>
            <a:srgbClr val="F2F2F2">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Medium"/>
            </a:endParaRPr>
          </a:p>
        </p:txBody>
      </p:sp>
      <p:sp>
        <p:nvSpPr>
          <p:cNvPr id="9" name="Round Same Side Corner Rectangle 16">
            <a:extLst>
              <a:ext uri="{FF2B5EF4-FFF2-40B4-BE49-F238E27FC236}">
                <a16:creationId xmlns:a16="http://schemas.microsoft.com/office/drawing/2014/main" id="{EEA63758-16E0-9C4E-ACCA-3B568AC13CBA}"/>
              </a:ext>
            </a:extLst>
          </p:cNvPr>
          <p:cNvSpPr/>
          <p:nvPr/>
        </p:nvSpPr>
        <p:spPr>
          <a:xfrm rot="5400013">
            <a:off x="7074228" y="997949"/>
            <a:ext cx="339781" cy="7314239"/>
          </a:xfrm>
          <a:prstGeom prst="rect">
            <a:avLst/>
          </a:prstGeom>
          <a:solidFill>
            <a:srgbClr val="F2F2F2">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Medium"/>
            </a:endParaRPr>
          </a:p>
        </p:txBody>
      </p:sp>
      <p:sp>
        <p:nvSpPr>
          <p:cNvPr id="10" name="Round Same Side Corner Rectangle 16">
            <a:extLst>
              <a:ext uri="{FF2B5EF4-FFF2-40B4-BE49-F238E27FC236}">
                <a16:creationId xmlns:a16="http://schemas.microsoft.com/office/drawing/2014/main" id="{CBAC436A-7B82-834C-8F2A-96102F9EC003}"/>
              </a:ext>
            </a:extLst>
          </p:cNvPr>
          <p:cNvSpPr/>
          <p:nvPr/>
        </p:nvSpPr>
        <p:spPr>
          <a:xfrm rot="5400013">
            <a:off x="7051533" y="1377690"/>
            <a:ext cx="339781" cy="7352754"/>
          </a:xfrm>
          <a:prstGeom prst="rect">
            <a:avLst/>
          </a:prstGeom>
          <a:solidFill>
            <a:srgbClr val="F2F2F2">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Medium"/>
            </a:endParaRPr>
          </a:p>
        </p:txBody>
      </p:sp>
      <p:sp>
        <p:nvSpPr>
          <p:cNvPr id="11" name="Round Same Side Corner Rectangle 16">
            <a:extLst>
              <a:ext uri="{FF2B5EF4-FFF2-40B4-BE49-F238E27FC236}">
                <a16:creationId xmlns:a16="http://schemas.microsoft.com/office/drawing/2014/main" id="{2AD6397D-E8DB-864E-B9A9-AE4AE34D6DDD}"/>
              </a:ext>
            </a:extLst>
          </p:cNvPr>
          <p:cNvSpPr/>
          <p:nvPr/>
        </p:nvSpPr>
        <p:spPr>
          <a:xfrm rot="5400013">
            <a:off x="7067361" y="1794629"/>
            <a:ext cx="339781" cy="7336368"/>
          </a:xfrm>
          <a:prstGeom prst="rect">
            <a:avLst/>
          </a:prstGeom>
          <a:solidFill>
            <a:srgbClr val="F2F2F2">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Medium"/>
            </a:endParaRPr>
          </a:p>
        </p:txBody>
      </p:sp>
      <p:sp>
        <p:nvSpPr>
          <p:cNvPr id="12" name="Round Same Side Corner Rectangle 16">
            <a:extLst>
              <a:ext uri="{FF2B5EF4-FFF2-40B4-BE49-F238E27FC236}">
                <a16:creationId xmlns:a16="http://schemas.microsoft.com/office/drawing/2014/main" id="{468A5552-F273-1540-8B3E-073B2BE2960E}"/>
              </a:ext>
            </a:extLst>
          </p:cNvPr>
          <p:cNvSpPr/>
          <p:nvPr/>
        </p:nvSpPr>
        <p:spPr>
          <a:xfrm rot="5400013">
            <a:off x="7056251" y="2196151"/>
            <a:ext cx="339781" cy="7336368"/>
          </a:xfrm>
          <a:prstGeom prst="rect">
            <a:avLst/>
          </a:prstGeom>
          <a:solidFill>
            <a:srgbClr val="F2F2F2">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Medium"/>
            </a:endParaRPr>
          </a:p>
        </p:txBody>
      </p:sp>
      <p:grpSp>
        <p:nvGrpSpPr>
          <p:cNvPr id="13" name="Group 13">
            <a:extLst>
              <a:ext uri="{FF2B5EF4-FFF2-40B4-BE49-F238E27FC236}">
                <a16:creationId xmlns:a16="http://schemas.microsoft.com/office/drawing/2014/main" id="{C0757D31-BF5A-1443-8C51-39DA611E9EAF}"/>
              </a:ext>
            </a:extLst>
          </p:cNvPr>
          <p:cNvGrpSpPr/>
          <p:nvPr/>
        </p:nvGrpSpPr>
        <p:grpSpPr>
          <a:xfrm>
            <a:off x="1264359" y="2039478"/>
            <a:ext cx="9663314" cy="341291"/>
            <a:chOff x="1264359" y="2039478"/>
            <a:chExt cx="9663314" cy="341291"/>
          </a:xfrm>
        </p:grpSpPr>
        <p:sp>
          <p:nvSpPr>
            <p:cNvPr id="14" name="Round Same Side Corner Rectangle 16">
              <a:extLst>
                <a:ext uri="{FF2B5EF4-FFF2-40B4-BE49-F238E27FC236}">
                  <a16:creationId xmlns:a16="http://schemas.microsoft.com/office/drawing/2014/main" id="{58F1F5BF-A25A-A348-9DFD-EAF07B12CB9C}"/>
                </a:ext>
              </a:extLst>
            </p:cNvPr>
            <p:cNvSpPr/>
            <p:nvPr/>
          </p:nvSpPr>
          <p:spPr>
            <a:xfrm rot="5400013">
              <a:off x="7089603" y="-1458811"/>
              <a:ext cx="339781" cy="7336359"/>
            </a:xfrm>
            <a:prstGeom prst="rect">
              <a:avLst/>
            </a:prstGeom>
            <a:solidFill>
              <a:srgbClr val="F2F2F2">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Medium"/>
              </a:endParaRPr>
            </a:p>
          </p:txBody>
        </p:sp>
        <p:grpSp>
          <p:nvGrpSpPr>
            <p:cNvPr id="15" name="Group 108">
              <a:extLst>
                <a:ext uri="{FF2B5EF4-FFF2-40B4-BE49-F238E27FC236}">
                  <a16:creationId xmlns:a16="http://schemas.microsoft.com/office/drawing/2014/main" id="{2FBCC66F-DCD3-E244-81D5-EA9A9C7CEB76}"/>
                </a:ext>
              </a:extLst>
            </p:cNvPr>
            <p:cNvGrpSpPr/>
            <p:nvPr/>
          </p:nvGrpSpPr>
          <p:grpSpPr>
            <a:xfrm>
              <a:off x="1264359" y="2039817"/>
              <a:ext cx="2532275" cy="340952"/>
              <a:chOff x="1264359" y="2039817"/>
              <a:chExt cx="2532275" cy="340952"/>
            </a:xfrm>
          </p:grpSpPr>
          <p:sp>
            <p:nvSpPr>
              <p:cNvPr id="16" name="Round Same Side Corner Rectangle 16">
                <a:extLst>
                  <a:ext uri="{FF2B5EF4-FFF2-40B4-BE49-F238E27FC236}">
                    <a16:creationId xmlns:a16="http://schemas.microsoft.com/office/drawing/2014/main" id="{BF96A940-1241-E44E-8367-527C98015C8C}"/>
                  </a:ext>
                </a:extLst>
              </p:cNvPr>
              <p:cNvSpPr/>
              <p:nvPr/>
            </p:nvSpPr>
            <p:spPr>
              <a:xfrm rot="5400013">
                <a:off x="2360021" y="944155"/>
                <a:ext cx="340952" cy="2532275"/>
              </a:xfrm>
              <a:prstGeom prst="rect">
                <a:avLst/>
              </a:pr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Medium"/>
                </a:endParaRPr>
              </a:p>
            </p:txBody>
          </p:sp>
          <p:sp>
            <p:nvSpPr>
              <p:cNvPr id="17" name="TextBox 110">
                <a:extLst>
                  <a:ext uri="{FF2B5EF4-FFF2-40B4-BE49-F238E27FC236}">
                    <a16:creationId xmlns:a16="http://schemas.microsoft.com/office/drawing/2014/main" id="{3FD663C9-89CC-894B-8542-C4D2C24675A1}"/>
                  </a:ext>
                </a:extLst>
              </p:cNvPr>
              <p:cNvSpPr txBox="1"/>
              <p:nvPr/>
            </p:nvSpPr>
            <p:spPr>
              <a:xfrm>
                <a:off x="1264359" y="2085078"/>
                <a:ext cx="2532275" cy="245973"/>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dirty="0">
                    <a:solidFill>
                      <a:srgbClr val="FFFFFF"/>
                    </a:solidFill>
                    <a:uFillTx/>
                    <a:latin typeface="Poppins Medium"/>
                    <a:cs typeface="Poppins Light" pitchFamily="2"/>
                  </a:rPr>
                  <a:t>App Management &amp; CI/CD</a:t>
                </a:r>
              </a:p>
            </p:txBody>
          </p:sp>
        </p:grpSp>
      </p:grpSp>
      <p:grpSp>
        <p:nvGrpSpPr>
          <p:cNvPr id="18" name="Group 14">
            <a:extLst>
              <a:ext uri="{FF2B5EF4-FFF2-40B4-BE49-F238E27FC236}">
                <a16:creationId xmlns:a16="http://schemas.microsoft.com/office/drawing/2014/main" id="{FEE6B303-AEE3-AE45-8BE3-ABE4F65DC62F}"/>
              </a:ext>
            </a:extLst>
          </p:cNvPr>
          <p:cNvGrpSpPr/>
          <p:nvPr/>
        </p:nvGrpSpPr>
        <p:grpSpPr>
          <a:xfrm>
            <a:off x="1264359" y="2462425"/>
            <a:ext cx="2532275" cy="340952"/>
            <a:chOff x="1264359" y="2462425"/>
            <a:chExt cx="2532275" cy="340952"/>
          </a:xfrm>
        </p:grpSpPr>
        <p:sp>
          <p:nvSpPr>
            <p:cNvPr id="19" name="Round Same Side Corner Rectangle 16">
              <a:extLst>
                <a:ext uri="{FF2B5EF4-FFF2-40B4-BE49-F238E27FC236}">
                  <a16:creationId xmlns:a16="http://schemas.microsoft.com/office/drawing/2014/main" id="{287069C1-3C04-D446-AE47-900A92BB292C}"/>
                </a:ext>
              </a:extLst>
            </p:cNvPr>
            <p:cNvSpPr/>
            <p:nvPr/>
          </p:nvSpPr>
          <p:spPr>
            <a:xfrm rot="5400013">
              <a:off x="2360021" y="1366763"/>
              <a:ext cx="340952" cy="2532275"/>
            </a:xfrm>
            <a:prstGeom prst="rect">
              <a:avLst/>
            </a:pr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Medium"/>
              </a:endParaRPr>
            </a:p>
          </p:txBody>
        </p:sp>
        <p:sp>
          <p:nvSpPr>
            <p:cNvPr id="20" name="TextBox 106">
              <a:extLst>
                <a:ext uri="{FF2B5EF4-FFF2-40B4-BE49-F238E27FC236}">
                  <a16:creationId xmlns:a16="http://schemas.microsoft.com/office/drawing/2014/main" id="{E79742DF-49CD-CF49-960A-57806D9F7068}"/>
                </a:ext>
              </a:extLst>
            </p:cNvPr>
            <p:cNvSpPr txBox="1"/>
            <p:nvPr/>
          </p:nvSpPr>
          <p:spPr>
            <a:xfrm>
              <a:off x="1264359" y="2506214"/>
              <a:ext cx="2532275" cy="276999"/>
            </a:xfrm>
            <a:prstGeom prst="rect">
              <a:avLst/>
            </a:prstGeom>
            <a:solidFill>
              <a:srgbClr val="2353FF"/>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Medium"/>
                  <a:cs typeface="Poppins Light" pitchFamily="2"/>
                </a:rPr>
                <a:t>Monitoring &amp; Logging</a:t>
              </a:r>
            </a:p>
          </p:txBody>
        </p:sp>
      </p:grpSp>
      <p:grpSp>
        <p:nvGrpSpPr>
          <p:cNvPr id="21" name="Group 15">
            <a:extLst>
              <a:ext uri="{FF2B5EF4-FFF2-40B4-BE49-F238E27FC236}">
                <a16:creationId xmlns:a16="http://schemas.microsoft.com/office/drawing/2014/main" id="{A62FB915-1E30-7544-91C8-7E9FB0C81307}"/>
              </a:ext>
            </a:extLst>
          </p:cNvPr>
          <p:cNvGrpSpPr/>
          <p:nvPr/>
        </p:nvGrpSpPr>
        <p:grpSpPr>
          <a:xfrm>
            <a:off x="1264359" y="2863527"/>
            <a:ext cx="2532275" cy="340952"/>
            <a:chOff x="1264359" y="2863527"/>
            <a:chExt cx="2532275" cy="340952"/>
          </a:xfrm>
        </p:grpSpPr>
        <p:sp>
          <p:nvSpPr>
            <p:cNvPr id="22" name="Round Same Side Corner Rectangle 16">
              <a:extLst>
                <a:ext uri="{FF2B5EF4-FFF2-40B4-BE49-F238E27FC236}">
                  <a16:creationId xmlns:a16="http://schemas.microsoft.com/office/drawing/2014/main" id="{C5516A67-72FB-C149-BB5D-D52308AFD503}"/>
                </a:ext>
              </a:extLst>
            </p:cNvPr>
            <p:cNvSpPr/>
            <p:nvPr/>
          </p:nvSpPr>
          <p:spPr>
            <a:xfrm rot="5400013">
              <a:off x="2360021" y="1767865"/>
              <a:ext cx="340952" cy="2532275"/>
            </a:xfrm>
            <a:prstGeom prst="rect">
              <a:avLst/>
            </a:pr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Medium"/>
              </a:endParaRPr>
            </a:p>
          </p:txBody>
        </p:sp>
        <p:sp>
          <p:nvSpPr>
            <p:cNvPr id="23" name="TextBox 104">
              <a:extLst>
                <a:ext uri="{FF2B5EF4-FFF2-40B4-BE49-F238E27FC236}">
                  <a16:creationId xmlns:a16="http://schemas.microsoft.com/office/drawing/2014/main" id="{92DEB69B-5FED-9B4A-811C-B20CE9599C91}"/>
                </a:ext>
              </a:extLst>
            </p:cNvPr>
            <p:cNvSpPr txBox="1"/>
            <p:nvPr/>
          </p:nvSpPr>
          <p:spPr>
            <a:xfrm>
              <a:off x="1264359" y="2910882"/>
              <a:ext cx="2532275" cy="245973"/>
            </a:xfrm>
            <a:prstGeom prst="rect">
              <a:avLst/>
            </a:prstGeom>
            <a:solidFill>
              <a:srgbClr val="2353FF"/>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Medium"/>
                  <a:cs typeface="Poppins Light" pitchFamily="2"/>
                </a:rPr>
                <a:t>Registry &amp; Image Scanning</a:t>
              </a:r>
            </a:p>
          </p:txBody>
        </p:sp>
      </p:grpSp>
      <p:grpSp>
        <p:nvGrpSpPr>
          <p:cNvPr id="24" name="Group 16">
            <a:extLst>
              <a:ext uri="{FF2B5EF4-FFF2-40B4-BE49-F238E27FC236}">
                <a16:creationId xmlns:a16="http://schemas.microsoft.com/office/drawing/2014/main" id="{23BB6A95-5208-1C40-9AC6-4203EC23D47A}"/>
              </a:ext>
            </a:extLst>
          </p:cNvPr>
          <p:cNvGrpSpPr/>
          <p:nvPr/>
        </p:nvGrpSpPr>
        <p:grpSpPr>
          <a:xfrm>
            <a:off x="1264350" y="3265121"/>
            <a:ext cx="2539188" cy="345807"/>
            <a:chOff x="1264350" y="3265121"/>
            <a:chExt cx="2539188" cy="345807"/>
          </a:xfrm>
        </p:grpSpPr>
        <p:sp>
          <p:nvSpPr>
            <p:cNvPr id="25" name="Round Same Side Corner Rectangle 16">
              <a:extLst>
                <a:ext uri="{FF2B5EF4-FFF2-40B4-BE49-F238E27FC236}">
                  <a16:creationId xmlns:a16="http://schemas.microsoft.com/office/drawing/2014/main" id="{5848C7ED-98B0-2243-8171-5E57178C6824}"/>
                </a:ext>
              </a:extLst>
            </p:cNvPr>
            <p:cNvSpPr/>
            <p:nvPr/>
          </p:nvSpPr>
          <p:spPr>
            <a:xfrm rot="5400013">
              <a:off x="2664274" y="2478614"/>
              <a:ext cx="339781" cy="1924848"/>
            </a:xfrm>
            <a:prstGeom prst="rect">
              <a:avLst/>
            </a:pr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Medium"/>
              </a:endParaRPr>
            </a:p>
          </p:txBody>
        </p:sp>
        <p:grpSp>
          <p:nvGrpSpPr>
            <p:cNvPr id="26" name="Group 100">
              <a:extLst>
                <a:ext uri="{FF2B5EF4-FFF2-40B4-BE49-F238E27FC236}">
                  <a16:creationId xmlns:a16="http://schemas.microsoft.com/office/drawing/2014/main" id="{378F8732-535F-9040-A41B-6A289DE2C833}"/>
                </a:ext>
              </a:extLst>
            </p:cNvPr>
            <p:cNvGrpSpPr/>
            <p:nvPr/>
          </p:nvGrpSpPr>
          <p:grpSpPr>
            <a:xfrm>
              <a:off x="1264350" y="3265121"/>
              <a:ext cx="2539188" cy="340952"/>
              <a:chOff x="1264350" y="3265121"/>
              <a:chExt cx="2539188" cy="340952"/>
            </a:xfrm>
          </p:grpSpPr>
          <p:sp>
            <p:nvSpPr>
              <p:cNvPr id="27" name="Round Same Side Corner Rectangle 16">
                <a:extLst>
                  <a:ext uri="{FF2B5EF4-FFF2-40B4-BE49-F238E27FC236}">
                    <a16:creationId xmlns:a16="http://schemas.microsoft.com/office/drawing/2014/main" id="{C4C6780B-C554-FF4C-B26F-59CC5DBD8418}"/>
                  </a:ext>
                </a:extLst>
              </p:cNvPr>
              <p:cNvSpPr/>
              <p:nvPr/>
            </p:nvSpPr>
            <p:spPr>
              <a:xfrm rot="5400013">
                <a:off x="1426071" y="3103400"/>
                <a:ext cx="340952" cy="664393"/>
              </a:xfrm>
              <a:prstGeom prst="rect">
                <a:avLst/>
              </a:pr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Medium"/>
                </a:endParaRPr>
              </a:p>
            </p:txBody>
          </p:sp>
          <p:sp>
            <p:nvSpPr>
              <p:cNvPr id="28" name="TextBox 102">
                <a:extLst>
                  <a:ext uri="{FF2B5EF4-FFF2-40B4-BE49-F238E27FC236}">
                    <a16:creationId xmlns:a16="http://schemas.microsoft.com/office/drawing/2014/main" id="{C04699E5-7767-3B46-B338-31970DF36103}"/>
                  </a:ext>
                </a:extLst>
              </p:cNvPr>
              <p:cNvSpPr txBox="1"/>
              <p:nvPr/>
            </p:nvSpPr>
            <p:spPr>
              <a:xfrm>
                <a:off x="1264350" y="3310365"/>
                <a:ext cx="2539188" cy="276999"/>
              </a:xfrm>
              <a:prstGeom prst="rect">
                <a:avLst/>
              </a:prstGeom>
              <a:solidFill>
                <a:srgbClr val="2353FF"/>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Medium"/>
                    <a:cs typeface="Poppins Light" pitchFamily="2"/>
                  </a:rPr>
                  <a:t>Container Security &amp; Secrets</a:t>
                </a:r>
              </a:p>
            </p:txBody>
          </p:sp>
        </p:grpSp>
      </p:grpSp>
      <p:grpSp>
        <p:nvGrpSpPr>
          <p:cNvPr id="29" name="Group 17">
            <a:extLst>
              <a:ext uri="{FF2B5EF4-FFF2-40B4-BE49-F238E27FC236}">
                <a16:creationId xmlns:a16="http://schemas.microsoft.com/office/drawing/2014/main" id="{A4B488DA-F55B-CA46-8FBB-7C51C9E04EF2}"/>
              </a:ext>
            </a:extLst>
          </p:cNvPr>
          <p:cNvGrpSpPr/>
          <p:nvPr/>
        </p:nvGrpSpPr>
        <p:grpSpPr>
          <a:xfrm>
            <a:off x="1264350" y="3672204"/>
            <a:ext cx="2532275" cy="340952"/>
            <a:chOff x="1264350" y="3672204"/>
            <a:chExt cx="2532275" cy="340952"/>
          </a:xfrm>
        </p:grpSpPr>
        <p:sp>
          <p:nvSpPr>
            <p:cNvPr id="30" name="Round Same Side Corner Rectangle 16">
              <a:extLst>
                <a:ext uri="{FF2B5EF4-FFF2-40B4-BE49-F238E27FC236}">
                  <a16:creationId xmlns:a16="http://schemas.microsoft.com/office/drawing/2014/main" id="{7A687B90-F52B-8A45-9C21-CA76D34E9240}"/>
                </a:ext>
              </a:extLst>
            </p:cNvPr>
            <p:cNvSpPr/>
            <p:nvPr/>
          </p:nvSpPr>
          <p:spPr>
            <a:xfrm rot="5400013">
              <a:off x="2360012" y="2576542"/>
              <a:ext cx="340952" cy="2532275"/>
            </a:xfrm>
            <a:prstGeom prst="rect">
              <a:avLst/>
            </a:pr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Medium"/>
              </a:endParaRPr>
            </a:p>
          </p:txBody>
        </p:sp>
        <p:sp>
          <p:nvSpPr>
            <p:cNvPr id="31" name="TextBox 98">
              <a:extLst>
                <a:ext uri="{FF2B5EF4-FFF2-40B4-BE49-F238E27FC236}">
                  <a16:creationId xmlns:a16="http://schemas.microsoft.com/office/drawing/2014/main" id="{FC13B7F5-9368-D948-944F-FC2589B14ACE}"/>
                </a:ext>
              </a:extLst>
            </p:cNvPr>
            <p:cNvSpPr txBox="1"/>
            <p:nvPr/>
          </p:nvSpPr>
          <p:spPr>
            <a:xfrm>
              <a:off x="1264350" y="3710434"/>
              <a:ext cx="2532275" cy="276999"/>
            </a:xfrm>
            <a:prstGeom prst="rect">
              <a:avLst/>
            </a:prstGeom>
            <a:solidFill>
              <a:srgbClr val="2353FF"/>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Medium"/>
                  <a:cs typeface="Poppins Light" pitchFamily="2"/>
                </a:rPr>
                <a:t>Networking &amp; Service Mesh</a:t>
              </a:r>
            </a:p>
          </p:txBody>
        </p:sp>
      </p:grpSp>
      <p:grpSp>
        <p:nvGrpSpPr>
          <p:cNvPr id="32" name="Group 18">
            <a:extLst>
              <a:ext uri="{FF2B5EF4-FFF2-40B4-BE49-F238E27FC236}">
                <a16:creationId xmlns:a16="http://schemas.microsoft.com/office/drawing/2014/main" id="{71E6A3F9-A2A1-A449-8271-232BC9D91676}"/>
              </a:ext>
            </a:extLst>
          </p:cNvPr>
          <p:cNvGrpSpPr/>
          <p:nvPr/>
        </p:nvGrpSpPr>
        <p:grpSpPr>
          <a:xfrm>
            <a:off x="1264350" y="4077457"/>
            <a:ext cx="2532284" cy="340952"/>
            <a:chOff x="1264350" y="4077457"/>
            <a:chExt cx="2532284" cy="340952"/>
          </a:xfrm>
        </p:grpSpPr>
        <p:sp>
          <p:nvSpPr>
            <p:cNvPr id="33" name="Round Same Side Corner Rectangle 16">
              <a:extLst>
                <a:ext uri="{FF2B5EF4-FFF2-40B4-BE49-F238E27FC236}">
                  <a16:creationId xmlns:a16="http://schemas.microsoft.com/office/drawing/2014/main" id="{E85C08CE-9BE1-C94C-9582-CD8C9DDEB075}"/>
                </a:ext>
              </a:extLst>
            </p:cNvPr>
            <p:cNvSpPr/>
            <p:nvPr/>
          </p:nvSpPr>
          <p:spPr>
            <a:xfrm rot="5400013">
              <a:off x="2360021" y="2981795"/>
              <a:ext cx="340952" cy="2532275"/>
            </a:xfrm>
            <a:prstGeom prst="rect">
              <a:avLst/>
            </a:pr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Medium"/>
              </a:endParaRPr>
            </a:p>
          </p:txBody>
        </p:sp>
        <p:sp>
          <p:nvSpPr>
            <p:cNvPr id="34" name="TextBox 96">
              <a:extLst>
                <a:ext uri="{FF2B5EF4-FFF2-40B4-BE49-F238E27FC236}">
                  <a16:creationId xmlns:a16="http://schemas.microsoft.com/office/drawing/2014/main" id="{B9679F42-97B0-8540-97BC-5DE5C5C249EE}"/>
                </a:ext>
              </a:extLst>
            </p:cNvPr>
            <p:cNvSpPr txBox="1"/>
            <p:nvPr/>
          </p:nvSpPr>
          <p:spPr>
            <a:xfrm>
              <a:off x="1264350" y="4125891"/>
              <a:ext cx="2532275" cy="245973"/>
            </a:xfrm>
            <a:prstGeom prst="rect">
              <a:avLst/>
            </a:prstGeom>
            <a:solidFill>
              <a:srgbClr val="2353FF"/>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Medium"/>
                  <a:cs typeface="Poppins Light" pitchFamily="2"/>
                </a:rPr>
                <a:t>Platforms &amp; Orchestration</a:t>
              </a:r>
            </a:p>
          </p:txBody>
        </p:sp>
      </p:grpSp>
      <p:grpSp>
        <p:nvGrpSpPr>
          <p:cNvPr id="35" name="Group 19">
            <a:extLst>
              <a:ext uri="{FF2B5EF4-FFF2-40B4-BE49-F238E27FC236}">
                <a16:creationId xmlns:a16="http://schemas.microsoft.com/office/drawing/2014/main" id="{EE4F5FAE-9DB2-8D45-AAFF-38A8103990A2}"/>
              </a:ext>
            </a:extLst>
          </p:cNvPr>
          <p:cNvGrpSpPr/>
          <p:nvPr/>
        </p:nvGrpSpPr>
        <p:grpSpPr>
          <a:xfrm>
            <a:off x="1264340" y="4482902"/>
            <a:ext cx="2532276" cy="340952"/>
            <a:chOff x="1264340" y="4482902"/>
            <a:chExt cx="2532276" cy="340952"/>
          </a:xfrm>
        </p:grpSpPr>
        <p:sp>
          <p:nvSpPr>
            <p:cNvPr id="36" name="Round Same Side Corner Rectangle 16">
              <a:extLst>
                <a:ext uri="{FF2B5EF4-FFF2-40B4-BE49-F238E27FC236}">
                  <a16:creationId xmlns:a16="http://schemas.microsoft.com/office/drawing/2014/main" id="{E26A6C96-8247-2A45-BA6C-038093D938A9}"/>
                </a:ext>
              </a:extLst>
            </p:cNvPr>
            <p:cNvSpPr/>
            <p:nvPr/>
          </p:nvSpPr>
          <p:spPr>
            <a:xfrm rot="5400013">
              <a:off x="2360003" y="3387240"/>
              <a:ext cx="340952" cy="2532275"/>
            </a:xfrm>
            <a:prstGeom prst="rect">
              <a:avLst/>
            </a:pr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Medium"/>
              </a:endParaRPr>
            </a:p>
          </p:txBody>
        </p:sp>
        <p:sp>
          <p:nvSpPr>
            <p:cNvPr id="37" name="TextBox 94">
              <a:extLst>
                <a:ext uri="{FF2B5EF4-FFF2-40B4-BE49-F238E27FC236}">
                  <a16:creationId xmlns:a16="http://schemas.microsoft.com/office/drawing/2014/main" id="{52E98445-FFD4-E14A-B677-207280F90A52}"/>
                </a:ext>
              </a:extLst>
            </p:cNvPr>
            <p:cNvSpPr txBox="1"/>
            <p:nvPr/>
          </p:nvSpPr>
          <p:spPr>
            <a:xfrm>
              <a:off x="1264340" y="4535872"/>
              <a:ext cx="2532275" cy="276999"/>
            </a:xfrm>
            <a:prstGeom prst="rect">
              <a:avLst/>
            </a:prstGeom>
            <a:solidFill>
              <a:srgbClr val="2353FF"/>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Medium"/>
                  <a:cs typeface="Poppins Light" pitchFamily="2"/>
                </a:rPr>
                <a:t>Persistent Storage</a:t>
              </a:r>
            </a:p>
          </p:txBody>
        </p:sp>
      </p:grpSp>
      <p:grpSp>
        <p:nvGrpSpPr>
          <p:cNvPr id="38" name="Group 20">
            <a:extLst>
              <a:ext uri="{FF2B5EF4-FFF2-40B4-BE49-F238E27FC236}">
                <a16:creationId xmlns:a16="http://schemas.microsoft.com/office/drawing/2014/main" id="{AE4C2C94-6035-884B-A82C-6B63A329CECF}"/>
              </a:ext>
            </a:extLst>
          </p:cNvPr>
          <p:cNvGrpSpPr/>
          <p:nvPr/>
        </p:nvGrpSpPr>
        <p:grpSpPr>
          <a:xfrm>
            <a:off x="1264340" y="4888319"/>
            <a:ext cx="2532276" cy="340952"/>
            <a:chOff x="1264340" y="4888319"/>
            <a:chExt cx="2532276" cy="340952"/>
          </a:xfrm>
        </p:grpSpPr>
        <p:sp>
          <p:nvSpPr>
            <p:cNvPr id="39" name="Round Same Side Corner Rectangle 16">
              <a:extLst>
                <a:ext uri="{FF2B5EF4-FFF2-40B4-BE49-F238E27FC236}">
                  <a16:creationId xmlns:a16="http://schemas.microsoft.com/office/drawing/2014/main" id="{CF8913BC-BD3B-F84C-B943-C2806128BFA6}"/>
                </a:ext>
              </a:extLst>
            </p:cNvPr>
            <p:cNvSpPr/>
            <p:nvPr/>
          </p:nvSpPr>
          <p:spPr>
            <a:xfrm rot="5400013">
              <a:off x="2360003" y="3792657"/>
              <a:ext cx="340952" cy="2532275"/>
            </a:xfrm>
            <a:prstGeom prst="rect">
              <a:avLst/>
            </a:pr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Medium"/>
              </a:endParaRPr>
            </a:p>
          </p:txBody>
        </p:sp>
        <p:sp>
          <p:nvSpPr>
            <p:cNvPr id="40" name="TextBox 92">
              <a:extLst>
                <a:ext uri="{FF2B5EF4-FFF2-40B4-BE49-F238E27FC236}">
                  <a16:creationId xmlns:a16="http://schemas.microsoft.com/office/drawing/2014/main" id="{800220E4-EFF2-B741-90FA-9B5733049E2E}"/>
                </a:ext>
              </a:extLst>
            </p:cNvPr>
            <p:cNvSpPr txBox="1"/>
            <p:nvPr/>
          </p:nvSpPr>
          <p:spPr>
            <a:xfrm>
              <a:off x="1264340" y="4935812"/>
              <a:ext cx="2532275" cy="276999"/>
            </a:xfrm>
            <a:prstGeom prst="rect">
              <a:avLst/>
            </a:prstGeom>
            <a:solidFill>
              <a:srgbClr val="2353FF"/>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Medium"/>
                  <a:cs typeface="Poppins Light" pitchFamily="2"/>
                </a:rPr>
                <a:t>Container Engine</a:t>
              </a:r>
            </a:p>
          </p:txBody>
        </p:sp>
      </p:grpSp>
      <p:grpSp>
        <p:nvGrpSpPr>
          <p:cNvPr id="41" name="Group 21">
            <a:extLst>
              <a:ext uri="{FF2B5EF4-FFF2-40B4-BE49-F238E27FC236}">
                <a16:creationId xmlns:a16="http://schemas.microsoft.com/office/drawing/2014/main" id="{A0DAE26B-9D7A-9E4E-B065-0C65FD602933}"/>
              </a:ext>
            </a:extLst>
          </p:cNvPr>
          <p:cNvGrpSpPr/>
          <p:nvPr/>
        </p:nvGrpSpPr>
        <p:grpSpPr>
          <a:xfrm>
            <a:off x="1264340" y="5287327"/>
            <a:ext cx="2532276" cy="340952"/>
            <a:chOff x="1264340" y="5287327"/>
            <a:chExt cx="2532276" cy="340952"/>
          </a:xfrm>
        </p:grpSpPr>
        <p:sp>
          <p:nvSpPr>
            <p:cNvPr id="42" name="Round Same Side Corner Rectangle 16">
              <a:extLst>
                <a:ext uri="{FF2B5EF4-FFF2-40B4-BE49-F238E27FC236}">
                  <a16:creationId xmlns:a16="http://schemas.microsoft.com/office/drawing/2014/main" id="{304454BD-2550-4744-B3C1-AE164DF523AF}"/>
                </a:ext>
              </a:extLst>
            </p:cNvPr>
            <p:cNvSpPr/>
            <p:nvPr/>
          </p:nvSpPr>
          <p:spPr>
            <a:xfrm rot="5400013">
              <a:off x="2360003" y="4191665"/>
              <a:ext cx="340952" cy="2532275"/>
            </a:xfrm>
            <a:prstGeom prst="rect">
              <a:avLst/>
            </a:pr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Medium"/>
              </a:endParaRPr>
            </a:p>
          </p:txBody>
        </p:sp>
        <p:sp>
          <p:nvSpPr>
            <p:cNvPr id="43" name="TextBox 90">
              <a:extLst>
                <a:ext uri="{FF2B5EF4-FFF2-40B4-BE49-F238E27FC236}">
                  <a16:creationId xmlns:a16="http://schemas.microsoft.com/office/drawing/2014/main" id="{5ACEE68F-5E53-BB4C-8EE0-258191DF7A17}"/>
                </a:ext>
              </a:extLst>
            </p:cNvPr>
            <p:cNvSpPr txBox="1"/>
            <p:nvPr/>
          </p:nvSpPr>
          <p:spPr>
            <a:xfrm>
              <a:off x="1264340" y="5336987"/>
              <a:ext cx="2532275" cy="276999"/>
            </a:xfrm>
            <a:prstGeom prst="rect">
              <a:avLst/>
            </a:prstGeom>
            <a:solidFill>
              <a:srgbClr val="2353FF"/>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Medium"/>
                  <a:cs typeface="Poppins Light" pitchFamily="2"/>
                </a:rPr>
                <a:t>Operating Systems</a:t>
              </a:r>
            </a:p>
          </p:txBody>
        </p:sp>
      </p:grpSp>
      <p:grpSp>
        <p:nvGrpSpPr>
          <p:cNvPr id="44" name="Group 22">
            <a:extLst>
              <a:ext uri="{FF2B5EF4-FFF2-40B4-BE49-F238E27FC236}">
                <a16:creationId xmlns:a16="http://schemas.microsoft.com/office/drawing/2014/main" id="{4F005631-57CC-184C-B82E-C51D88397BAB}"/>
              </a:ext>
            </a:extLst>
          </p:cNvPr>
          <p:cNvGrpSpPr/>
          <p:nvPr/>
        </p:nvGrpSpPr>
        <p:grpSpPr>
          <a:xfrm>
            <a:off x="1264331" y="5691053"/>
            <a:ext cx="2532285" cy="340952"/>
            <a:chOff x="1264331" y="5691053"/>
            <a:chExt cx="2532285" cy="340952"/>
          </a:xfrm>
        </p:grpSpPr>
        <p:sp>
          <p:nvSpPr>
            <p:cNvPr id="45" name="Round Same Side Corner Rectangle 16">
              <a:extLst>
                <a:ext uri="{FF2B5EF4-FFF2-40B4-BE49-F238E27FC236}">
                  <a16:creationId xmlns:a16="http://schemas.microsoft.com/office/drawing/2014/main" id="{7021C438-62AC-674A-A8D6-F7B4F2F18F23}"/>
                </a:ext>
              </a:extLst>
            </p:cNvPr>
            <p:cNvSpPr/>
            <p:nvPr/>
          </p:nvSpPr>
          <p:spPr>
            <a:xfrm rot="5400013">
              <a:off x="2360003" y="4595391"/>
              <a:ext cx="340952" cy="2532275"/>
            </a:xfrm>
            <a:prstGeom prst="rect">
              <a:avLst/>
            </a:pr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Medium"/>
              </a:endParaRPr>
            </a:p>
          </p:txBody>
        </p:sp>
        <p:sp>
          <p:nvSpPr>
            <p:cNvPr id="46" name="TextBox 88">
              <a:extLst>
                <a:ext uri="{FF2B5EF4-FFF2-40B4-BE49-F238E27FC236}">
                  <a16:creationId xmlns:a16="http://schemas.microsoft.com/office/drawing/2014/main" id="{084C6F6F-7FEE-414E-BCFC-76694310E001}"/>
                </a:ext>
              </a:extLst>
            </p:cNvPr>
            <p:cNvSpPr txBox="1"/>
            <p:nvPr/>
          </p:nvSpPr>
          <p:spPr>
            <a:xfrm>
              <a:off x="1264331" y="5740722"/>
              <a:ext cx="2532275" cy="276999"/>
            </a:xfrm>
            <a:prstGeom prst="rect">
              <a:avLst/>
            </a:prstGeom>
            <a:solidFill>
              <a:srgbClr val="2353FF"/>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Medium"/>
                  <a:cs typeface="Poppins Light" pitchFamily="2"/>
                </a:rPr>
                <a:t>Infrastructure Drivers</a:t>
              </a:r>
            </a:p>
          </p:txBody>
        </p:sp>
      </p:grpSp>
      <p:pic>
        <p:nvPicPr>
          <p:cNvPr id="47" name="Graphic 23">
            <a:extLst>
              <a:ext uri="{FF2B5EF4-FFF2-40B4-BE49-F238E27FC236}">
                <a16:creationId xmlns:a16="http://schemas.microsoft.com/office/drawing/2014/main" id="{9CE062DA-29CE-F349-BD08-5C410FEC76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5588" y="2090821"/>
            <a:ext cx="270653" cy="270653"/>
          </a:xfrm>
          <a:prstGeom prst="rect">
            <a:avLst/>
          </a:prstGeom>
          <a:noFill/>
          <a:ln cap="flat">
            <a:noFill/>
          </a:ln>
        </p:spPr>
      </p:pic>
      <p:pic>
        <p:nvPicPr>
          <p:cNvPr id="48" name="Graphic 24">
            <a:extLst>
              <a:ext uri="{FF2B5EF4-FFF2-40B4-BE49-F238E27FC236}">
                <a16:creationId xmlns:a16="http://schemas.microsoft.com/office/drawing/2014/main" id="{2A74F27C-016F-4047-A5BD-1AC4BA37A7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8943" y="2458391"/>
            <a:ext cx="746644" cy="373322"/>
          </a:xfrm>
          <a:prstGeom prst="rect">
            <a:avLst/>
          </a:prstGeom>
          <a:noFill/>
          <a:ln cap="flat">
            <a:noFill/>
          </a:ln>
        </p:spPr>
      </p:pic>
      <p:pic>
        <p:nvPicPr>
          <p:cNvPr id="49" name="Picture 25" descr="A close up of a sign&#10;&#10;Description automatically generated">
            <a:extLst>
              <a:ext uri="{FF2B5EF4-FFF2-40B4-BE49-F238E27FC236}">
                <a16:creationId xmlns:a16="http://schemas.microsoft.com/office/drawing/2014/main" id="{2774F45F-53AC-A94F-B7C1-19585D6B9A0F}"/>
              </a:ext>
            </a:extLst>
          </p:cNvPr>
          <p:cNvPicPr>
            <a:picLocks noChangeAspect="1"/>
          </p:cNvPicPr>
          <p:nvPr/>
        </p:nvPicPr>
        <p:blipFill>
          <a:blip r:embed="rId7"/>
          <a:stretch>
            <a:fillRect/>
          </a:stretch>
        </p:blipFill>
        <p:spPr>
          <a:xfrm>
            <a:off x="5119378" y="2499814"/>
            <a:ext cx="844658" cy="293522"/>
          </a:xfrm>
          <a:prstGeom prst="rect">
            <a:avLst/>
          </a:prstGeom>
          <a:noFill/>
          <a:ln cap="flat">
            <a:noFill/>
          </a:ln>
        </p:spPr>
      </p:pic>
      <p:pic>
        <p:nvPicPr>
          <p:cNvPr id="50" name="Graphic 26">
            <a:extLst>
              <a:ext uri="{FF2B5EF4-FFF2-40B4-BE49-F238E27FC236}">
                <a16:creationId xmlns:a16="http://schemas.microsoft.com/office/drawing/2014/main" id="{51D6EE6B-3412-D94C-BB28-53876A05C6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8902" y="3677332"/>
            <a:ext cx="614833" cy="307421"/>
          </a:xfrm>
          <a:prstGeom prst="rect">
            <a:avLst/>
          </a:prstGeom>
          <a:noFill/>
          <a:ln cap="flat">
            <a:noFill/>
          </a:ln>
        </p:spPr>
      </p:pic>
      <p:pic>
        <p:nvPicPr>
          <p:cNvPr id="51" name="Graphic 27">
            <a:extLst>
              <a:ext uri="{FF2B5EF4-FFF2-40B4-BE49-F238E27FC236}">
                <a16:creationId xmlns:a16="http://schemas.microsoft.com/office/drawing/2014/main" id="{A5DA7EDB-821D-EF4A-8B2E-4CA6511E6EA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08493" y="4929978"/>
            <a:ext cx="896304" cy="211820"/>
          </a:xfrm>
          <a:prstGeom prst="rect">
            <a:avLst/>
          </a:prstGeom>
          <a:noFill/>
          <a:ln cap="flat">
            <a:noFill/>
          </a:ln>
        </p:spPr>
      </p:pic>
      <p:pic>
        <p:nvPicPr>
          <p:cNvPr id="52" name="Graphic 28">
            <a:extLst>
              <a:ext uri="{FF2B5EF4-FFF2-40B4-BE49-F238E27FC236}">
                <a16:creationId xmlns:a16="http://schemas.microsoft.com/office/drawing/2014/main" id="{30B481C6-F631-3D4B-A03B-D936DF69727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44659" y="3746232"/>
            <a:ext cx="619826" cy="189088"/>
          </a:xfrm>
          <a:prstGeom prst="rect">
            <a:avLst/>
          </a:prstGeom>
          <a:noFill/>
          <a:ln cap="flat">
            <a:noFill/>
          </a:ln>
        </p:spPr>
      </p:pic>
      <p:pic>
        <p:nvPicPr>
          <p:cNvPr id="53" name="Picture 29" descr="A picture containing light, drawing&#10;&#10;Description automatically generated">
            <a:extLst>
              <a:ext uri="{FF2B5EF4-FFF2-40B4-BE49-F238E27FC236}">
                <a16:creationId xmlns:a16="http://schemas.microsoft.com/office/drawing/2014/main" id="{281DC51A-93D3-3447-B5D0-5AF533A3D507}"/>
              </a:ext>
            </a:extLst>
          </p:cNvPr>
          <p:cNvPicPr>
            <a:picLocks noChangeAspect="1"/>
          </p:cNvPicPr>
          <p:nvPr/>
        </p:nvPicPr>
        <p:blipFill>
          <a:blip r:embed="rId14"/>
          <a:stretch>
            <a:fillRect/>
          </a:stretch>
        </p:blipFill>
        <p:spPr>
          <a:xfrm>
            <a:off x="5344101" y="3735205"/>
            <a:ext cx="395194" cy="221193"/>
          </a:xfrm>
          <a:prstGeom prst="rect">
            <a:avLst/>
          </a:prstGeom>
          <a:noFill/>
          <a:ln cap="flat">
            <a:noFill/>
          </a:ln>
        </p:spPr>
      </p:pic>
      <p:pic>
        <p:nvPicPr>
          <p:cNvPr id="54" name="Graphic 30">
            <a:extLst>
              <a:ext uri="{FF2B5EF4-FFF2-40B4-BE49-F238E27FC236}">
                <a16:creationId xmlns:a16="http://schemas.microsoft.com/office/drawing/2014/main" id="{E57A753E-49E8-674D-9AAC-83365BF1493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75361" y="4834396"/>
            <a:ext cx="805979" cy="402985"/>
          </a:xfrm>
          <a:prstGeom prst="rect">
            <a:avLst/>
          </a:prstGeom>
          <a:noFill/>
          <a:ln cap="flat">
            <a:noFill/>
          </a:ln>
        </p:spPr>
      </p:pic>
      <p:pic>
        <p:nvPicPr>
          <p:cNvPr id="55" name="Graphic 31">
            <a:extLst>
              <a:ext uri="{FF2B5EF4-FFF2-40B4-BE49-F238E27FC236}">
                <a16:creationId xmlns:a16="http://schemas.microsoft.com/office/drawing/2014/main" id="{AA7315E1-326E-F44F-9D77-257D7B0FD1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598310" y="3738826"/>
            <a:ext cx="844658" cy="210394"/>
          </a:xfrm>
          <a:prstGeom prst="rect">
            <a:avLst/>
          </a:prstGeom>
          <a:noFill/>
          <a:ln cap="flat">
            <a:noFill/>
          </a:ln>
        </p:spPr>
      </p:pic>
      <p:pic>
        <p:nvPicPr>
          <p:cNvPr id="56" name="Graphic 32">
            <a:extLst>
              <a:ext uri="{FF2B5EF4-FFF2-40B4-BE49-F238E27FC236}">
                <a16:creationId xmlns:a16="http://schemas.microsoft.com/office/drawing/2014/main" id="{403CEB97-00EC-FA48-AA7A-B3A311E50FE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066004" y="2471010"/>
            <a:ext cx="681904" cy="340952"/>
          </a:xfrm>
          <a:prstGeom prst="rect">
            <a:avLst/>
          </a:prstGeom>
          <a:noFill/>
          <a:ln cap="flat">
            <a:noFill/>
          </a:ln>
        </p:spPr>
      </p:pic>
      <p:pic>
        <p:nvPicPr>
          <p:cNvPr id="57" name="Graphic 33">
            <a:extLst>
              <a:ext uri="{FF2B5EF4-FFF2-40B4-BE49-F238E27FC236}">
                <a16:creationId xmlns:a16="http://schemas.microsoft.com/office/drawing/2014/main" id="{3AB94E2E-F33A-594E-8E93-8B9313BED10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818290" y="2537871"/>
            <a:ext cx="637172" cy="180438"/>
          </a:xfrm>
          <a:prstGeom prst="rect">
            <a:avLst/>
          </a:prstGeom>
          <a:noFill/>
          <a:ln cap="flat">
            <a:noFill/>
          </a:ln>
        </p:spPr>
      </p:pic>
      <p:pic>
        <p:nvPicPr>
          <p:cNvPr id="58" name="Graphic 34">
            <a:extLst>
              <a:ext uri="{FF2B5EF4-FFF2-40B4-BE49-F238E27FC236}">
                <a16:creationId xmlns:a16="http://schemas.microsoft.com/office/drawing/2014/main" id="{9DBE7093-94AF-7C44-A63B-627A7D3B077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241377" y="2041937"/>
            <a:ext cx="694861" cy="347435"/>
          </a:xfrm>
          <a:prstGeom prst="rect">
            <a:avLst/>
          </a:prstGeom>
          <a:noFill/>
          <a:ln cap="flat">
            <a:noFill/>
          </a:ln>
        </p:spPr>
      </p:pic>
      <p:pic>
        <p:nvPicPr>
          <p:cNvPr id="59" name="Graphic 35">
            <a:extLst>
              <a:ext uri="{FF2B5EF4-FFF2-40B4-BE49-F238E27FC236}">
                <a16:creationId xmlns:a16="http://schemas.microsoft.com/office/drawing/2014/main" id="{4F3B06EC-E862-124D-8A51-C196A8074CD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051709" y="2509378"/>
            <a:ext cx="680734" cy="242809"/>
          </a:xfrm>
          <a:prstGeom prst="rect">
            <a:avLst/>
          </a:prstGeom>
          <a:noFill/>
          <a:ln cap="flat">
            <a:noFill/>
          </a:ln>
        </p:spPr>
      </p:pic>
      <p:sp>
        <p:nvSpPr>
          <p:cNvPr id="60" name="Rectangle 36">
            <a:extLst>
              <a:ext uri="{FF2B5EF4-FFF2-40B4-BE49-F238E27FC236}">
                <a16:creationId xmlns:a16="http://schemas.microsoft.com/office/drawing/2014/main" id="{F9A48785-82AF-724E-AFBA-BEB6D8027AE5}"/>
              </a:ext>
            </a:extLst>
          </p:cNvPr>
          <p:cNvSpPr/>
          <p:nvPr/>
        </p:nvSpPr>
        <p:spPr>
          <a:xfrm>
            <a:off x="4019912" y="1491605"/>
            <a:ext cx="2922330" cy="4637736"/>
          </a:xfrm>
          <a:prstGeom prst="rect">
            <a:avLst/>
          </a:prstGeom>
          <a:noFill/>
          <a:ln w="12701" cap="rnd">
            <a:solidFill>
              <a:srgbClr val="F25354"/>
            </a:solidFill>
            <a:custDash>
              <a:ds d="400000" sp="400000"/>
            </a:custDash>
            <a:roun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1" i="0" u="none" strike="noStrike" kern="1200" cap="none" spc="0" baseline="0">
              <a:solidFill>
                <a:srgbClr val="FFFFFF"/>
              </a:solidFill>
              <a:uFillTx/>
              <a:latin typeface="Poppins Medium"/>
            </a:endParaRPr>
          </a:p>
        </p:txBody>
      </p:sp>
      <p:sp>
        <p:nvSpPr>
          <p:cNvPr id="61" name="Rectangle 37">
            <a:extLst>
              <a:ext uri="{FF2B5EF4-FFF2-40B4-BE49-F238E27FC236}">
                <a16:creationId xmlns:a16="http://schemas.microsoft.com/office/drawing/2014/main" id="{E85706A7-DA2A-244D-BBEC-BF1BAD66CD0C}"/>
              </a:ext>
            </a:extLst>
          </p:cNvPr>
          <p:cNvSpPr/>
          <p:nvPr/>
        </p:nvSpPr>
        <p:spPr>
          <a:xfrm>
            <a:off x="4019912" y="1268409"/>
            <a:ext cx="2922330" cy="291236"/>
          </a:xfrm>
          <a:prstGeom prst="rect">
            <a:avLst/>
          </a:prstGeom>
          <a:solidFill>
            <a:srgbClr val="EC252F"/>
          </a:solidFill>
          <a:ln w="12701" cap="flat">
            <a:solidFill>
              <a:srgbClr val="F253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Medium"/>
                <a:cs typeface="Poppins Medium" pitchFamily="2"/>
              </a:rPr>
              <a:t>Rancher SLA</a:t>
            </a:r>
          </a:p>
        </p:txBody>
      </p:sp>
      <p:sp>
        <p:nvSpPr>
          <p:cNvPr id="62" name="Rectangle 38">
            <a:extLst>
              <a:ext uri="{FF2B5EF4-FFF2-40B4-BE49-F238E27FC236}">
                <a16:creationId xmlns:a16="http://schemas.microsoft.com/office/drawing/2014/main" id="{203E8A50-0E43-724C-921F-80A7B536F427}"/>
              </a:ext>
            </a:extLst>
          </p:cNvPr>
          <p:cNvSpPr/>
          <p:nvPr/>
        </p:nvSpPr>
        <p:spPr>
          <a:xfrm>
            <a:off x="7109322" y="1491596"/>
            <a:ext cx="3506339" cy="4637736"/>
          </a:xfrm>
          <a:prstGeom prst="rect">
            <a:avLst/>
          </a:prstGeom>
          <a:noFill/>
          <a:ln w="12701" cap="rnd">
            <a:solidFill>
              <a:srgbClr val="191F71"/>
            </a:solidFill>
            <a:custDash>
              <a:ds d="400000" sp="400000"/>
            </a:custDash>
            <a:roun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1" i="0" u="none" strike="noStrike" kern="1200" cap="none" spc="0" baseline="0">
              <a:solidFill>
                <a:srgbClr val="FFFFFF"/>
              </a:solidFill>
              <a:uFillTx/>
              <a:latin typeface="Poppins Medium"/>
            </a:endParaRPr>
          </a:p>
        </p:txBody>
      </p:sp>
      <p:sp>
        <p:nvSpPr>
          <p:cNvPr id="63" name="Rectangle 39">
            <a:extLst>
              <a:ext uri="{FF2B5EF4-FFF2-40B4-BE49-F238E27FC236}">
                <a16:creationId xmlns:a16="http://schemas.microsoft.com/office/drawing/2014/main" id="{DC9F2F96-2019-1D47-9141-BC8612443EB0}"/>
              </a:ext>
            </a:extLst>
          </p:cNvPr>
          <p:cNvSpPr/>
          <p:nvPr/>
        </p:nvSpPr>
        <p:spPr>
          <a:xfrm>
            <a:off x="7102373" y="1269635"/>
            <a:ext cx="3516252" cy="291236"/>
          </a:xfrm>
          <a:prstGeom prst="rect">
            <a:avLst/>
          </a:prstGeom>
          <a:solidFill>
            <a:srgbClr val="191F71"/>
          </a:solidFill>
          <a:ln w="12701" cap="flat">
            <a:solidFill>
              <a:srgbClr val="191F7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Medium"/>
                <a:cs typeface="Poppins Medium" pitchFamily="2"/>
              </a:rPr>
              <a:t>Certified Integrations</a:t>
            </a:r>
          </a:p>
        </p:txBody>
      </p:sp>
      <p:pic>
        <p:nvPicPr>
          <p:cNvPr id="64" name="Picture 36" descr="Image result for okta logo transparent">
            <a:extLst>
              <a:ext uri="{FF2B5EF4-FFF2-40B4-BE49-F238E27FC236}">
                <a16:creationId xmlns:a16="http://schemas.microsoft.com/office/drawing/2014/main" id="{AF38C721-7730-2F44-B590-C7C42E38FDFB}"/>
              </a:ext>
            </a:extLst>
          </p:cNvPr>
          <p:cNvPicPr>
            <a:picLocks noChangeAspect="1"/>
          </p:cNvPicPr>
          <p:nvPr/>
        </p:nvPicPr>
        <p:blipFill>
          <a:blip r:embed="rId27"/>
          <a:srcRect/>
          <a:stretch>
            <a:fillRect/>
          </a:stretch>
        </p:blipFill>
        <p:spPr>
          <a:xfrm>
            <a:off x="8280696" y="1704377"/>
            <a:ext cx="464890" cy="156901"/>
          </a:xfrm>
          <a:prstGeom prst="rect">
            <a:avLst/>
          </a:prstGeom>
          <a:noFill/>
          <a:ln cap="flat">
            <a:noFill/>
          </a:ln>
        </p:spPr>
      </p:pic>
      <p:pic>
        <p:nvPicPr>
          <p:cNvPr id="65" name="Picture 41" descr="A close up of a sign&#10;&#10;Description automatically generated">
            <a:extLst>
              <a:ext uri="{FF2B5EF4-FFF2-40B4-BE49-F238E27FC236}">
                <a16:creationId xmlns:a16="http://schemas.microsoft.com/office/drawing/2014/main" id="{B8915D15-92C6-474D-B23F-16DFB200C761}"/>
              </a:ext>
            </a:extLst>
          </p:cNvPr>
          <p:cNvPicPr>
            <a:picLocks noChangeAspect="1"/>
          </p:cNvPicPr>
          <p:nvPr/>
        </p:nvPicPr>
        <p:blipFill>
          <a:blip r:embed="rId28"/>
          <a:stretch>
            <a:fillRect/>
          </a:stretch>
        </p:blipFill>
        <p:spPr>
          <a:xfrm>
            <a:off x="8814843" y="1670901"/>
            <a:ext cx="600358" cy="246147"/>
          </a:xfrm>
          <a:prstGeom prst="rect">
            <a:avLst/>
          </a:prstGeom>
          <a:noFill/>
          <a:ln cap="flat">
            <a:noFill/>
          </a:ln>
        </p:spPr>
      </p:pic>
      <p:sp>
        <p:nvSpPr>
          <p:cNvPr id="68" name="TextBox 86">
            <a:extLst>
              <a:ext uri="{FF2B5EF4-FFF2-40B4-BE49-F238E27FC236}">
                <a16:creationId xmlns:a16="http://schemas.microsoft.com/office/drawing/2014/main" id="{680A125D-FF07-AD4C-A59B-57CB45E76208}"/>
              </a:ext>
            </a:extLst>
          </p:cNvPr>
          <p:cNvSpPr txBox="1"/>
          <p:nvPr/>
        </p:nvSpPr>
        <p:spPr>
          <a:xfrm>
            <a:off x="1264326" y="1683347"/>
            <a:ext cx="2561920" cy="276999"/>
          </a:xfrm>
          <a:prstGeom prst="rect">
            <a:avLst/>
          </a:prstGeom>
          <a:solidFill>
            <a:srgbClr val="2353FF"/>
          </a:solid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dirty="0">
                <a:solidFill>
                  <a:srgbClr val="FFFFFF"/>
                </a:solidFill>
                <a:uFillTx/>
                <a:latin typeface="Poppins Medium"/>
                <a:cs typeface="Poppins Light" pitchFamily="2"/>
              </a:rPr>
              <a:t>Authentication &amp; Authorization</a:t>
            </a:r>
          </a:p>
        </p:txBody>
      </p:sp>
      <p:pic>
        <p:nvPicPr>
          <p:cNvPr id="69" name="Picture 43">
            <a:extLst>
              <a:ext uri="{FF2B5EF4-FFF2-40B4-BE49-F238E27FC236}">
                <a16:creationId xmlns:a16="http://schemas.microsoft.com/office/drawing/2014/main" id="{BA1D1F90-BA0A-FA45-973A-EC16D37FF0F5}"/>
              </a:ext>
            </a:extLst>
          </p:cNvPr>
          <p:cNvPicPr>
            <a:picLocks noChangeAspect="1"/>
          </p:cNvPicPr>
          <p:nvPr/>
        </p:nvPicPr>
        <p:blipFill>
          <a:blip r:embed="rId29"/>
          <a:stretch>
            <a:fillRect/>
          </a:stretch>
        </p:blipFill>
        <p:spPr>
          <a:xfrm>
            <a:off x="9007909" y="5387672"/>
            <a:ext cx="643399" cy="145142"/>
          </a:xfrm>
          <a:prstGeom prst="rect">
            <a:avLst/>
          </a:prstGeom>
          <a:noFill/>
          <a:ln cap="flat">
            <a:noFill/>
          </a:ln>
        </p:spPr>
      </p:pic>
      <p:pic>
        <p:nvPicPr>
          <p:cNvPr id="70" name="Picture 2" descr="Image result for openldap logo svg transparent">
            <a:extLst>
              <a:ext uri="{FF2B5EF4-FFF2-40B4-BE49-F238E27FC236}">
                <a16:creationId xmlns:a16="http://schemas.microsoft.com/office/drawing/2014/main" id="{9C7C58C6-92A9-0D44-A428-4D1511C688BF}"/>
              </a:ext>
            </a:extLst>
          </p:cNvPr>
          <p:cNvPicPr>
            <a:picLocks noChangeAspect="1"/>
          </p:cNvPicPr>
          <p:nvPr/>
        </p:nvPicPr>
        <p:blipFill>
          <a:blip r:embed="rId30"/>
          <a:srcRect/>
          <a:stretch>
            <a:fillRect/>
          </a:stretch>
        </p:blipFill>
        <p:spPr>
          <a:xfrm>
            <a:off x="9515054" y="1542291"/>
            <a:ext cx="1322798" cy="497186"/>
          </a:xfrm>
          <a:prstGeom prst="rect">
            <a:avLst/>
          </a:prstGeom>
          <a:noFill/>
          <a:ln cap="flat">
            <a:noFill/>
          </a:ln>
        </p:spPr>
      </p:pic>
      <p:pic>
        <p:nvPicPr>
          <p:cNvPr id="71" name="Graphic 45">
            <a:extLst>
              <a:ext uri="{FF2B5EF4-FFF2-40B4-BE49-F238E27FC236}">
                <a16:creationId xmlns:a16="http://schemas.microsoft.com/office/drawing/2014/main" id="{6446BB9E-3B8B-D345-B25D-29923EA664F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099605" y="5757492"/>
            <a:ext cx="725750" cy="208053"/>
          </a:xfrm>
          <a:prstGeom prst="rect">
            <a:avLst/>
          </a:prstGeom>
          <a:noFill/>
          <a:ln cap="flat">
            <a:noFill/>
          </a:ln>
        </p:spPr>
      </p:pic>
      <p:pic>
        <p:nvPicPr>
          <p:cNvPr id="72" name="Graphic 46">
            <a:extLst>
              <a:ext uri="{FF2B5EF4-FFF2-40B4-BE49-F238E27FC236}">
                <a16:creationId xmlns:a16="http://schemas.microsoft.com/office/drawing/2014/main" id="{99C31EF6-A13A-4240-BC5E-479893DF50EC}"/>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208331" y="5765026"/>
            <a:ext cx="365952" cy="218285"/>
          </a:xfrm>
          <a:prstGeom prst="rect">
            <a:avLst/>
          </a:prstGeom>
          <a:noFill/>
          <a:ln cap="flat">
            <a:noFill/>
          </a:ln>
        </p:spPr>
      </p:pic>
      <p:pic>
        <p:nvPicPr>
          <p:cNvPr id="73" name="Graphic 47">
            <a:extLst>
              <a:ext uri="{FF2B5EF4-FFF2-40B4-BE49-F238E27FC236}">
                <a16:creationId xmlns:a16="http://schemas.microsoft.com/office/drawing/2014/main" id="{54326528-6334-1546-BD19-D731505D4BC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7251292" y="5805507"/>
            <a:ext cx="814712" cy="131957"/>
          </a:xfrm>
          <a:prstGeom prst="rect">
            <a:avLst/>
          </a:prstGeom>
          <a:noFill/>
          <a:ln cap="flat">
            <a:noFill/>
          </a:ln>
        </p:spPr>
      </p:pic>
      <p:pic>
        <p:nvPicPr>
          <p:cNvPr id="74" name="Graphic 48">
            <a:extLst>
              <a:ext uri="{FF2B5EF4-FFF2-40B4-BE49-F238E27FC236}">
                <a16:creationId xmlns:a16="http://schemas.microsoft.com/office/drawing/2014/main" id="{3532EBFC-C41F-874C-8452-798A6473A56B}"/>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7266279" y="5397008"/>
            <a:ext cx="718416" cy="169273"/>
          </a:xfrm>
          <a:prstGeom prst="rect">
            <a:avLst/>
          </a:prstGeom>
          <a:noFill/>
          <a:ln cap="flat">
            <a:noFill/>
          </a:ln>
        </p:spPr>
      </p:pic>
      <p:pic>
        <p:nvPicPr>
          <p:cNvPr id="75" name="Graphic 49">
            <a:extLst>
              <a:ext uri="{FF2B5EF4-FFF2-40B4-BE49-F238E27FC236}">
                <a16:creationId xmlns:a16="http://schemas.microsoft.com/office/drawing/2014/main" id="{2BF4E1E2-C861-5A44-A906-D451D29F048F}"/>
              </a:ext>
            </a:extLst>
          </p:cNvPr>
          <p:cNvPicPr>
            <a:picLocks noChangeAspect="1"/>
          </p:cNvPicPr>
          <p:nvPr/>
        </p:nvPicPr>
        <p:blipFill>
          <a:blip r:embed="rId39">
            <a:extLst>
              <a:ext uri="{96DAC541-7B7A-43D3-8B79-37D633B846F1}">
                <asvg:svgBlip xmlns:asvg="http://schemas.microsoft.com/office/drawing/2016/SVG/main" r:embed="rId40"/>
              </a:ext>
            </a:extLst>
          </a:blip>
          <a:srcRect t="37526" b="39249"/>
          <a:stretch>
            <a:fillRect/>
          </a:stretch>
        </p:blipFill>
        <p:spPr>
          <a:xfrm>
            <a:off x="9724086" y="5367217"/>
            <a:ext cx="816915" cy="189728"/>
          </a:xfrm>
          <a:prstGeom prst="rect">
            <a:avLst/>
          </a:prstGeom>
          <a:noFill/>
          <a:ln cap="flat">
            <a:noFill/>
          </a:ln>
        </p:spPr>
      </p:pic>
      <p:pic>
        <p:nvPicPr>
          <p:cNvPr id="76" name="Graphic 50">
            <a:extLst>
              <a:ext uri="{FF2B5EF4-FFF2-40B4-BE49-F238E27FC236}">
                <a16:creationId xmlns:a16="http://schemas.microsoft.com/office/drawing/2014/main" id="{FD2BCEE9-F103-B048-A6B7-09B3AC09A774}"/>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8698586" y="3706995"/>
            <a:ext cx="753310" cy="265870"/>
          </a:xfrm>
          <a:prstGeom prst="rect">
            <a:avLst/>
          </a:prstGeom>
          <a:noFill/>
          <a:ln cap="flat">
            <a:noFill/>
          </a:ln>
        </p:spPr>
      </p:pic>
      <p:pic>
        <p:nvPicPr>
          <p:cNvPr id="77" name="Picture 51">
            <a:extLst>
              <a:ext uri="{FF2B5EF4-FFF2-40B4-BE49-F238E27FC236}">
                <a16:creationId xmlns:a16="http://schemas.microsoft.com/office/drawing/2014/main" id="{ED6F9260-7875-6C47-93C2-706BFA341F44}"/>
              </a:ext>
            </a:extLst>
          </p:cNvPr>
          <p:cNvPicPr>
            <a:picLocks noChangeAspect="1"/>
          </p:cNvPicPr>
          <p:nvPr/>
        </p:nvPicPr>
        <p:blipFill>
          <a:blip r:embed="rId43"/>
          <a:stretch>
            <a:fillRect/>
          </a:stretch>
        </p:blipFill>
        <p:spPr>
          <a:xfrm>
            <a:off x="8446120" y="4130893"/>
            <a:ext cx="962049" cy="260896"/>
          </a:xfrm>
          <a:prstGeom prst="rect">
            <a:avLst/>
          </a:prstGeom>
          <a:noFill/>
          <a:ln cap="flat">
            <a:noFill/>
          </a:ln>
        </p:spPr>
      </p:pic>
      <p:pic>
        <p:nvPicPr>
          <p:cNvPr id="78" name="Picture 52">
            <a:extLst>
              <a:ext uri="{FF2B5EF4-FFF2-40B4-BE49-F238E27FC236}">
                <a16:creationId xmlns:a16="http://schemas.microsoft.com/office/drawing/2014/main" id="{583D21A5-3342-DF48-9882-4BB10380BE4C}"/>
              </a:ext>
            </a:extLst>
          </p:cNvPr>
          <p:cNvPicPr>
            <a:picLocks noChangeAspect="1"/>
          </p:cNvPicPr>
          <p:nvPr/>
        </p:nvPicPr>
        <p:blipFill>
          <a:blip r:embed="rId44"/>
          <a:stretch>
            <a:fillRect/>
          </a:stretch>
        </p:blipFill>
        <p:spPr>
          <a:xfrm>
            <a:off x="7721934" y="3316473"/>
            <a:ext cx="690975" cy="249091"/>
          </a:xfrm>
          <a:prstGeom prst="rect">
            <a:avLst/>
          </a:prstGeom>
          <a:noFill/>
          <a:ln cap="flat">
            <a:noFill/>
          </a:ln>
        </p:spPr>
      </p:pic>
      <p:pic>
        <p:nvPicPr>
          <p:cNvPr id="79" name="Graphic 53">
            <a:extLst>
              <a:ext uri="{FF2B5EF4-FFF2-40B4-BE49-F238E27FC236}">
                <a16:creationId xmlns:a16="http://schemas.microsoft.com/office/drawing/2014/main" id="{1CDB6434-1D6F-4D47-B8DA-AF62E01E59B4}"/>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8455155" y="4570015"/>
            <a:ext cx="874459" cy="189701"/>
          </a:xfrm>
          <a:prstGeom prst="rect">
            <a:avLst/>
          </a:prstGeom>
          <a:noFill/>
          <a:ln cap="flat">
            <a:noFill/>
          </a:ln>
        </p:spPr>
      </p:pic>
      <p:pic>
        <p:nvPicPr>
          <p:cNvPr id="80" name="Picture 54">
            <a:extLst>
              <a:ext uri="{FF2B5EF4-FFF2-40B4-BE49-F238E27FC236}">
                <a16:creationId xmlns:a16="http://schemas.microsoft.com/office/drawing/2014/main" id="{03D89E6A-741C-1C49-9A08-DFBD316334A5}"/>
              </a:ext>
            </a:extLst>
          </p:cNvPr>
          <p:cNvPicPr>
            <a:picLocks noChangeAspect="1"/>
          </p:cNvPicPr>
          <p:nvPr/>
        </p:nvPicPr>
        <p:blipFill>
          <a:blip r:embed="rId47"/>
          <a:stretch>
            <a:fillRect/>
          </a:stretch>
        </p:blipFill>
        <p:spPr>
          <a:xfrm>
            <a:off x="7678308" y="4520757"/>
            <a:ext cx="632499" cy="270424"/>
          </a:xfrm>
          <a:prstGeom prst="rect">
            <a:avLst/>
          </a:prstGeom>
          <a:noFill/>
          <a:ln cap="flat">
            <a:noFill/>
          </a:ln>
        </p:spPr>
      </p:pic>
      <p:pic>
        <p:nvPicPr>
          <p:cNvPr id="81" name="Graphic 55">
            <a:extLst>
              <a:ext uri="{FF2B5EF4-FFF2-40B4-BE49-F238E27FC236}">
                <a16:creationId xmlns:a16="http://schemas.microsoft.com/office/drawing/2014/main" id="{3DAC2DD6-FF4F-B14D-913A-7EBD7174DE1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9486570" y="4120734"/>
            <a:ext cx="1054431" cy="253736"/>
          </a:xfrm>
          <a:prstGeom prst="rect">
            <a:avLst/>
          </a:prstGeom>
          <a:noFill/>
          <a:ln cap="flat">
            <a:noFill/>
          </a:ln>
        </p:spPr>
      </p:pic>
      <p:pic>
        <p:nvPicPr>
          <p:cNvPr id="82" name="Graphic 56">
            <a:extLst>
              <a:ext uri="{FF2B5EF4-FFF2-40B4-BE49-F238E27FC236}">
                <a16:creationId xmlns:a16="http://schemas.microsoft.com/office/drawing/2014/main" id="{09765D69-187C-C347-89A6-1A8A1CD7C5B5}"/>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9535774" y="3348039"/>
            <a:ext cx="768022" cy="177805"/>
          </a:xfrm>
          <a:prstGeom prst="rect">
            <a:avLst/>
          </a:prstGeom>
          <a:noFill/>
          <a:ln cap="flat">
            <a:noFill/>
          </a:ln>
        </p:spPr>
      </p:pic>
      <p:pic>
        <p:nvPicPr>
          <p:cNvPr id="83" name="Picture 57">
            <a:extLst>
              <a:ext uri="{FF2B5EF4-FFF2-40B4-BE49-F238E27FC236}">
                <a16:creationId xmlns:a16="http://schemas.microsoft.com/office/drawing/2014/main" id="{94EFDEBB-9BA2-6A45-B35A-F22A26C0D6BA}"/>
              </a:ext>
            </a:extLst>
          </p:cNvPr>
          <p:cNvPicPr>
            <a:picLocks noChangeAspect="1"/>
          </p:cNvPicPr>
          <p:nvPr/>
        </p:nvPicPr>
        <p:blipFill>
          <a:blip r:embed="rId52"/>
          <a:stretch>
            <a:fillRect/>
          </a:stretch>
        </p:blipFill>
        <p:spPr>
          <a:xfrm>
            <a:off x="9098087" y="2117814"/>
            <a:ext cx="968468" cy="174796"/>
          </a:xfrm>
          <a:prstGeom prst="rect">
            <a:avLst/>
          </a:prstGeom>
          <a:noFill/>
          <a:ln cap="flat">
            <a:noFill/>
          </a:ln>
        </p:spPr>
      </p:pic>
      <p:pic>
        <p:nvPicPr>
          <p:cNvPr id="84" name="Graphic 58">
            <a:extLst>
              <a:ext uri="{FF2B5EF4-FFF2-40B4-BE49-F238E27FC236}">
                <a16:creationId xmlns:a16="http://schemas.microsoft.com/office/drawing/2014/main" id="{57D31B63-7343-6143-A240-9957EB63FDFC}"/>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7221464" y="1706014"/>
            <a:ext cx="962634" cy="159672"/>
          </a:xfrm>
          <a:prstGeom prst="rect">
            <a:avLst/>
          </a:prstGeom>
          <a:noFill/>
          <a:ln cap="flat">
            <a:noFill/>
          </a:ln>
        </p:spPr>
      </p:pic>
      <p:pic>
        <p:nvPicPr>
          <p:cNvPr id="85" name="Graphic 59">
            <a:extLst>
              <a:ext uri="{FF2B5EF4-FFF2-40B4-BE49-F238E27FC236}">
                <a16:creationId xmlns:a16="http://schemas.microsoft.com/office/drawing/2014/main" id="{D10279D1-E980-2348-A5ED-709D3CF07257}"/>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8698586" y="5745248"/>
            <a:ext cx="288886" cy="232531"/>
          </a:xfrm>
          <a:prstGeom prst="rect">
            <a:avLst/>
          </a:prstGeom>
          <a:noFill/>
          <a:ln cap="flat">
            <a:noFill/>
          </a:ln>
        </p:spPr>
      </p:pic>
      <p:pic>
        <p:nvPicPr>
          <p:cNvPr id="86" name="Graphic 60">
            <a:extLst>
              <a:ext uri="{FF2B5EF4-FFF2-40B4-BE49-F238E27FC236}">
                <a16:creationId xmlns:a16="http://schemas.microsoft.com/office/drawing/2014/main" id="{416C21E2-E098-EE43-927D-BD23EC81CA4D}"/>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7296902" y="2543431"/>
            <a:ext cx="641351" cy="190268"/>
          </a:xfrm>
          <a:prstGeom prst="rect">
            <a:avLst/>
          </a:prstGeom>
          <a:noFill/>
          <a:ln cap="flat">
            <a:noFill/>
          </a:ln>
        </p:spPr>
      </p:pic>
      <p:pic>
        <p:nvPicPr>
          <p:cNvPr id="87" name="Graphic 61">
            <a:extLst>
              <a:ext uri="{FF2B5EF4-FFF2-40B4-BE49-F238E27FC236}">
                <a16:creationId xmlns:a16="http://schemas.microsoft.com/office/drawing/2014/main" id="{E3DA07B4-574D-A645-837E-AC3924C50342}"/>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9535774" y="2514590"/>
            <a:ext cx="1009506" cy="220315"/>
          </a:xfrm>
          <a:prstGeom prst="rect">
            <a:avLst/>
          </a:prstGeom>
          <a:noFill/>
          <a:ln cap="flat">
            <a:noFill/>
          </a:ln>
        </p:spPr>
      </p:pic>
      <p:pic>
        <p:nvPicPr>
          <p:cNvPr id="88" name="Graphic 62">
            <a:extLst>
              <a:ext uri="{FF2B5EF4-FFF2-40B4-BE49-F238E27FC236}">
                <a16:creationId xmlns:a16="http://schemas.microsoft.com/office/drawing/2014/main" id="{69E0C96A-AFE7-0C4F-843D-FACB2EB73F54}"/>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7702256" y="2904582"/>
            <a:ext cx="727487" cy="299100"/>
          </a:xfrm>
          <a:prstGeom prst="rect">
            <a:avLst/>
          </a:prstGeom>
          <a:noFill/>
          <a:ln cap="flat">
            <a:noFill/>
          </a:ln>
        </p:spPr>
      </p:pic>
      <p:pic>
        <p:nvPicPr>
          <p:cNvPr id="89" name="Picture 2" descr="Image result for harbor registry logo">
            <a:extLst>
              <a:ext uri="{FF2B5EF4-FFF2-40B4-BE49-F238E27FC236}">
                <a16:creationId xmlns:a16="http://schemas.microsoft.com/office/drawing/2014/main" id="{7DCD8548-B2C7-CD48-B57E-572C2381BC71}"/>
              </a:ext>
            </a:extLst>
          </p:cNvPr>
          <p:cNvPicPr>
            <a:picLocks noChangeAspect="1"/>
          </p:cNvPicPr>
          <p:nvPr/>
        </p:nvPicPr>
        <p:blipFill>
          <a:blip r:embed="rId63"/>
          <a:srcRect/>
          <a:stretch>
            <a:fillRect/>
          </a:stretch>
        </p:blipFill>
        <p:spPr>
          <a:xfrm>
            <a:off x="8600526" y="2893207"/>
            <a:ext cx="904140" cy="319271"/>
          </a:xfrm>
          <a:prstGeom prst="rect">
            <a:avLst/>
          </a:prstGeom>
          <a:noFill/>
          <a:ln cap="flat">
            <a:noFill/>
          </a:ln>
        </p:spPr>
      </p:pic>
      <p:pic>
        <p:nvPicPr>
          <p:cNvPr id="90" name="Graphic 64">
            <a:extLst>
              <a:ext uri="{FF2B5EF4-FFF2-40B4-BE49-F238E27FC236}">
                <a16:creationId xmlns:a16="http://schemas.microsoft.com/office/drawing/2014/main" id="{8DADD929-A097-0E47-8DB3-34D8454A5A8A}"/>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610563" y="2899032"/>
            <a:ext cx="429960" cy="267489"/>
          </a:xfrm>
          <a:prstGeom prst="rect">
            <a:avLst/>
          </a:prstGeom>
          <a:noFill/>
          <a:ln cap="flat">
            <a:noFill/>
          </a:ln>
        </p:spPr>
      </p:pic>
      <p:pic>
        <p:nvPicPr>
          <p:cNvPr id="91" name="Graphic 65">
            <a:extLst>
              <a:ext uri="{FF2B5EF4-FFF2-40B4-BE49-F238E27FC236}">
                <a16:creationId xmlns:a16="http://schemas.microsoft.com/office/drawing/2014/main" id="{DE23762E-4204-D940-8750-6C9233D93C64}"/>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0207026" y="2061770"/>
            <a:ext cx="278882" cy="292041"/>
          </a:xfrm>
          <a:prstGeom prst="rect">
            <a:avLst/>
          </a:prstGeom>
          <a:noFill/>
          <a:ln cap="flat">
            <a:noFill/>
          </a:ln>
        </p:spPr>
      </p:pic>
      <p:grpSp>
        <p:nvGrpSpPr>
          <p:cNvPr id="92" name="Group 66">
            <a:extLst>
              <a:ext uri="{FF2B5EF4-FFF2-40B4-BE49-F238E27FC236}">
                <a16:creationId xmlns:a16="http://schemas.microsoft.com/office/drawing/2014/main" id="{6574A822-7A00-C04B-862C-C096FE16682D}"/>
              </a:ext>
            </a:extLst>
          </p:cNvPr>
          <p:cNvGrpSpPr/>
          <p:nvPr/>
        </p:nvGrpSpPr>
        <p:grpSpPr>
          <a:xfrm>
            <a:off x="7238509" y="4120734"/>
            <a:ext cx="621910" cy="281397"/>
            <a:chOff x="7238509" y="4120734"/>
            <a:chExt cx="621910" cy="281397"/>
          </a:xfrm>
        </p:grpSpPr>
        <p:pic>
          <p:nvPicPr>
            <p:cNvPr id="93" name="Picture 83">
              <a:extLst>
                <a:ext uri="{FF2B5EF4-FFF2-40B4-BE49-F238E27FC236}">
                  <a16:creationId xmlns:a16="http://schemas.microsoft.com/office/drawing/2014/main" id="{FD045A6E-4AEA-F642-867E-2F159ACE0B10}"/>
                </a:ext>
              </a:extLst>
            </p:cNvPr>
            <p:cNvPicPr>
              <a:picLocks noChangeAspect="1"/>
            </p:cNvPicPr>
            <p:nvPr/>
          </p:nvPicPr>
          <p:blipFill>
            <a:blip r:embed="rId68"/>
            <a:stretch>
              <a:fillRect/>
            </a:stretch>
          </p:blipFill>
          <p:spPr>
            <a:xfrm>
              <a:off x="7238509" y="4120734"/>
              <a:ext cx="281397" cy="281397"/>
            </a:xfrm>
            <a:prstGeom prst="rect">
              <a:avLst/>
            </a:prstGeom>
            <a:noFill/>
            <a:ln cap="flat">
              <a:noFill/>
            </a:ln>
          </p:spPr>
        </p:pic>
        <p:sp>
          <p:nvSpPr>
            <p:cNvPr id="94" name="TextBox 84">
              <a:extLst>
                <a:ext uri="{FF2B5EF4-FFF2-40B4-BE49-F238E27FC236}">
                  <a16:creationId xmlns:a16="http://schemas.microsoft.com/office/drawing/2014/main" id="{5C6D8A3E-7D99-104C-82E7-82F98ADF2FF8}"/>
                </a:ext>
              </a:extLst>
            </p:cNvPr>
            <p:cNvSpPr txBox="1"/>
            <p:nvPr/>
          </p:nvSpPr>
          <p:spPr>
            <a:xfrm>
              <a:off x="7458861" y="4164762"/>
              <a:ext cx="40155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Poppins Medium"/>
                </a:rPr>
                <a:t>GKE</a:t>
              </a:r>
            </a:p>
          </p:txBody>
        </p:sp>
      </p:grpSp>
      <p:grpSp>
        <p:nvGrpSpPr>
          <p:cNvPr id="95" name="Group 67">
            <a:extLst>
              <a:ext uri="{FF2B5EF4-FFF2-40B4-BE49-F238E27FC236}">
                <a16:creationId xmlns:a16="http://schemas.microsoft.com/office/drawing/2014/main" id="{77A93EAA-5800-D541-978D-7EF002B861BA}"/>
              </a:ext>
            </a:extLst>
          </p:cNvPr>
          <p:cNvGrpSpPr/>
          <p:nvPr/>
        </p:nvGrpSpPr>
        <p:grpSpPr>
          <a:xfrm>
            <a:off x="7842964" y="4120734"/>
            <a:ext cx="626683" cy="272399"/>
            <a:chOff x="7842964" y="4120734"/>
            <a:chExt cx="626683" cy="272399"/>
          </a:xfrm>
        </p:grpSpPr>
        <p:pic>
          <p:nvPicPr>
            <p:cNvPr id="96" name="Picture 81">
              <a:extLst>
                <a:ext uri="{FF2B5EF4-FFF2-40B4-BE49-F238E27FC236}">
                  <a16:creationId xmlns:a16="http://schemas.microsoft.com/office/drawing/2014/main" id="{6B13EF68-FB08-4542-8913-F4C4ADEDE04B}"/>
                </a:ext>
              </a:extLst>
            </p:cNvPr>
            <p:cNvPicPr>
              <a:picLocks noChangeAspect="1"/>
            </p:cNvPicPr>
            <p:nvPr/>
          </p:nvPicPr>
          <p:blipFill>
            <a:blip r:embed="rId69"/>
            <a:stretch>
              <a:fillRect/>
            </a:stretch>
          </p:blipFill>
          <p:spPr>
            <a:xfrm>
              <a:off x="7842964" y="4120734"/>
              <a:ext cx="273588" cy="272399"/>
            </a:xfrm>
            <a:prstGeom prst="rect">
              <a:avLst/>
            </a:prstGeom>
            <a:noFill/>
            <a:ln cap="flat">
              <a:noFill/>
            </a:ln>
          </p:spPr>
        </p:pic>
        <p:sp>
          <p:nvSpPr>
            <p:cNvPr id="97" name="TextBox 82">
              <a:extLst>
                <a:ext uri="{FF2B5EF4-FFF2-40B4-BE49-F238E27FC236}">
                  <a16:creationId xmlns:a16="http://schemas.microsoft.com/office/drawing/2014/main" id="{AFF73E69-5B23-284B-A17E-61AC901AE855}"/>
                </a:ext>
              </a:extLst>
            </p:cNvPr>
            <p:cNvSpPr txBox="1"/>
            <p:nvPr/>
          </p:nvSpPr>
          <p:spPr>
            <a:xfrm>
              <a:off x="8068089" y="4154512"/>
              <a:ext cx="40155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Poppins Medium"/>
                </a:rPr>
                <a:t>AKS</a:t>
              </a:r>
              <a:endParaRPr lang="en-US" sz="700" b="0" i="0" u="none" strike="noStrike" kern="1200" cap="none" spc="0" baseline="0">
                <a:solidFill>
                  <a:srgbClr val="000000"/>
                </a:solidFill>
                <a:uFillTx/>
                <a:latin typeface="Poppins Medium"/>
              </a:endParaRPr>
            </a:p>
          </p:txBody>
        </p:sp>
      </p:grpSp>
      <p:pic>
        <p:nvPicPr>
          <p:cNvPr id="98" name="Graphic 68">
            <a:extLst>
              <a:ext uri="{FF2B5EF4-FFF2-40B4-BE49-F238E27FC236}">
                <a16:creationId xmlns:a16="http://schemas.microsoft.com/office/drawing/2014/main" id="{AC5B1951-BF99-9F45-8172-9D6E65CB67B0}"/>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9453871" y="1666567"/>
            <a:ext cx="288886" cy="232531"/>
          </a:xfrm>
          <a:prstGeom prst="rect">
            <a:avLst/>
          </a:prstGeom>
          <a:noFill/>
          <a:ln cap="flat">
            <a:noFill/>
          </a:ln>
        </p:spPr>
      </p:pic>
      <p:pic>
        <p:nvPicPr>
          <p:cNvPr id="99" name="Picture 10" descr="A picture containing drawing&#10;&#10;Description generated with very high confidence">
            <a:extLst>
              <a:ext uri="{FF2B5EF4-FFF2-40B4-BE49-F238E27FC236}">
                <a16:creationId xmlns:a16="http://schemas.microsoft.com/office/drawing/2014/main" id="{278D8FE0-E44B-DA40-BFAE-B0DD9EF7FC0C}"/>
              </a:ext>
            </a:extLst>
          </p:cNvPr>
          <p:cNvPicPr>
            <a:picLocks noChangeAspect="1"/>
          </p:cNvPicPr>
          <p:nvPr/>
        </p:nvPicPr>
        <p:blipFill>
          <a:blip r:embed="rId70"/>
          <a:stretch>
            <a:fillRect/>
          </a:stretch>
        </p:blipFill>
        <p:spPr>
          <a:xfrm>
            <a:off x="5072231" y="4578181"/>
            <a:ext cx="833768" cy="173233"/>
          </a:xfrm>
          <a:prstGeom prst="rect">
            <a:avLst/>
          </a:prstGeom>
          <a:noFill/>
          <a:ln cap="flat">
            <a:noFill/>
          </a:ln>
        </p:spPr>
      </p:pic>
      <p:pic>
        <p:nvPicPr>
          <p:cNvPr id="100" name="Picture 70">
            <a:extLst>
              <a:ext uri="{FF2B5EF4-FFF2-40B4-BE49-F238E27FC236}">
                <a16:creationId xmlns:a16="http://schemas.microsoft.com/office/drawing/2014/main" id="{3C43FF47-80E8-BF44-AAE8-3DD5661C9EE9}"/>
              </a:ext>
            </a:extLst>
          </p:cNvPr>
          <p:cNvPicPr>
            <a:picLocks noChangeAspect="1"/>
          </p:cNvPicPr>
          <p:nvPr/>
        </p:nvPicPr>
        <p:blipFill>
          <a:blip r:embed="rId71"/>
          <a:stretch>
            <a:fillRect/>
          </a:stretch>
        </p:blipFill>
        <p:spPr>
          <a:xfrm>
            <a:off x="9527773" y="4613083"/>
            <a:ext cx="816129" cy="74194"/>
          </a:xfrm>
          <a:prstGeom prst="rect">
            <a:avLst/>
          </a:prstGeom>
          <a:noFill/>
          <a:ln cap="flat">
            <a:noFill/>
          </a:ln>
        </p:spPr>
      </p:pic>
      <p:pic>
        <p:nvPicPr>
          <p:cNvPr id="101" name="Picture 71" descr="A picture containing drawing, light&#10;&#10;Description automatically generated">
            <a:extLst>
              <a:ext uri="{FF2B5EF4-FFF2-40B4-BE49-F238E27FC236}">
                <a16:creationId xmlns:a16="http://schemas.microsoft.com/office/drawing/2014/main" id="{3A778AFB-51C6-CA46-9950-53133E70F694}"/>
              </a:ext>
            </a:extLst>
          </p:cNvPr>
          <p:cNvPicPr>
            <a:picLocks noChangeAspect="1"/>
          </p:cNvPicPr>
          <p:nvPr/>
        </p:nvPicPr>
        <p:blipFill>
          <a:blip r:embed="rId72"/>
          <a:stretch>
            <a:fillRect/>
          </a:stretch>
        </p:blipFill>
        <p:spPr>
          <a:xfrm>
            <a:off x="7273503" y="3743453"/>
            <a:ext cx="643755" cy="204176"/>
          </a:xfrm>
          <a:prstGeom prst="rect">
            <a:avLst/>
          </a:prstGeom>
          <a:noFill/>
          <a:ln cap="flat">
            <a:noFill/>
          </a:ln>
        </p:spPr>
      </p:pic>
      <p:pic>
        <p:nvPicPr>
          <p:cNvPr id="102" name="Picture 72" descr="A picture containing drawing&#10;&#10;Description automatically generated">
            <a:extLst>
              <a:ext uri="{FF2B5EF4-FFF2-40B4-BE49-F238E27FC236}">
                <a16:creationId xmlns:a16="http://schemas.microsoft.com/office/drawing/2014/main" id="{29339E7E-E6FE-2147-84F2-2F755E8ED96F}"/>
              </a:ext>
            </a:extLst>
          </p:cNvPr>
          <p:cNvPicPr>
            <a:picLocks noChangeAspect="1"/>
          </p:cNvPicPr>
          <p:nvPr/>
        </p:nvPicPr>
        <p:blipFill>
          <a:blip r:embed="rId73"/>
          <a:stretch>
            <a:fillRect/>
          </a:stretch>
        </p:blipFill>
        <p:spPr>
          <a:xfrm>
            <a:off x="8058387" y="3797155"/>
            <a:ext cx="489377" cy="102129"/>
          </a:xfrm>
          <a:prstGeom prst="rect">
            <a:avLst/>
          </a:prstGeom>
          <a:noFill/>
          <a:ln cap="flat">
            <a:noFill/>
          </a:ln>
        </p:spPr>
      </p:pic>
      <p:pic>
        <p:nvPicPr>
          <p:cNvPr id="103" name="Picture 73" descr="A picture containing drawing&#10;&#10;Description automatically generated">
            <a:extLst>
              <a:ext uri="{FF2B5EF4-FFF2-40B4-BE49-F238E27FC236}">
                <a16:creationId xmlns:a16="http://schemas.microsoft.com/office/drawing/2014/main" id="{64F33EC8-2B8C-3C46-A1DD-B0E9C0D8B476}"/>
              </a:ext>
            </a:extLst>
          </p:cNvPr>
          <p:cNvPicPr>
            <a:picLocks noChangeAspect="1"/>
          </p:cNvPicPr>
          <p:nvPr/>
        </p:nvPicPr>
        <p:blipFill>
          <a:blip r:embed="rId74"/>
          <a:stretch>
            <a:fillRect/>
          </a:stretch>
        </p:blipFill>
        <p:spPr>
          <a:xfrm>
            <a:off x="8548103" y="3354083"/>
            <a:ext cx="718882" cy="163513"/>
          </a:xfrm>
          <a:prstGeom prst="rect">
            <a:avLst/>
          </a:prstGeom>
          <a:noFill/>
          <a:ln cap="flat">
            <a:noFill/>
          </a:ln>
        </p:spPr>
      </p:pic>
      <p:pic>
        <p:nvPicPr>
          <p:cNvPr id="104" name="Picture 74">
            <a:extLst>
              <a:ext uri="{FF2B5EF4-FFF2-40B4-BE49-F238E27FC236}">
                <a16:creationId xmlns:a16="http://schemas.microsoft.com/office/drawing/2014/main" id="{681D7276-9EB1-074A-A8F1-A603B30EBD0B}"/>
              </a:ext>
            </a:extLst>
          </p:cNvPr>
          <p:cNvPicPr>
            <a:picLocks noChangeAspect="1"/>
          </p:cNvPicPr>
          <p:nvPr/>
        </p:nvPicPr>
        <p:blipFill>
          <a:blip r:embed="rId75"/>
          <a:srcRect l="16749" t="32832" r="20761" b="32157"/>
          <a:stretch>
            <a:fillRect/>
          </a:stretch>
        </p:blipFill>
        <p:spPr>
          <a:xfrm>
            <a:off x="9945270" y="5740155"/>
            <a:ext cx="540639" cy="272381"/>
          </a:xfrm>
          <a:prstGeom prst="rect">
            <a:avLst/>
          </a:prstGeom>
          <a:noFill/>
          <a:ln cap="flat">
            <a:noFill/>
          </a:ln>
        </p:spPr>
      </p:pic>
      <p:pic>
        <p:nvPicPr>
          <p:cNvPr id="105" name="Picture 75">
            <a:extLst>
              <a:ext uri="{FF2B5EF4-FFF2-40B4-BE49-F238E27FC236}">
                <a16:creationId xmlns:a16="http://schemas.microsoft.com/office/drawing/2014/main" id="{698C3C37-3599-B949-BB13-D7FC9C30C14F}"/>
              </a:ext>
            </a:extLst>
          </p:cNvPr>
          <p:cNvPicPr>
            <a:picLocks noChangeAspect="1"/>
          </p:cNvPicPr>
          <p:nvPr/>
        </p:nvPicPr>
        <p:blipFill>
          <a:blip r:embed="rId76"/>
          <a:stretch>
            <a:fillRect/>
          </a:stretch>
        </p:blipFill>
        <p:spPr>
          <a:xfrm>
            <a:off x="7244151" y="2078961"/>
            <a:ext cx="835981" cy="258189"/>
          </a:xfrm>
          <a:prstGeom prst="rect">
            <a:avLst/>
          </a:prstGeom>
          <a:noFill/>
          <a:ln cap="flat">
            <a:noFill/>
          </a:ln>
        </p:spPr>
      </p:pic>
      <p:pic>
        <p:nvPicPr>
          <p:cNvPr id="106" name="Picture 76" descr="A close up of a sign&#10;&#10;Description automatically generated">
            <a:extLst>
              <a:ext uri="{FF2B5EF4-FFF2-40B4-BE49-F238E27FC236}">
                <a16:creationId xmlns:a16="http://schemas.microsoft.com/office/drawing/2014/main" id="{0807C736-1D8F-F448-829F-4EF9DB5622E0}"/>
              </a:ext>
            </a:extLst>
          </p:cNvPr>
          <p:cNvPicPr>
            <a:picLocks noChangeAspect="1"/>
          </p:cNvPicPr>
          <p:nvPr/>
        </p:nvPicPr>
        <p:blipFill>
          <a:blip r:embed="rId77"/>
          <a:srcRect l="8138" t="28123" r="9619" b="23753"/>
          <a:stretch>
            <a:fillRect/>
          </a:stretch>
        </p:blipFill>
        <p:spPr>
          <a:xfrm>
            <a:off x="8035893" y="5401461"/>
            <a:ext cx="867509" cy="169273"/>
          </a:xfrm>
          <a:prstGeom prst="rect">
            <a:avLst/>
          </a:prstGeom>
          <a:noFill/>
          <a:ln cap="flat">
            <a:noFill/>
          </a:ln>
        </p:spPr>
      </p:pic>
      <p:pic>
        <p:nvPicPr>
          <p:cNvPr id="107" name="Picture 77" descr="A close up of a sign&#10;&#10;Description automatically generated">
            <a:extLst>
              <a:ext uri="{FF2B5EF4-FFF2-40B4-BE49-F238E27FC236}">
                <a16:creationId xmlns:a16="http://schemas.microsoft.com/office/drawing/2014/main" id="{577560D9-EF61-8841-BABA-2E5C8C7AE99C}"/>
              </a:ext>
            </a:extLst>
          </p:cNvPr>
          <p:cNvPicPr>
            <a:picLocks noChangeAspect="1"/>
          </p:cNvPicPr>
          <p:nvPr/>
        </p:nvPicPr>
        <p:blipFill>
          <a:blip r:embed="rId78"/>
          <a:stretch>
            <a:fillRect/>
          </a:stretch>
        </p:blipFill>
        <p:spPr>
          <a:xfrm>
            <a:off x="5411675" y="2090821"/>
            <a:ext cx="814648" cy="251395"/>
          </a:xfrm>
          <a:prstGeom prst="rect">
            <a:avLst/>
          </a:prstGeom>
          <a:noFill/>
          <a:ln cap="flat">
            <a:noFill/>
          </a:ln>
        </p:spPr>
      </p:pic>
      <p:grpSp>
        <p:nvGrpSpPr>
          <p:cNvPr id="108" name="Group 78">
            <a:extLst>
              <a:ext uri="{FF2B5EF4-FFF2-40B4-BE49-F238E27FC236}">
                <a16:creationId xmlns:a16="http://schemas.microsoft.com/office/drawing/2014/main" id="{CA5D89D6-72DF-894A-A200-B88B3D834C81}"/>
              </a:ext>
            </a:extLst>
          </p:cNvPr>
          <p:cNvGrpSpPr/>
          <p:nvPr/>
        </p:nvGrpSpPr>
        <p:grpSpPr>
          <a:xfrm>
            <a:off x="4946154" y="4165284"/>
            <a:ext cx="1116500" cy="202841"/>
            <a:chOff x="4946154" y="4165284"/>
            <a:chExt cx="1116500" cy="202841"/>
          </a:xfrm>
        </p:grpSpPr>
        <p:pic>
          <p:nvPicPr>
            <p:cNvPr id="109" name="Picture 79" descr="Icon&#10;&#10;Description automatically generated">
              <a:extLst>
                <a:ext uri="{FF2B5EF4-FFF2-40B4-BE49-F238E27FC236}">
                  <a16:creationId xmlns:a16="http://schemas.microsoft.com/office/drawing/2014/main" id="{142503F7-89EA-B149-8A9D-0D697F2A6E9E}"/>
                </a:ext>
              </a:extLst>
            </p:cNvPr>
            <p:cNvPicPr>
              <a:picLocks noChangeAspect="1"/>
            </p:cNvPicPr>
            <p:nvPr/>
          </p:nvPicPr>
          <p:blipFill>
            <a:blip r:embed="rId79"/>
            <a:stretch>
              <a:fillRect/>
            </a:stretch>
          </p:blipFill>
          <p:spPr>
            <a:xfrm>
              <a:off x="4946154" y="4165284"/>
              <a:ext cx="503843" cy="194867"/>
            </a:xfrm>
            <a:prstGeom prst="rect">
              <a:avLst/>
            </a:prstGeom>
            <a:noFill/>
            <a:ln cap="flat">
              <a:noFill/>
            </a:ln>
          </p:spPr>
        </p:pic>
        <p:pic>
          <p:nvPicPr>
            <p:cNvPr id="110" name="Picture 80" descr="Icon&#10;&#10;Description automatically generated">
              <a:extLst>
                <a:ext uri="{FF2B5EF4-FFF2-40B4-BE49-F238E27FC236}">
                  <a16:creationId xmlns:a16="http://schemas.microsoft.com/office/drawing/2014/main" id="{5B7A0F03-EBDE-5043-B607-D9349D40568D}"/>
                </a:ext>
              </a:extLst>
            </p:cNvPr>
            <p:cNvPicPr>
              <a:picLocks noChangeAspect="1"/>
            </p:cNvPicPr>
            <p:nvPr/>
          </p:nvPicPr>
          <p:blipFill>
            <a:blip r:embed="rId80"/>
            <a:stretch>
              <a:fillRect/>
            </a:stretch>
          </p:blipFill>
          <p:spPr>
            <a:xfrm>
              <a:off x="5532714" y="4165284"/>
              <a:ext cx="529940" cy="202841"/>
            </a:xfrm>
            <a:prstGeom prst="rect">
              <a:avLst/>
            </a:prstGeom>
            <a:noFill/>
            <a:ln cap="flat">
              <a:noFill/>
            </a:ln>
          </p:spPr>
        </p:pic>
      </p:grpSp>
      <p:pic>
        <p:nvPicPr>
          <p:cNvPr id="111" name="Picture 111" descr="Logo&#10;&#10;Description automatically generated">
            <a:extLst>
              <a:ext uri="{FF2B5EF4-FFF2-40B4-BE49-F238E27FC236}">
                <a16:creationId xmlns:a16="http://schemas.microsoft.com/office/drawing/2014/main" id="{564F9EBF-8A5A-C748-A3A9-7D78E5B269EE}"/>
              </a:ext>
            </a:extLst>
          </p:cNvPr>
          <p:cNvPicPr>
            <a:picLocks noChangeAspect="1"/>
          </p:cNvPicPr>
          <p:nvPr/>
        </p:nvPicPr>
        <p:blipFill>
          <a:blip r:embed="rId81"/>
          <a:stretch>
            <a:fillRect/>
          </a:stretch>
        </p:blipFill>
        <p:spPr>
          <a:xfrm>
            <a:off x="4986113" y="5757492"/>
            <a:ext cx="1093201" cy="219428"/>
          </a:xfrm>
          <a:prstGeom prst="rect">
            <a:avLst/>
          </a:prstGeom>
          <a:noFill/>
          <a:ln cap="flat">
            <a:noFill/>
          </a:ln>
        </p:spPr>
      </p:pic>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name="Slide72">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A6E4646C-3653-1C4B-B564-0A576D04839F}"/>
              </a:ext>
            </a:extLst>
          </p:cNvPr>
          <p:cNvSpPr/>
          <p:nvPr/>
        </p:nvSpPr>
        <p:spPr>
          <a:xfrm>
            <a:off x="419096" y="1011637"/>
            <a:ext cx="11300831" cy="5090025"/>
          </a:xfrm>
          <a:prstGeom prst="rect">
            <a:avLst/>
          </a:pr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3" name="Slide Number Placeholder 1">
            <a:extLst>
              <a:ext uri="{FF2B5EF4-FFF2-40B4-BE49-F238E27FC236}">
                <a16:creationId xmlns:a16="http://schemas.microsoft.com/office/drawing/2014/main" id="{A69BF016-7E46-C24E-A511-90F32C74EF94}"/>
              </a:ext>
            </a:extLst>
          </p:cNvPr>
          <p:cNvSpPr txBox="1"/>
          <p:nvPr/>
        </p:nvSpPr>
        <p:spPr>
          <a:xfrm>
            <a:off x="11171270" y="6294729"/>
            <a:ext cx="288886" cy="123114"/>
          </a:xfrm>
          <a:prstGeom prst="rect">
            <a:avLst/>
          </a:prstGeom>
          <a:noFill/>
          <a:ln cap="flat">
            <a:noFill/>
          </a:ln>
        </p:spPr>
        <p:txBody>
          <a:bodyPr vert="horz" wrap="square" lIns="0" tIns="0" rIns="0" bIns="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D815233-D56C-9D44-B407-CBD8F03DAD71}" type="slidenum">
              <a:rPr/>
              <a:t>19</a:t>
            </a:fld>
            <a:endParaRPr lang="en-US" sz="800" b="0" i="0" u="none" strike="noStrike" kern="1200" cap="none" spc="0" baseline="0">
              <a:solidFill>
                <a:srgbClr val="000000"/>
              </a:solidFill>
              <a:uFillTx/>
              <a:latin typeface="Poppins SemiBold" pitchFamily="2"/>
              <a:cs typeface="Poppins SemiBold" pitchFamily="2"/>
            </a:endParaRPr>
          </a:p>
        </p:txBody>
      </p:sp>
      <p:sp>
        <p:nvSpPr>
          <p:cNvPr id="4" name="Title 2">
            <a:extLst>
              <a:ext uri="{FF2B5EF4-FFF2-40B4-BE49-F238E27FC236}">
                <a16:creationId xmlns:a16="http://schemas.microsoft.com/office/drawing/2014/main" id="{0D2A70BE-5089-1F40-985B-1600F9A03C2D}"/>
              </a:ext>
            </a:extLst>
          </p:cNvPr>
          <p:cNvSpPr txBox="1">
            <a:spLocks noGrp="1"/>
          </p:cNvSpPr>
          <p:nvPr>
            <p:ph type="title"/>
          </p:nvPr>
        </p:nvSpPr>
        <p:spPr>
          <a:xfrm>
            <a:off x="442944" y="344591"/>
            <a:ext cx="10728326" cy="455508"/>
          </a:xfrm>
        </p:spPr>
        <p:txBody>
          <a:bodyPr/>
          <a:lstStyle/>
          <a:p>
            <a:pPr lvl="0"/>
            <a:r>
              <a:rPr lang="en-US">
                <a:cs typeface="Poppins" pitchFamily="2"/>
              </a:rPr>
              <a:t>We are a Leader in Kubernetes Management</a:t>
            </a:r>
            <a:endParaRPr lang="en-GB"/>
          </a:p>
        </p:txBody>
      </p:sp>
      <p:grpSp>
        <p:nvGrpSpPr>
          <p:cNvPr id="5" name="Group 7">
            <a:extLst>
              <a:ext uri="{FF2B5EF4-FFF2-40B4-BE49-F238E27FC236}">
                <a16:creationId xmlns:a16="http://schemas.microsoft.com/office/drawing/2014/main" id="{05A37404-4C85-154A-BA4D-B0F1CC7A627C}"/>
              </a:ext>
            </a:extLst>
          </p:cNvPr>
          <p:cNvGrpSpPr/>
          <p:nvPr/>
        </p:nvGrpSpPr>
        <p:grpSpPr>
          <a:xfrm>
            <a:off x="1969626" y="1142396"/>
            <a:ext cx="7480148" cy="4828516"/>
            <a:chOff x="1969626" y="1142396"/>
            <a:chExt cx="7480148" cy="4828516"/>
          </a:xfrm>
        </p:grpSpPr>
        <p:pic>
          <p:nvPicPr>
            <p:cNvPr id="6" name="Afbeelding 3">
              <a:extLst>
                <a:ext uri="{FF2B5EF4-FFF2-40B4-BE49-F238E27FC236}">
                  <a16:creationId xmlns:a16="http://schemas.microsoft.com/office/drawing/2014/main" id="{5A002E85-7FD1-3C42-909B-76E40A3A12FC}"/>
                </a:ext>
              </a:extLst>
            </p:cNvPr>
            <p:cNvPicPr>
              <a:picLocks noChangeAspect="1"/>
            </p:cNvPicPr>
            <p:nvPr/>
          </p:nvPicPr>
          <p:blipFill>
            <a:blip r:embed="rId3"/>
            <a:srcRect l="31971" t="30324" r="30224" b="7059"/>
            <a:stretch>
              <a:fillRect/>
            </a:stretch>
          </p:blipFill>
          <p:spPr>
            <a:xfrm>
              <a:off x="1969626" y="1142396"/>
              <a:ext cx="5182837" cy="4828516"/>
            </a:xfrm>
            <a:prstGeom prst="rect">
              <a:avLst/>
            </a:prstGeom>
            <a:noFill/>
            <a:ln cap="flat">
              <a:noFill/>
            </a:ln>
          </p:spPr>
        </p:pic>
        <p:pic>
          <p:nvPicPr>
            <p:cNvPr id="7" name="Picture 9">
              <a:extLst>
                <a:ext uri="{FF2B5EF4-FFF2-40B4-BE49-F238E27FC236}">
                  <a16:creationId xmlns:a16="http://schemas.microsoft.com/office/drawing/2014/main" id="{4F3FDAB5-8B3D-E241-8CD7-9142E6F6477B}"/>
                </a:ext>
              </a:extLst>
            </p:cNvPr>
            <p:cNvPicPr>
              <a:picLocks noChangeAspect="1"/>
            </p:cNvPicPr>
            <p:nvPr/>
          </p:nvPicPr>
          <p:blipFill>
            <a:blip r:embed="rId4"/>
            <a:stretch>
              <a:fillRect/>
            </a:stretch>
          </p:blipFill>
          <p:spPr>
            <a:xfrm>
              <a:off x="7653134" y="1677375"/>
              <a:ext cx="1796640" cy="1796640"/>
            </a:xfrm>
            <a:prstGeom prst="rect">
              <a:avLst/>
            </a:prstGeom>
            <a:noFill/>
            <a:ln cap="flat">
              <a:noFill/>
            </a:ln>
          </p:spPr>
        </p:pic>
        <p:pic>
          <p:nvPicPr>
            <p:cNvPr id="8" name="Picture 10">
              <a:extLst>
                <a:ext uri="{FF2B5EF4-FFF2-40B4-BE49-F238E27FC236}">
                  <a16:creationId xmlns:a16="http://schemas.microsoft.com/office/drawing/2014/main" id="{1269DE3C-23E8-884F-8719-B85AD4B47BDA}"/>
                </a:ext>
              </a:extLst>
            </p:cNvPr>
            <p:cNvPicPr>
              <a:picLocks noChangeAspect="1"/>
            </p:cNvPicPr>
            <p:nvPr/>
          </p:nvPicPr>
          <p:blipFill>
            <a:blip r:embed="rId5"/>
            <a:srcRect b="12813"/>
            <a:stretch>
              <a:fillRect/>
            </a:stretch>
          </p:blipFill>
          <p:spPr>
            <a:xfrm>
              <a:off x="7653134" y="3694386"/>
              <a:ext cx="1796640" cy="2021226"/>
            </a:xfrm>
            <a:prstGeom prst="rect">
              <a:avLst/>
            </a:prstGeom>
            <a:noFill/>
            <a:ln cap="flat">
              <a:noFill/>
            </a:ln>
          </p:spPr>
        </p:pic>
      </p:gr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name="Slide2076136982">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0B58C5FE-24FF-E141-9E65-0CC2BDDE9256}"/>
              </a:ext>
            </a:extLst>
          </p:cNvPr>
          <p:cNvSpPr txBox="1"/>
          <p:nvPr/>
        </p:nvSpPr>
        <p:spPr>
          <a:xfrm>
            <a:off x="11171270" y="6294729"/>
            <a:ext cx="288886" cy="123114"/>
          </a:xfrm>
          <a:prstGeom prst="rect">
            <a:avLst/>
          </a:prstGeom>
          <a:noFill/>
          <a:ln cap="flat">
            <a:noFill/>
          </a:ln>
        </p:spPr>
        <p:txBody>
          <a:bodyPr vert="horz" wrap="square" lIns="0" tIns="0" rIns="0" bIns="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C466092-6A2C-F640-8A0A-7F336A5739ED}" type="slidenum">
              <a:rPr/>
              <a:t>2</a:t>
            </a:fld>
            <a:endParaRPr lang="en-US" sz="800" b="0" i="0" u="none" strike="noStrike" kern="1200" cap="none" spc="0" baseline="0">
              <a:solidFill>
                <a:srgbClr val="000000"/>
              </a:solidFill>
              <a:uFillTx/>
              <a:latin typeface="Poppins SemiBold" pitchFamily="2"/>
              <a:cs typeface="Poppins SemiBold" pitchFamily="2"/>
            </a:endParaRPr>
          </a:p>
        </p:txBody>
      </p:sp>
      <p:sp>
        <p:nvSpPr>
          <p:cNvPr id="3" name="Title 8">
            <a:extLst>
              <a:ext uri="{FF2B5EF4-FFF2-40B4-BE49-F238E27FC236}">
                <a16:creationId xmlns:a16="http://schemas.microsoft.com/office/drawing/2014/main" id="{9F057C1B-AE0F-1A4D-92A5-2457BA709DF0}"/>
              </a:ext>
            </a:extLst>
          </p:cNvPr>
          <p:cNvSpPr txBox="1">
            <a:spLocks noGrp="1"/>
          </p:cNvSpPr>
          <p:nvPr>
            <p:ph type="title"/>
          </p:nvPr>
        </p:nvSpPr>
        <p:spPr>
          <a:xfrm>
            <a:off x="731840" y="326843"/>
            <a:ext cx="10728326" cy="890497"/>
          </a:xfrm>
        </p:spPr>
        <p:txBody>
          <a:bodyPr/>
          <a:lstStyle/>
          <a:p>
            <a:pPr lvl="0"/>
            <a:br>
              <a:rPr lang="en-AU" dirty="0">
                <a:cs typeface="Poppins Medium"/>
              </a:rPr>
            </a:br>
            <a:endParaRPr lang="en-AU" dirty="0">
              <a:cs typeface="Poppins Medium"/>
            </a:endParaRPr>
          </a:p>
        </p:txBody>
      </p:sp>
      <p:sp>
        <p:nvSpPr>
          <p:cNvPr id="4" name="TextBox 2">
            <a:extLst>
              <a:ext uri="{FF2B5EF4-FFF2-40B4-BE49-F238E27FC236}">
                <a16:creationId xmlns:a16="http://schemas.microsoft.com/office/drawing/2014/main" id="{1D3B5A26-B9D0-C842-8951-EFA9C20D6757}"/>
              </a:ext>
            </a:extLst>
          </p:cNvPr>
          <p:cNvSpPr txBox="1"/>
          <p:nvPr/>
        </p:nvSpPr>
        <p:spPr>
          <a:xfrm>
            <a:off x="2473387" y="920297"/>
            <a:ext cx="385419"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endParaRPr lang="en-US" sz="2000" b="1" i="0" u="none" strike="noStrike" kern="1200" cap="none" spc="0" baseline="0">
              <a:solidFill>
                <a:srgbClr val="2453FF"/>
              </a:solidFill>
              <a:uFillTx/>
              <a:latin typeface="Calibri"/>
              <a:cs typeface="Calibri"/>
            </a:endParaRPr>
          </a:p>
        </p:txBody>
      </p:sp>
      <p:pic>
        <p:nvPicPr>
          <p:cNvPr id="8" name="Picture 7" descr="A picture containing graphical user interface&#10;&#10;Description automatically generated">
            <a:extLst>
              <a:ext uri="{FF2B5EF4-FFF2-40B4-BE49-F238E27FC236}">
                <a16:creationId xmlns:a16="http://schemas.microsoft.com/office/drawing/2014/main" id="{6E0BD2BD-1E4D-5C46-837E-7D458ACC378F}"/>
              </a:ext>
            </a:extLst>
          </p:cNvPr>
          <p:cNvPicPr>
            <a:picLocks noChangeAspect="1"/>
          </p:cNvPicPr>
          <p:nvPr/>
        </p:nvPicPr>
        <p:blipFill>
          <a:blip r:embed="rId3"/>
          <a:stretch>
            <a:fillRect/>
          </a:stretch>
        </p:blipFill>
        <p:spPr>
          <a:xfrm>
            <a:off x="502145" y="340968"/>
            <a:ext cx="3579525" cy="1114381"/>
          </a:xfrm>
          <a:prstGeom prst="rect">
            <a:avLst/>
          </a:prstGeom>
        </p:spPr>
      </p:pic>
      <p:sp>
        <p:nvSpPr>
          <p:cNvPr id="7" name="TextBox 6">
            <a:extLst>
              <a:ext uri="{FF2B5EF4-FFF2-40B4-BE49-F238E27FC236}">
                <a16:creationId xmlns:a16="http://schemas.microsoft.com/office/drawing/2014/main" id="{3ACD2E9A-1CCE-344C-9609-AFC2DE239851}"/>
              </a:ext>
            </a:extLst>
          </p:cNvPr>
          <p:cNvSpPr txBox="1"/>
          <p:nvPr/>
        </p:nvSpPr>
        <p:spPr>
          <a:xfrm>
            <a:off x="1070453" y="1899740"/>
            <a:ext cx="10389703" cy="3970318"/>
          </a:xfrm>
          <a:prstGeom prst="rect">
            <a:avLst/>
          </a:prstGeom>
          <a:noFill/>
        </p:spPr>
        <p:txBody>
          <a:bodyPr wrap="square" rtlCol="0">
            <a:spAutoFit/>
          </a:bodyPr>
          <a:lstStyle/>
          <a:p>
            <a:r>
              <a:rPr lang="en-US" dirty="0">
                <a:latin typeface="Poppins" pitchFamily="2" charset="77"/>
                <a:cs typeface="Poppins" pitchFamily="2" charset="77"/>
              </a:rPr>
              <a:t>Rancher Government Solutions is specifically designed to address the unique security and operational needs of the US Government and military as it relates to application modernization, containers and Kubernetes. </a:t>
            </a:r>
          </a:p>
          <a:p>
            <a:endParaRPr lang="en-US" dirty="0">
              <a:latin typeface="Poppins" pitchFamily="2" charset="77"/>
              <a:cs typeface="Poppins" pitchFamily="2" charset="77"/>
            </a:endParaRPr>
          </a:p>
          <a:p>
            <a:r>
              <a:rPr lang="en-US" dirty="0">
                <a:latin typeface="Poppins" pitchFamily="2" charset="77"/>
                <a:cs typeface="Poppins" pitchFamily="2" charset="77"/>
              </a:rPr>
              <a:t>Rancher is a complete open source software stack for teams adopting containers. It addresses the operational and security challenges of managing multiple Kubernetes clusters at scale, while providing DevOps teams with integrated tools for running containerized workloads.</a:t>
            </a:r>
          </a:p>
          <a:p>
            <a:endParaRPr lang="en-US" dirty="0">
              <a:latin typeface="Poppins" pitchFamily="2" charset="77"/>
              <a:cs typeface="Poppins" pitchFamily="2" charset="77"/>
            </a:endParaRPr>
          </a:p>
          <a:p>
            <a:r>
              <a:rPr lang="en-US" dirty="0">
                <a:latin typeface="Poppins" pitchFamily="2" charset="77"/>
                <a:cs typeface="Poppins" pitchFamily="2" charset="77"/>
              </a:rPr>
              <a:t>RGS supports all Rancher products with US based citizens with the highest security clearances who are currently supporting programs across the Department of Defense, Intelligence Community and civilian agencies.</a:t>
            </a:r>
          </a:p>
          <a:p>
            <a:endParaRPr lang="en-US" dirty="0">
              <a:latin typeface="Poppins" pitchFamily="2" charset="77"/>
              <a:cs typeface="Poppins" pitchFamily="2" charset="77"/>
            </a:endParaRPr>
          </a:p>
          <a:p>
            <a:r>
              <a:rPr lang="en-US" dirty="0">
                <a:latin typeface="Poppins" pitchFamily="2" charset="77"/>
                <a:cs typeface="Poppins" pitchFamily="2" charset="77"/>
              </a:rPr>
              <a:t>RGS is committed to helping the US Government run Kubernetes securely everywhere.</a:t>
            </a:r>
          </a:p>
        </p:txBody>
      </p:sp>
      <p:sp>
        <p:nvSpPr>
          <p:cNvPr id="9" name="TextBox 8">
            <a:extLst>
              <a:ext uri="{FF2B5EF4-FFF2-40B4-BE49-F238E27FC236}">
                <a16:creationId xmlns:a16="http://schemas.microsoft.com/office/drawing/2014/main" id="{FEDF2095-6698-0F4A-A958-2A9007D5CC1A}"/>
              </a:ext>
            </a:extLst>
          </p:cNvPr>
          <p:cNvSpPr txBox="1"/>
          <p:nvPr/>
        </p:nvSpPr>
        <p:spPr>
          <a:xfrm>
            <a:off x="8279726" y="571009"/>
            <a:ext cx="2475360" cy="646331"/>
          </a:xfrm>
          <a:prstGeom prst="rect">
            <a:avLst/>
          </a:prstGeom>
          <a:noFill/>
        </p:spPr>
        <p:txBody>
          <a:bodyPr wrap="square" rtlCol="0">
            <a:spAutoFit/>
          </a:bodyPr>
          <a:lstStyle/>
          <a:p>
            <a:r>
              <a:rPr lang="en-US" dirty="0">
                <a:latin typeface="Poppins" pitchFamily="2" charset="77"/>
                <a:cs typeface="Poppins" pitchFamily="2" charset="77"/>
              </a:rPr>
              <a:t>CAGE code: 8GLZ3</a:t>
            </a:r>
          </a:p>
          <a:p>
            <a:r>
              <a:rPr lang="en-US" dirty="0">
                <a:latin typeface="Poppins" pitchFamily="2" charset="77"/>
                <a:cs typeface="Poppins" pitchFamily="2" charset="77"/>
              </a:rPr>
              <a:t>DUNS: 117387835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3322">
    <p:spTree>
      <p:nvGrpSpPr>
        <p:cNvPr id="1" name=""/>
        <p:cNvGrpSpPr/>
        <p:nvPr/>
      </p:nvGrpSpPr>
      <p:grpSpPr>
        <a:xfrm>
          <a:off x="0" y="0"/>
          <a:ext cx="0" cy="0"/>
          <a:chOff x="0" y="0"/>
          <a:chExt cx="0" cy="0"/>
        </a:xfrm>
      </p:grpSpPr>
      <p:sp>
        <p:nvSpPr>
          <p:cNvPr id="2" name="Rectangle 41">
            <a:extLst>
              <a:ext uri="{FF2B5EF4-FFF2-40B4-BE49-F238E27FC236}">
                <a16:creationId xmlns:a16="http://schemas.microsoft.com/office/drawing/2014/main" id="{BF7CBB0B-6BCA-3049-A5FA-6261FBB3E2C9}"/>
              </a:ext>
            </a:extLst>
          </p:cNvPr>
          <p:cNvSpPr/>
          <p:nvPr/>
        </p:nvSpPr>
        <p:spPr>
          <a:xfrm>
            <a:off x="6663443" y="1624184"/>
            <a:ext cx="4318052" cy="455746"/>
          </a:xfrm>
          <a:prstGeom prst="rect">
            <a:avLst/>
          </a:prstGeom>
          <a:solidFill>
            <a:srgbClr val="00000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3" name="Rectangle 38">
            <a:extLst>
              <a:ext uri="{FF2B5EF4-FFF2-40B4-BE49-F238E27FC236}">
                <a16:creationId xmlns:a16="http://schemas.microsoft.com/office/drawing/2014/main" id="{AE0CE03D-01BC-8F43-A7BC-C5B872144057}"/>
              </a:ext>
            </a:extLst>
          </p:cNvPr>
          <p:cNvSpPr/>
          <p:nvPr/>
        </p:nvSpPr>
        <p:spPr>
          <a:xfrm>
            <a:off x="1210501" y="1624184"/>
            <a:ext cx="3772146" cy="455746"/>
          </a:xfrm>
          <a:prstGeom prst="rect">
            <a:avLst/>
          </a:prstGeom>
          <a:solidFill>
            <a:srgbClr val="191F71"/>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Rectangle 36">
            <a:extLst>
              <a:ext uri="{FF2B5EF4-FFF2-40B4-BE49-F238E27FC236}">
                <a16:creationId xmlns:a16="http://schemas.microsoft.com/office/drawing/2014/main" id="{CD2BE86D-5B9B-EC45-90F4-7673887C205B}"/>
              </a:ext>
            </a:extLst>
          </p:cNvPr>
          <p:cNvSpPr/>
          <p:nvPr/>
        </p:nvSpPr>
        <p:spPr>
          <a:xfrm>
            <a:off x="1210501" y="4066300"/>
            <a:ext cx="3772146" cy="455746"/>
          </a:xfrm>
          <a:prstGeom prst="rect">
            <a:avLst/>
          </a:prstGeom>
          <a:solidFill>
            <a:srgbClr val="EB253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5" name="Title 2">
            <a:extLst>
              <a:ext uri="{FF2B5EF4-FFF2-40B4-BE49-F238E27FC236}">
                <a16:creationId xmlns:a16="http://schemas.microsoft.com/office/drawing/2014/main" id="{EFCAE62D-EE8A-FD49-BF69-95796E75663F}"/>
              </a:ext>
            </a:extLst>
          </p:cNvPr>
          <p:cNvSpPr txBox="1">
            <a:spLocks noGrp="1"/>
          </p:cNvSpPr>
          <p:nvPr>
            <p:ph type="title"/>
          </p:nvPr>
        </p:nvSpPr>
        <p:spPr>
          <a:xfrm>
            <a:off x="-1137787" y="310969"/>
            <a:ext cx="10508165" cy="547844"/>
          </a:xfrm>
        </p:spPr>
        <p:txBody>
          <a:bodyPr anchorCtr="1"/>
          <a:lstStyle/>
          <a:p>
            <a:pPr lvl="0"/>
            <a:r>
              <a:rPr lang="en-US"/>
              <a:t>Comparing Kubernetes Approaches</a:t>
            </a:r>
          </a:p>
        </p:txBody>
      </p:sp>
      <p:sp>
        <p:nvSpPr>
          <p:cNvPr id="6" name="Title 2">
            <a:extLst>
              <a:ext uri="{FF2B5EF4-FFF2-40B4-BE49-F238E27FC236}">
                <a16:creationId xmlns:a16="http://schemas.microsoft.com/office/drawing/2014/main" id="{69C139A1-A025-1949-8A8E-7D869E590171}"/>
              </a:ext>
            </a:extLst>
          </p:cNvPr>
          <p:cNvSpPr txBox="1"/>
          <p:nvPr/>
        </p:nvSpPr>
        <p:spPr>
          <a:xfrm>
            <a:off x="1087285" y="1153451"/>
            <a:ext cx="4018568" cy="405499"/>
          </a:xfrm>
          <a:prstGeom prst="rect">
            <a:avLst/>
          </a:prstGeom>
          <a:noFill/>
          <a:ln cap="flat">
            <a:noFill/>
          </a:ln>
        </p:spPr>
        <p:txBody>
          <a:bodyPr vert="horz" wrap="square" lIns="91440" tIns="45720" rIns="91440" bIns="45720" anchor="ctr" anchorCtr="1" compatLnSpc="1">
            <a:sp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200" b="1" i="0" u="none" strike="noStrike" kern="1200" cap="none" spc="0" baseline="0">
                <a:solidFill>
                  <a:srgbClr val="000000"/>
                </a:solidFill>
                <a:uFillTx/>
                <a:latin typeface="Poppins Light"/>
                <a:cs typeface="Arial" pitchFamily="34"/>
              </a:rPr>
              <a:t>Legacy</a:t>
            </a:r>
          </a:p>
        </p:txBody>
      </p:sp>
      <p:pic>
        <p:nvPicPr>
          <p:cNvPr id="7" name="Picture 32">
            <a:extLst>
              <a:ext uri="{FF2B5EF4-FFF2-40B4-BE49-F238E27FC236}">
                <a16:creationId xmlns:a16="http://schemas.microsoft.com/office/drawing/2014/main" id="{DF8C812D-D0E5-334E-BB0F-26A616498D35}"/>
              </a:ext>
            </a:extLst>
          </p:cNvPr>
          <p:cNvPicPr>
            <a:picLocks noChangeAspect="1"/>
          </p:cNvPicPr>
          <p:nvPr/>
        </p:nvPicPr>
        <p:blipFill>
          <a:blip r:embed="rId3"/>
          <a:stretch>
            <a:fillRect/>
          </a:stretch>
        </p:blipFill>
        <p:spPr>
          <a:xfrm>
            <a:off x="1477578" y="4740615"/>
            <a:ext cx="872474" cy="141777"/>
          </a:xfrm>
          <a:prstGeom prst="rect">
            <a:avLst/>
          </a:prstGeom>
          <a:noFill/>
          <a:ln cap="flat">
            <a:noFill/>
          </a:ln>
        </p:spPr>
      </p:pic>
      <p:sp>
        <p:nvSpPr>
          <p:cNvPr id="8" name="Rectangle 37">
            <a:extLst>
              <a:ext uri="{FF2B5EF4-FFF2-40B4-BE49-F238E27FC236}">
                <a16:creationId xmlns:a16="http://schemas.microsoft.com/office/drawing/2014/main" id="{82DD4C24-029D-B24B-9B1E-37E651C8777B}"/>
              </a:ext>
            </a:extLst>
          </p:cNvPr>
          <p:cNvSpPr/>
          <p:nvPr/>
        </p:nvSpPr>
        <p:spPr>
          <a:xfrm>
            <a:off x="2483565" y="4660047"/>
            <a:ext cx="1718038" cy="261609"/>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1" u="none" strike="noStrike" kern="1200" cap="none" spc="0" baseline="0">
                <a:solidFill>
                  <a:srgbClr val="000000"/>
                </a:solidFill>
                <a:uFillTx/>
                <a:latin typeface="Poppins Light"/>
              </a:rPr>
              <a:t>Tanzu Mission Control</a:t>
            </a:r>
          </a:p>
        </p:txBody>
      </p:sp>
      <p:pic>
        <p:nvPicPr>
          <p:cNvPr id="9" name="Picture 38">
            <a:extLst>
              <a:ext uri="{FF2B5EF4-FFF2-40B4-BE49-F238E27FC236}">
                <a16:creationId xmlns:a16="http://schemas.microsoft.com/office/drawing/2014/main" id="{8D4DD87D-6523-1B43-ABF2-759D1A110B27}"/>
              </a:ext>
            </a:extLst>
          </p:cNvPr>
          <p:cNvPicPr>
            <a:picLocks noChangeAspect="1"/>
          </p:cNvPicPr>
          <p:nvPr/>
        </p:nvPicPr>
        <p:blipFill>
          <a:blip r:embed="rId3"/>
          <a:stretch>
            <a:fillRect/>
          </a:stretch>
        </p:blipFill>
        <p:spPr>
          <a:xfrm>
            <a:off x="1485707" y="5303437"/>
            <a:ext cx="872474" cy="141777"/>
          </a:xfrm>
          <a:prstGeom prst="rect">
            <a:avLst/>
          </a:prstGeom>
          <a:noFill/>
          <a:ln cap="flat">
            <a:noFill/>
          </a:ln>
        </p:spPr>
      </p:pic>
      <p:sp>
        <p:nvSpPr>
          <p:cNvPr id="10" name="Rectangle 39">
            <a:extLst>
              <a:ext uri="{FF2B5EF4-FFF2-40B4-BE49-F238E27FC236}">
                <a16:creationId xmlns:a16="http://schemas.microsoft.com/office/drawing/2014/main" id="{91E06E16-9B0A-314F-9947-4244A0A3F955}"/>
              </a:ext>
            </a:extLst>
          </p:cNvPr>
          <p:cNvSpPr/>
          <p:nvPr/>
        </p:nvSpPr>
        <p:spPr>
          <a:xfrm>
            <a:off x="2483565" y="5230084"/>
            <a:ext cx="2050103" cy="261609"/>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1" u="none" strike="noStrike" kern="1200" cap="none" spc="0" baseline="0">
                <a:solidFill>
                  <a:srgbClr val="000000"/>
                </a:solidFill>
                <a:uFillTx/>
                <a:latin typeface="Poppins Light"/>
              </a:rPr>
              <a:t>Cloud Foundation Services</a:t>
            </a:r>
          </a:p>
        </p:txBody>
      </p:sp>
      <p:pic>
        <p:nvPicPr>
          <p:cNvPr id="11" name="Picture 40">
            <a:extLst>
              <a:ext uri="{FF2B5EF4-FFF2-40B4-BE49-F238E27FC236}">
                <a16:creationId xmlns:a16="http://schemas.microsoft.com/office/drawing/2014/main" id="{D9CC2FAF-B345-B943-B0CA-C5443A3F8F4C}"/>
              </a:ext>
            </a:extLst>
          </p:cNvPr>
          <p:cNvPicPr>
            <a:picLocks noChangeAspect="1"/>
          </p:cNvPicPr>
          <p:nvPr/>
        </p:nvPicPr>
        <p:blipFill>
          <a:blip r:embed="rId3"/>
          <a:stretch>
            <a:fillRect/>
          </a:stretch>
        </p:blipFill>
        <p:spPr>
          <a:xfrm>
            <a:off x="1485707" y="5818939"/>
            <a:ext cx="872474" cy="141777"/>
          </a:xfrm>
          <a:prstGeom prst="rect">
            <a:avLst/>
          </a:prstGeom>
          <a:noFill/>
          <a:ln cap="flat">
            <a:noFill/>
          </a:ln>
        </p:spPr>
      </p:pic>
      <p:sp>
        <p:nvSpPr>
          <p:cNvPr id="12" name="Rectangle 41">
            <a:extLst>
              <a:ext uri="{FF2B5EF4-FFF2-40B4-BE49-F238E27FC236}">
                <a16:creationId xmlns:a16="http://schemas.microsoft.com/office/drawing/2014/main" id="{01D1B334-7D14-534E-A306-1AA0F3650391}"/>
              </a:ext>
            </a:extLst>
          </p:cNvPr>
          <p:cNvSpPr/>
          <p:nvPr/>
        </p:nvSpPr>
        <p:spPr>
          <a:xfrm>
            <a:off x="2483565" y="5752526"/>
            <a:ext cx="882085" cy="261609"/>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1" u="none" strike="noStrike" kern="1200" cap="none" spc="0" baseline="0">
                <a:solidFill>
                  <a:srgbClr val="000000"/>
                </a:solidFill>
                <a:uFillTx/>
                <a:latin typeface="Poppins Light"/>
              </a:rPr>
              <a:t>vSphere</a:t>
            </a:r>
          </a:p>
        </p:txBody>
      </p:sp>
      <p:pic>
        <p:nvPicPr>
          <p:cNvPr id="13" name="Picture 34">
            <a:extLst>
              <a:ext uri="{FF2B5EF4-FFF2-40B4-BE49-F238E27FC236}">
                <a16:creationId xmlns:a16="http://schemas.microsoft.com/office/drawing/2014/main" id="{D5EC9CDB-20C4-E845-8D50-9BC0379CBF1C}"/>
              </a:ext>
            </a:extLst>
          </p:cNvPr>
          <p:cNvPicPr>
            <a:picLocks noChangeAspect="1"/>
          </p:cNvPicPr>
          <p:nvPr/>
        </p:nvPicPr>
        <p:blipFill>
          <a:blip r:embed="rId4"/>
          <a:stretch>
            <a:fillRect/>
          </a:stretch>
        </p:blipFill>
        <p:spPr>
          <a:xfrm>
            <a:off x="2601202" y="4251950"/>
            <a:ext cx="990743" cy="151936"/>
          </a:xfrm>
          <a:prstGeom prst="rect">
            <a:avLst/>
          </a:prstGeom>
          <a:noFill/>
          <a:ln cap="flat">
            <a:noFill/>
          </a:ln>
        </p:spPr>
      </p:pic>
      <p:cxnSp>
        <p:nvCxnSpPr>
          <p:cNvPr id="14" name="Straight Connector 82">
            <a:extLst>
              <a:ext uri="{FF2B5EF4-FFF2-40B4-BE49-F238E27FC236}">
                <a16:creationId xmlns:a16="http://schemas.microsoft.com/office/drawing/2014/main" id="{E2426B71-3ABF-B140-89D2-5A8EB54A4523}"/>
              </a:ext>
            </a:extLst>
          </p:cNvPr>
          <p:cNvCxnSpPr/>
          <p:nvPr/>
        </p:nvCxnSpPr>
        <p:spPr>
          <a:xfrm>
            <a:off x="1411705" y="5045238"/>
            <a:ext cx="3372216" cy="0"/>
          </a:xfrm>
          <a:prstGeom prst="straightConnector1">
            <a:avLst/>
          </a:prstGeom>
          <a:noFill/>
          <a:ln w="6345" cap="flat">
            <a:solidFill>
              <a:srgbClr val="0C322C"/>
            </a:solidFill>
            <a:prstDash val="solid"/>
            <a:miter/>
          </a:ln>
        </p:spPr>
      </p:cxnSp>
      <p:cxnSp>
        <p:nvCxnSpPr>
          <p:cNvPr id="15" name="Straight Connector 83">
            <a:extLst>
              <a:ext uri="{FF2B5EF4-FFF2-40B4-BE49-F238E27FC236}">
                <a16:creationId xmlns:a16="http://schemas.microsoft.com/office/drawing/2014/main" id="{9652FC82-05F9-A449-8DD5-6ECA7544D68B}"/>
              </a:ext>
            </a:extLst>
          </p:cNvPr>
          <p:cNvCxnSpPr/>
          <p:nvPr/>
        </p:nvCxnSpPr>
        <p:spPr>
          <a:xfrm>
            <a:off x="1411705" y="5646822"/>
            <a:ext cx="3372216" cy="0"/>
          </a:xfrm>
          <a:prstGeom prst="straightConnector1">
            <a:avLst/>
          </a:prstGeom>
          <a:noFill/>
          <a:ln w="6345" cap="flat">
            <a:solidFill>
              <a:srgbClr val="0C322C"/>
            </a:solidFill>
            <a:prstDash val="solid"/>
            <a:miter/>
          </a:ln>
        </p:spPr>
      </p:cxnSp>
      <p:sp>
        <p:nvSpPr>
          <p:cNvPr id="16" name="Title 2">
            <a:extLst>
              <a:ext uri="{FF2B5EF4-FFF2-40B4-BE49-F238E27FC236}">
                <a16:creationId xmlns:a16="http://schemas.microsoft.com/office/drawing/2014/main" id="{A1D6431D-FD1F-3D41-8FE6-0CC41C0CEC62}"/>
              </a:ext>
            </a:extLst>
          </p:cNvPr>
          <p:cNvSpPr txBox="1"/>
          <p:nvPr/>
        </p:nvSpPr>
        <p:spPr>
          <a:xfrm>
            <a:off x="7144088" y="1690295"/>
            <a:ext cx="3356762" cy="348560"/>
          </a:xfrm>
          <a:prstGeom prst="rect">
            <a:avLst/>
          </a:prstGeom>
          <a:noFill/>
          <a:ln cap="flat">
            <a:noFill/>
          </a:ln>
        </p:spPr>
        <p:txBody>
          <a:bodyPr vert="horz" wrap="square" lIns="91440" tIns="45720" rIns="91440" bIns="45720" anchor="ctr" anchorCtr="1" compatLnSpc="1">
            <a:sp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FFFFFF"/>
                </a:solidFill>
                <a:uFillTx/>
                <a:latin typeface="Poppins Light"/>
                <a:cs typeface="Arial" pitchFamily="34"/>
              </a:rPr>
              <a:t>Potential Pitfalls</a:t>
            </a:r>
          </a:p>
        </p:txBody>
      </p:sp>
      <p:sp>
        <p:nvSpPr>
          <p:cNvPr id="17" name="Rectangle 86">
            <a:extLst>
              <a:ext uri="{FF2B5EF4-FFF2-40B4-BE49-F238E27FC236}">
                <a16:creationId xmlns:a16="http://schemas.microsoft.com/office/drawing/2014/main" id="{55AC65C9-C6D3-074F-BB9A-9A59E0FE8C44}"/>
              </a:ext>
            </a:extLst>
          </p:cNvPr>
          <p:cNvSpPr/>
          <p:nvPr/>
        </p:nvSpPr>
        <p:spPr>
          <a:xfrm>
            <a:off x="6712107" y="2374669"/>
            <a:ext cx="4220724" cy="3180356"/>
          </a:xfrm>
          <a:prstGeom prst="rect">
            <a:avLst/>
          </a:prstGeom>
          <a:noFill/>
          <a:ln cap="flat">
            <a:noFill/>
            <a:prstDash val="solid"/>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1400"/>
              </a:spcBef>
              <a:spcAft>
                <a:spcPts val="0"/>
              </a:spcAft>
              <a:buClr>
                <a:srgbClr val="000000"/>
              </a:buClr>
              <a:buSzPct val="100000"/>
              <a:buFont typeface="System Font Regular"/>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Poppins Light"/>
              </a:rPr>
              <a:t>Are you compromising your agility with </a:t>
            </a:r>
            <a:br>
              <a:rPr lang="en-US" sz="1400" b="0" i="0" u="none" strike="noStrike" kern="1200" cap="none" spc="0" baseline="0">
                <a:solidFill>
                  <a:srgbClr val="000000"/>
                </a:solidFill>
                <a:uFillTx/>
                <a:latin typeface="Poppins Light"/>
              </a:rPr>
            </a:br>
            <a:r>
              <a:rPr lang="en-US" sz="1400" b="0" i="0" u="none" strike="noStrike" kern="1200" cap="none" spc="0" baseline="0">
                <a:solidFill>
                  <a:srgbClr val="000000"/>
                </a:solidFill>
                <a:uFillTx/>
                <a:latin typeface="Poppins Light"/>
              </a:rPr>
              <a:t>legacy technology?</a:t>
            </a:r>
          </a:p>
          <a:p>
            <a:pPr marL="285750" marR="0" lvl="0" indent="-285750" algn="l" defTabSz="914400" rtl="0" fontAlgn="auto" hangingPunct="1">
              <a:lnSpc>
                <a:spcPct val="100000"/>
              </a:lnSpc>
              <a:spcBef>
                <a:spcPts val="1400"/>
              </a:spcBef>
              <a:spcAft>
                <a:spcPts val="0"/>
              </a:spcAft>
              <a:buClr>
                <a:srgbClr val="000000"/>
              </a:buClr>
              <a:buSzPct val="100000"/>
              <a:buFont typeface="System Font Regular"/>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Poppins Light"/>
              </a:rPr>
              <a:t>Do you want to continue to be locked into monolithic stacks?</a:t>
            </a:r>
          </a:p>
          <a:p>
            <a:pPr marL="285750" marR="0" lvl="0" indent="-285750" algn="l" defTabSz="914400" rtl="0" fontAlgn="auto" hangingPunct="1">
              <a:lnSpc>
                <a:spcPct val="100000"/>
              </a:lnSpc>
              <a:spcBef>
                <a:spcPts val="1400"/>
              </a:spcBef>
              <a:spcAft>
                <a:spcPts val="0"/>
              </a:spcAft>
              <a:buClr>
                <a:srgbClr val="000000"/>
              </a:buClr>
              <a:buSzPct val="100000"/>
              <a:buFont typeface="System Font Regular"/>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Poppins Light"/>
              </a:rPr>
              <a:t>Are you limiting your multi-cloud, networking </a:t>
            </a:r>
            <a:br>
              <a:rPr lang="en-US" sz="1400" b="0" i="0" u="none" strike="noStrike" kern="1200" cap="none" spc="0" baseline="0">
                <a:solidFill>
                  <a:srgbClr val="000000"/>
                </a:solidFill>
                <a:uFillTx/>
                <a:latin typeface="Poppins Light"/>
              </a:rPr>
            </a:br>
            <a:r>
              <a:rPr lang="en-US" sz="1400" b="0" i="0" u="none" strike="noStrike" kern="1200" cap="none" spc="0" baseline="0">
                <a:solidFill>
                  <a:srgbClr val="000000"/>
                </a:solidFill>
                <a:uFillTx/>
                <a:latin typeface="Poppins Light"/>
              </a:rPr>
              <a:t>and storage options?</a:t>
            </a:r>
          </a:p>
          <a:p>
            <a:pPr marL="285750" marR="0" lvl="0" indent="-285750" algn="l" defTabSz="914400" rtl="0" fontAlgn="auto" hangingPunct="1">
              <a:lnSpc>
                <a:spcPct val="100000"/>
              </a:lnSpc>
              <a:spcBef>
                <a:spcPts val="1400"/>
              </a:spcBef>
              <a:spcAft>
                <a:spcPts val="0"/>
              </a:spcAft>
              <a:buClr>
                <a:srgbClr val="000000"/>
              </a:buClr>
              <a:buSzPct val="100000"/>
              <a:buFont typeface="System Font Regular"/>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Poppins Light"/>
              </a:rPr>
              <a:t>Are you paying for software that you don’t need?</a:t>
            </a:r>
          </a:p>
          <a:p>
            <a:pPr marL="285750" marR="0" lvl="0" indent="-285750" algn="l" defTabSz="914400" rtl="0" fontAlgn="auto" hangingPunct="1">
              <a:lnSpc>
                <a:spcPct val="100000"/>
              </a:lnSpc>
              <a:spcBef>
                <a:spcPts val="1400"/>
              </a:spcBef>
              <a:spcAft>
                <a:spcPts val="0"/>
              </a:spcAft>
              <a:buClr>
                <a:srgbClr val="000000"/>
              </a:buClr>
              <a:buSzPct val="100000"/>
              <a:buFont typeface="System Font Regular"/>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Poppins Light"/>
              </a:rPr>
              <a:t>Do you want to trust legacy vendors with </a:t>
            </a:r>
            <a:br>
              <a:rPr lang="en-US" sz="1400" b="0" i="0" u="none" strike="noStrike" kern="1200" cap="none" spc="0" baseline="0">
                <a:solidFill>
                  <a:srgbClr val="000000"/>
                </a:solidFill>
                <a:uFillTx/>
                <a:latin typeface="Poppins Light"/>
              </a:rPr>
            </a:br>
            <a:r>
              <a:rPr lang="en-US" sz="1400" b="0" i="0" u="none" strike="noStrike" kern="1200" cap="none" spc="0" baseline="0">
                <a:solidFill>
                  <a:srgbClr val="000000"/>
                </a:solidFill>
                <a:uFillTx/>
                <a:latin typeface="Poppins Light"/>
              </a:rPr>
              <a:t>your cloud native transformation?</a:t>
            </a:r>
          </a:p>
        </p:txBody>
      </p:sp>
      <p:cxnSp>
        <p:nvCxnSpPr>
          <p:cNvPr id="18" name="Straight Connector 90">
            <a:extLst>
              <a:ext uri="{FF2B5EF4-FFF2-40B4-BE49-F238E27FC236}">
                <a16:creationId xmlns:a16="http://schemas.microsoft.com/office/drawing/2014/main" id="{4F0AADC5-0C07-2740-8D21-DA62229F4237}"/>
              </a:ext>
            </a:extLst>
          </p:cNvPr>
          <p:cNvCxnSpPr/>
          <p:nvPr/>
        </p:nvCxnSpPr>
        <p:spPr>
          <a:xfrm>
            <a:off x="6980346" y="4091455"/>
            <a:ext cx="4080373" cy="0"/>
          </a:xfrm>
          <a:prstGeom prst="straightConnector1">
            <a:avLst/>
          </a:prstGeom>
          <a:noFill/>
          <a:ln w="6345" cap="flat">
            <a:solidFill>
              <a:srgbClr val="999999"/>
            </a:solidFill>
            <a:prstDash val="solid"/>
            <a:miter/>
          </a:ln>
        </p:spPr>
      </p:cxnSp>
      <p:pic>
        <p:nvPicPr>
          <p:cNvPr id="19" name="Picture 15">
            <a:extLst>
              <a:ext uri="{FF2B5EF4-FFF2-40B4-BE49-F238E27FC236}">
                <a16:creationId xmlns:a16="http://schemas.microsoft.com/office/drawing/2014/main" id="{F2E2747A-4DD7-D545-9C12-44C999E8FC02}"/>
              </a:ext>
            </a:extLst>
          </p:cNvPr>
          <p:cNvPicPr>
            <a:picLocks noChangeAspect="1"/>
          </p:cNvPicPr>
          <p:nvPr/>
        </p:nvPicPr>
        <p:blipFill>
          <a:blip r:embed="rId5"/>
          <a:stretch>
            <a:fillRect/>
          </a:stretch>
        </p:blipFill>
        <p:spPr>
          <a:xfrm>
            <a:off x="1717096" y="2147349"/>
            <a:ext cx="442688" cy="475478"/>
          </a:xfrm>
          <a:prstGeom prst="rect">
            <a:avLst/>
          </a:prstGeom>
          <a:noFill/>
          <a:ln cap="flat">
            <a:noFill/>
          </a:ln>
        </p:spPr>
      </p:pic>
      <p:pic>
        <p:nvPicPr>
          <p:cNvPr id="20" name="Picture 11">
            <a:extLst>
              <a:ext uri="{FF2B5EF4-FFF2-40B4-BE49-F238E27FC236}">
                <a16:creationId xmlns:a16="http://schemas.microsoft.com/office/drawing/2014/main" id="{DF5FC307-E50E-1049-81FA-819B955CCE8F}"/>
              </a:ext>
            </a:extLst>
          </p:cNvPr>
          <p:cNvPicPr>
            <a:picLocks noChangeAspect="1"/>
          </p:cNvPicPr>
          <p:nvPr/>
        </p:nvPicPr>
        <p:blipFill>
          <a:blip r:embed="rId6"/>
          <a:stretch>
            <a:fillRect/>
          </a:stretch>
        </p:blipFill>
        <p:spPr>
          <a:xfrm>
            <a:off x="1658163" y="3365595"/>
            <a:ext cx="619807" cy="399364"/>
          </a:xfrm>
          <a:prstGeom prst="rect">
            <a:avLst/>
          </a:prstGeom>
          <a:noFill/>
          <a:ln cap="flat">
            <a:noFill/>
          </a:ln>
        </p:spPr>
      </p:pic>
      <p:sp>
        <p:nvSpPr>
          <p:cNvPr id="21" name="Rectangle 12">
            <a:extLst>
              <a:ext uri="{FF2B5EF4-FFF2-40B4-BE49-F238E27FC236}">
                <a16:creationId xmlns:a16="http://schemas.microsoft.com/office/drawing/2014/main" id="{615822E7-7BFC-5E45-A8D4-1E157719FA4A}"/>
              </a:ext>
            </a:extLst>
          </p:cNvPr>
          <p:cNvSpPr/>
          <p:nvPr/>
        </p:nvSpPr>
        <p:spPr>
          <a:xfrm>
            <a:off x="2483565" y="2243864"/>
            <a:ext cx="2324020" cy="261609"/>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1" u="none" strike="noStrike" kern="1200" cap="none" spc="0" baseline="0">
                <a:solidFill>
                  <a:srgbClr val="000000"/>
                </a:solidFill>
                <a:uFillTx/>
                <a:latin typeface="Poppins Light"/>
              </a:rPr>
              <a:t>OpenShift Container Platform</a:t>
            </a:r>
          </a:p>
        </p:txBody>
      </p:sp>
      <p:pic>
        <p:nvPicPr>
          <p:cNvPr id="22" name="Picture 21">
            <a:extLst>
              <a:ext uri="{FF2B5EF4-FFF2-40B4-BE49-F238E27FC236}">
                <a16:creationId xmlns:a16="http://schemas.microsoft.com/office/drawing/2014/main" id="{D6180226-4574-D743-93A2-7F8CC903402E}"/>
              </a:ext>
            </a:extLst>
          </p:cNvPr>
          <p:cNvPicPr>
            <a:picLocks noChangeAspect="1"/>
          </p:cNvPicPr>
          <p:nvPr/>
        </p:nvPicPr>
        <p:blipFill>
          <a:blip r:embed="rId5"/>
          <a:stretch>
            <a:fillRect/>
          </a:stretch>
        </p:blipFill>
        <p:spPr>
          <a:xfrm>
            <a:off x="1709141" y="2743090"/>
            <a:ext cx="442688" cy="475478"/>
          </a:xfrm>
          <a:prstGeom prst="rect">
            <a:avLst/>
          </a:prstGeom>
          <a:noFill/>
          <a:ln cap="flat">
            <a:noFill/>
          </a:ln>
        </p:spPr>
      </p:pic>
      <p:sp>
        <p:nvSpPr>
          <p:cNvPr id="23" name="Rectangle 22">
            <a:extLst>
              <a:ext uri="{FF2B5EF4-FFF2-40B4-BE49-F238E27FC236}">
                <a16:creationId xmlns:a16="http://schemas.microsoft.com/office/drawing/2014/main" id="{D7E10CFC-9273-AF43-81FE-5ED4163DDABA}"/>
              </a:ext>
            </a:extLst>
          </p:cNvPr>
          <p:cNvSpPr/>
          <p:nvPr/>
        </p:nvSpPr>
        <p:spPr>
          <a:xfrm>
            <a:off x="2483565" y="2860005"/>
            <a:ext cx="2258476" cy="261609"/>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1" u="none" strike="noStrike" kern="1200" cap="none" spc="0" baseline="0">
                <a:solidFill>
                  <a:srgbClr val="000000"/>
                </a:solidFill>
                <a:uFillTx/>
                <a:latin typeface="Poppins Light"/>
              </a:rPr>
              <a:t>OpenShift Kubernetes Distro</a:t>
            </a:r>
          </a:p>
        </p:txBody>
      </p:sp>
      <p:sp>
        <p:nvSpPr>
          <p:cNvPr id="24" name="Rectangle 23">
            <a:extLst>
              <a:ext uri="{FF2B5EF4-FFF2-40B4-BE49-F238E27FC236}">
                <a16:creationId xmlns:a16="http://schemas.microsoft.com/office/drawing/2014/main" id="{C5C4EC61-CA16-F141-89DF-22DF477EE4F0}"/>
              </a:ext>
            </a:extLst>
          </p:cNvPr>
          <p:cNvSpPr/>
          <p:nvPr/>
        </p:nvSpPr>
        <p:spPr>
          <a:xfrm>
            <a:off x="2483565" y="3422434"/>
            <a:ext cx="2266541" cy="261609"/>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1" u="none" strike="noStrike" kern="1200" cap="none" spc="0" baseline="0">
                <a:solidFill>
                  <a:srgbClr val="000000"/>
                </a:solidFill>
                <a:uFillTx/>
                <a:latin typeface="Poppins Light"/>
              </a:rPr>
              <a:t>Red Hat Enterprise Linux</a:t>
            </a:r>
          </a:p>
        </p:txBody>
      </p:sp>
      <p:pic>
        <p:nvPicPr>
          <p:cNvPr id="25" name="Picture 33">
            <a:extLst>
              <a:ext uri="{FF2B5EF4-FFF2-40B4-BE49-F238E27FC236}">
                <a16:creationId xmlns:a16="http://schemas.microsoft.com/office/drawing/2014/main" id="{89E7DED4-F1C0-8B4A-8E9F-37155B32791F}"/>
              </a:ext>
            </a:extLst>
          </p:cNvPr>
          <p:cNvPicPr>
            <a:picLocks noChangeAspect="1"/>
          </p:cNvPicPr>
          <p:nvPr/>
        </p:nvPicPr>
        <p:blipFill>
          <a:blip r:embed="rId7"/>
          <a:srcRect/>
          <a:stretch>
            <a:fillRect/>
          </a:stretch>
        </p:blipFill>
        <p:spPr>
          <a:xfrm>
            <a:off x="2358182" y="1674467"/>
            <a:ext cx="1430149" cy="337395"/>
          </a:xfrm>
          <a:prstGeom prst="rect">
            <a:avLst/>
          </a:prstGeom>
          <a:solidFill>
            <a:srgbClr val="191F71"/>
          </a:solidFill>
          <a:ln cap="flat">
            <a:noFill/>
          </a:ln>
        </p:spPr>
      </p:pic>
      <p:cxnSp>
        <p:nvCxnSpPr>
          <p:cNvPr id="26" name="Straight Connector 80">
            <a:extLst>
              <a:ext uri="{FF2B5EF4-FFF2-40B4-BE49-F238E27FC236}">
                <a16:creationId xmlns:a16="http://schemas.microsoft.com/office/drawing/2014/main" id="{66EF2269-222F-E543-9A6A-9D0AAAA6417B}"/>
              </a:ext>
            </a:extLst>
          </p:cNvPr>
          <p:cNvCxnSpPr/>
          <p:nvPr/>
        </p:nvCxnSpPr>
        <p:spPr>
          <a:xfrm>
            <a:off x="1411705" y="2679036"/>
            <a:ext cx="3372216" cy="0"/>
          </a:xfrm>
          <a:prstGeom prst="straightConnector1">
            <a:avLst/>
          </a:prstGeom>
          <a:noFill/>
          <a:ln w="6345" cap="flat">
            <a:solidFill>
              <a:srgbClr val="000000"/>
            </a:solidFill>
            <a:prstDash val="solid"/>
            <a:miter/>
          </a:ln>
        </p:spPr>
      </p:cxnSp>
      <p:cxnSp>
        <p:nvCxnSpPr>
          <p:cNvPr id="27" name="Straight Connector 81">
            <a:extLst>
              <a:ext uri="{FF2B5EF4-FFF2-40B4-BE49-F238E27FC236}">
                <a16:creationId xmlns:a16="http://schemas.microsoft.com/office/drawing/2014/main" id="{FAE9E8A6-42A9-EB4D-9BFE-0EFEBE38B3B9}"/>
              </a:ext>
            </a:extLst>
          </p:cNvPr>
          <p:cNvCxnSpPr/>
          <p:nvPr/>
        </p:nvCxnSpPr>
        <p:spPr>
          <a:xfrm>
            <a:off x="1411705" y="3280611"/>
            <a:ext cx="3372216" cy="0"/>
          </a:xfrm>
          <a:prstGeom prst="straightConnector1">
            <a:avLst/>
          </a:prstGeom>
          <a:noFill/>
          <a:ln w="6345" cap="flat">
            <a:solidFill>
              <a:srgbClr val="000000"/>
            </a:solidFill>
            <a:prstDash val="solid"/>
            <a:miter/>
          </a:ln>
        </p:spPr>
      </p:cxnSp>
      <p:sp>
        <p:nvSpPr>
          <p:cNvPr id="28" name="Rectangle 39">
            <a:extLst>
              <a:ext uri="{FF2B5EF4-FFF2-40B4-BE49-F238E27FC236}">
                <a16:creationId xmlns:a16="http://schemas.microsoft.com/office/drawing/2014/main" id="{EF1A3AE5-4B33-064A-BF20-6ED97043E760}"/>
              </a:ext>
            </a:extLst>
          </p:cNvPr>
          <p:cNvSpPr/>
          <p:nvPr/>
        </p:nvSpPr>
        <p:spPr>
          <a:xfrm>
            <a:off x="1210501" y="2081384"/>
            <a:ext cx="3772146" cy="1829787"/>
          </a:xfrm>
          <a:prstGeom prst="rect">
            <a:avLst/>
          </a:prstGeom>
          <a:noFill/>
          <a:ln w="12701" cap="flat">
            <a:solidFill>
              <a:srgbClr val="191F7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29" name="Rectangle 40">
            <a:extLst>
              <a:ext uri="{FF2B5EF4-FFF2-40B4-BE49-F238E27FC236}">
                <a16:creationId xmlns:a16="http://schemas.microsoft.com/office/drawing/2014/main" id="{EE135731-D914-A844-94FE-4DA7F0B1830E}"/>
              </a:ext>
            </a:extLst>
          </p:cNvPr>
          <p:cNvSpPr/>
          <p:nvPr/>
        </p:nvSpPr>
        <p:spPr>
          <a:xfrm>
            <a:off x="1210501" y="4490051"/>
            <a:ext cx="3772146" cy="1654277"/>
          </a:xfrm>
          <a:prstGeom prst="rect">
            <a:avLst/>
          </a:prstGeom>
          <a:noFill/>
          <a:ln w="12701" cap="flat">
            <a:solidFill>
              <a:srgbClr val="EB253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30" name="Rectangle 42">
            <a:extLst>
              <a:ext uri="{FF2B5EF4-FFF2-40B4-BE49-F238E27FC236}">
                <a16:creationId xmlns:a16="http://schemas.microsoft.com/office/drawing/2014/main" id="{1B7E03B9-D436-4349-999B-751E3E5151BC}"/>
              </a:ext>
            </a:extLst>
          </p:cNvPr>
          <p:cNvSpPr/>
          <p:nvPr/>
        </p:nvSpPr>
        <p:spPr>
          <a:xfrm>
            <a:off x="6663443" y="2059082"/>
            <a:ext cx="4318052" cy="4085237"/>
          </a:xfrm>
          <a:prstGeom prst="rect">
            <a:avLst/>
          </a:prstGeom>
          <a:no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F6E494E0-026E-DC47-8644-47A47DB7684E}"/>
              </a:ext>
            </a:extLst>
          </p:cNvPr>
          <p:cNvSpPr txBox="1">
            <a:spLocks noGrp="1"/>
          </p:cNvSpPr>
          <p:nvPr>
            <p:ph type="body" idx="4294967295"/>
          </p:nvPr>
        </p:nvSpPr>
        <p:spPr>
          <a:xfrm>
            <a:off x="731840" y="5023997"/>
            <a:ext cx="3458937" cy="914098"/>
          </a:xfrm>
        </p:spPr>
        <p:txBody>
          <a:bodyPr>
            <a:normAutofit/>
          </a:bodyPr>
          <a:lstStyle/>
          <a:p>
            <a:pPr marL="0" lvl="0" indent="0">
              <a:spcBef>
                <a:spcPts val="0"/>
              </a:spcBef>
              <a:spcAft>
                <a:spcPts val="1000"/>
              </a:spcAft>
              <a:buNone/>
            </a:pPr>
            <a:r>
              <a:rPr lang="en-AU">
                <a:solidFill>
                  <a:srgbClr val="FFFFFF"/>
                </a:solidFill>
                <a:latin typeface="Poppins Light" pitchFamily="2"/>
                <a:cs typeface="Poppins Light" pitchFamily="2"/>
              </a:rPr>
              <a:t>This is a subheading if you wish to add further detail to the slide. Ignore if you don’t. </a:t>
            </a:r>
            <a:endParaRPr lang="en-US">
              <a:solidFill>
                <a:srgbClr val="FFFFFF"/>
              </a:solidFill>
              <a:latin typeface="Poppins Light" pitchFamily="2"/>
              <a:cs typeface="Poppins Light" pitchFamily="2"/>
            </a:endParaRPr>
          </a:p>
        </p:txBody>
      </p:sp>
      <p:sp>
        <p:nvSpPr>
          <p:cNvPr id="3" name="Text Placeholder 7">
            <a:extLst>
              <a:ext uri="{FF2B5EF4-FFF2-40B4-BE49-F238E27FC236}">
                <a16:creationId xmlns:a16="http://schemas.microsoft.com/office/drawing/2014/main" id="{F4D7DADE-1743-7448-9ACD-4C5AC8FFC194}"/>
              </a:ext>
            </a:extLst>
          </p:cNvPr>
          <p:cNvSpPr txBox="1">
            <a:spLocks noGrp="1"/>
          </p:cNvSpPr>
          <p:nvPr>
            <p:ph type="body" idx="4294967295"/>
          </p:nvPr>
        </p:nvSpPr>
        <p:spPr>
          <a:xfrm>
            <a:off x="1614471" y="3483141"/>
            <a:ext cx="2000474" cy="455508"/>
          </a:xfrm>
        </p:spPr>
        <p:txBody>
          <a:bodyPr anchor="b"/>
          <a:lstStyle/>
          <a:p>
            <a:pPr marL="0" lvl="0" indent="0">
              <a:lnSpc>
                <a:spcPct val="90000"/>
              </a:lnSpc>
              <a:spcBef>
                <a:spcPts val="0"/>
              </a:spcBef>
              <a:spcAft>
                <a:spcPts val="1000"/>
              </a:spcAft>
              <a:buNone/>
            </a:pPr>
            <a:r>
              <a:rPr lang="en-AU" sz="3200" dirty="0">
                <a:solidFill>
                  <a:srgbClr val="FFFFFF"/>
                </a:solidFill>
                <a:latin typeface="Poppins Medium" pitchFamily="2"/>
                <a:cs typeface="Poppins Medium" pitchFamily="2"/>
              </a:rPr>
              <a:t>Products</a:t>
            </a:r>
            <a:endParaRPr lang="en-US" sz="3200" dirty="0">
              <a:solidFill>
                <a:srgbClr val="FFFFFF"/>
              </a:solidFill>
              <a:latin typeface="Poppins Medium" pitchFamily="2"/>
              <a:cs typeface="Poppins Medium" pitchFamily="2"/>
            </a:endParaRPr>
          </a:p>
        </p:txBody>
      </p:sp>
      <p:pic>
        <p:nvPicPr>
          <p:cNvPr id="4" name="Picture Placeholder 4" descr="A soldier using a computer&#10;&#10;Description automatically generated with low confidence">
            <a:extLst>
              <a:ext uri="{FF2B5EF4-FFF2-40B4-BE49-F238E27FC236}">
                <a16:creationId xmlns:a16="http://schemas.microsoft.com/office/drawing/2014/main" id="{CA54BF71-A80B-5A45-B864-C933A79E4BF1}"/>
              </a:ext>
            </a:extLst>
          </p:cNvPr>
          <p:cNvPicPr>
            <a:picLocks noGrp="1" noChangeAspect="1"/>
          </p:cNvPicPr>
          <p:nvPr>
            <p:ph type="pic" idx="4294967295"/>
          </p:nvPr>
        </p:nvPicPr>
        <p:blipFill>
          <a:blip r:embed="rId2"/>
          <a:srcRect l="1701" r="1701"/>
          <a:stretch>
            <a:fillRect/>
          </a:stretch>
        </p:blipFill>
        <p:spPr>
          <a:xfrm>
            <a:off x="5556251" y="108283"/>
            <a:ext cx="6635745" cy="6749716"/>
          </a:xfrm>
          <a:solidFill>
            <a:srgbClr val="182071"/>
          </a:solidFill>
        </p:spPr>
      </p:pic>
      <p:pic>
        <p:nvPicPr>
          <p:cNvPr id="6" name="Picture 5" descr="A picture containing icon&#10;&#10;Description automatically generated">
            <a:extLst>
              <a:ext uri="{FF2B5EF4-FFF2-40B4-BE49-F238E27FC236}">
                <a16:creationId xmlns:a16="http://schemas.microsoft.com/office/drawing/2014/main" id="{D87B3790-A51E-5143-96D0-B91746C89880}"/>
              </a:ext>
            </a:extLst>
          </p:cNvPr>
          <p:cNvPicPr>
            <a:picLocks noChangeAspect="1"/>
          </p:cNvPicPr>
          <p:nvPr/>
        </p:nvPicPr>
        <p:blipFill>
          <a:blip r:embed="rId3"/>
          <a:stretch>
            <a:fillRect/>
          </a:stretch>
        </p:blipFill>
        <p:spPr>
          <a:xfrm>
            <a:off x="1828160" y="713921"/>
            <a:ext cx="1573096" cy="22034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2076136984">
    <p:spTree>
      <p:nvGrpSpPr>
        <p:cNvPr id="1" name=""/>
        <p:cNvGrpSpPr/>
        <p:nvPr/>
      </p:nvGrpSpPr>
      <p:grpSpPr>
        <a:xfrm>
          <a:off x="0" y="0"/>
          <a:ext cx="0" cy="0"/>
          <a:chOff x="0" y="0"/>
          <a:chExt cx="0" cy="0"/>
        </a:xfrm>
      </p:grpSpPr>
      <p:sp>
        <p:nvSpPr>
          <p:cNvPr id="2" name="Rectangle 41">
            <a:extLst>
              <a:ext uri="{FF2B5EF4-FFF2-40B4-BE49-F238E27FC236}">
                <a16:creationId xmlns:a16="http://schemas.microsoft.com/office/drawing/2014/main" id="{B7FFF630-1D01-0A48-8BBA-8ED1E4308120}"/>
              </a:ext>
            </a:extLst>
          </p:cNvPr>
          <p:cNvSpPr/>
          <p:nvPr/>
        </p:nvSpPr>
        <p:spPr>
          <a:xfrm>
            <a:off x="436616" y="4291855"/>
            <a:ext cx="693160" cy="1731992"/>
          </a:xfrm>
          <a:prstGeom prst="rect">
            <a:avLst/>
          </a:prstGeom>
          <a:solidFill>
            <a:srgbClr val="2353FF"/>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3" name="Rectangle 40">
            <a:extLst>
              <a:ext uri="{FF2B5EF4-FFF2-40B4-BE49-F238E27FC236}">
                <a16:creationId xmlns:a16="http://schemas.microsoft.com/office/drawing/2014/main" id="{CDD5D1F2-F35D-E941-AF53-E37300024F88}"/>
              </a:ext>
            </a:extLst>
          </p:cNvPr>
          <p:cNvSpPr/>
          <p:nvPr/>
        </p:nvSpPr>
        <p:spPr>
          <a:xfrm>
            <a:off x="436616" y="1415500"/>
            <a:ext cx="693160" cy="2411556"/>
          </a:xfrm>
          <a:prstGeom prst="rect">
            <a:avLst/>
          </a:prstGeom>
          <a:solidFill>
            <a:srgbClr val="191F71"/>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Slide Number Placeholder 3">
            <a:extLst>
              <a:ext uri="{FF2B5EF4-FFF2-40B4-BE49-F238E27FC236}">
                <a16:creationId xmlns:a16="http://schemas.microsoft.com/office/drawing/2014/main" id="{288F426E-DD37-B742-BEFC-33386894D284}"/>
              </a:ext>
            </a:extLst>
          </p:cNvPr>
          <p:cNvSpPr txBox="1"/>
          <p:nvPr/>
        </p:nvSpPr>
        <p:spPr>
          <a:xfrm>
            <a:off x="11171270" y="6294729"/>
            <a:ext cx="288886" cy="123114"/>
          </a:xfrm>
          <a:prstGeom prst="rect">
            <a:avLst/>
          </a:prstGeom>
          <a:noFill/>
          <a:ln cap="flat">
            <a:noFill/>
          </a:ln>
        </p:spPr>
        <p:txBody>
          <a:bodyPr vert="horz" wrap="square" lIns="0" tIns="0" rIns="0" bIns="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FC97E33-6F1C-8F4F-AF40-828245298289}" type="slidenum">
              <a:rPr/>
              <a:t>22</a:t>
            </a:fld>
            <a:endParaRPr lang="en-US" sz="800" b="0" i="0" u="none" strike="noStrike" kern="1200" cap="none" spc="0" baseline="0">
              <a:solidFill>
                <a:srgbClr val="000000"/>
              </a:solidFill>
              <a:uFillTx/>
              <a:latin typeface="Poppins SemiBold" pitchFamily="2"/>
              <a:cs typeface="Poppins SemiBold" pitchFamily="2"/>
            </a:endParaRPr>
          </a:p>
        </p:txBody>
      </p:sp>
      <p:sp>
        <p:nvSpPr>
          <p:cNvPr id="5" name="Title 8">
            <a:extLst>
              <a:ext uri="{FF2B5EF4-FFF2-40B4-BE49-F238E27FC236}">
                <a16:creationId xmlns:a16="http://schemas.microsoft.com/office/drawing/2014/main" id="{83081D66-12C4-0844-9C4C-3D85BB7A4DA0}"/>
              </a:ext>
            </a:extLst>
          </p:cNvPr>
          <p:cNvSpPr txBox="1">
            <a:spLocks noGrp="1"/>
          </p:cNvSpPr>
          <p:nvPr>
            <p:ph type="title"/>
          </p:nvPr>
        </p:nvSpPr>
        <p:spPr>
          <a:xfrm>
            <a:off x="731840" y="550496"/>
            <a:ext cx="10728326" cy="443200"/>
          </a:xfrm>
        </p:spPr>
        <p:txBody>
          <a:bodyPr/>
          <a:lstStyle/>
          <a:p>
            <a:pPr lvl="0"/>
            <a:r>
              <a:rPr lang="en-AU">
                <a:cs typeface="Poppins Medium"/>
              </a:rPr>
              <a:t>Products and Projects</a:t>
            </a:r>
          </a:p>
        </p:txBody>
      </p:sp>
      <p:sp>
        <p:nvSpPr>
          <p:cNvPr id="6" name="TextBox 2">
            <a:extLst>
              <a:ext uri="{FF2B5EF4-FFF2-40B4-BE49-F238E27FC236}">
                <a16:creationId xmlns:a16="http://schemas.microsoft.com/office/drawing/2014/main" id="{1DC8492B-76D2-EA47-8B4A-50889D14DD0D}"/>
              </a:ext>
            </a:extLst>
          </p:cNvPr>
          <p:cNvSpPr txBox="1"/>
          <p:nvPr/>
        </p:nvSpPr>
        <p:spPr>
          <a:xfrm>
            <a:off x="1086023" y="895663"/>
            <a:ext cx="9811402"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endParaRPr lang="en-US" sz="2000" b="1" i="0" u="none" strike="noStrike" kern="1200" cap="none" spc="0" baseline="0">
              <a:solidFill>
                <a:srgbClr val="2453FF"/>
              </a:solidFill>
              <a:uFillTx/>
              <a:latin typeface="Calibri"/>
              <a:cs typeface="Calibri"/>
            </a:endParaRPr>
          </a:p>
        </p:txBody>
      </p:sp>
      <p:sp>
        <p:nvSpPr>
          <p:cNvPr id="7" name="Text Placeholder 6">
            <a:extLst>
              <a:ext uri="{FF2B5EF4-FFF2-40B4-BE49-F238E27FC236}">
                <a16:creationId xmlns:a16="http://schemas.microsoft.com/office/drawing/2014/main" id="{D4190763-7131-3947-A32A-EA5F01E4B9EE}"/>
              </a:ext>
            </a:extLst>
          </p:cNvPr>
          <p:cNvSpPr txBox="1"/>
          <p:nvPr/>
        </p:nvSpPr>
        <p:spPr>
          <a:xfrm>
            <a:off x="4781781" y="2000798"/>
            <a:ext cx="3098654" cy="480434"/>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14000"/>
              </a:lnSpc>
              <a:spcBef>
                <a:spcPts val="100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Poppins Light"/>
                <a:ea typeface="Arial"/>
                <a:cs typeface="Arial"/>
              </a:rPr>
              <a:t>A CNCF-certified Kubernetes distribution that built to the security requirements of the DoD/IC </a:t>
            </a:r>
          </a:p>
        </p:txBody>
      </p:sp>
      <p:pic>
        <p:nvPicPr>
          <p:cNvPr id="8" name="Picture 7" descr="A close up of a logo&#10;&#10;Description automatically generated">
            <a:extLst>
              <a:ext uri="{FF2B5EF4-FFF2-40B4-BE49-F238E27FC236}">
                <a16:creationId xmlns:a16="http://schemas.microsoft.com/office/drawing/2014/main" id="{A4F12D7C-3743-2F4B-9A43-3A2D8B0D409A}"/>
              </a:ext>
            </a:extLst>
          </p:cNvPr>
          <p:cNvPicPr>
            <a:picLocks noChangeAspect="1"/>
          </p:cNvPicPr>
          <p:nvPr/>
        </p:nvPicPr>
        <p:blipFill>
          <a:blip r:embed="rId3"/>
          <a:stretch>
            <a:fillRect/>
          </a:stretch>
        </p:blipFill>
        <p:spPr>
          <a:xfrm>
            <a:off x="8369914" y="1374343"/>
            <a:ext cx="1529919" cy="590931"/>
          </a:xfrm>
          <a:prstGeom prst="rect">
            <a:avLst/>
          </a:prstGeom>
          <a:noFill/>
          <a:ln cap="flat">
            <a:noFill/>
          </a:ln>
        </p:spPr>
      </p:pic>
      <p:sp>
        <p:nvSpPr>
          <p:cNvPr id="9" name="Text Placeholder 6">
            <a:extLst>
              <a:ext uri="{FF2B5EF4-FFF2-40B4-BE49-F238E27FC236}">
                <a16:creationId xmlns:a16="http://schemas.microsoft.com/office/drawing/2014/main" id="{07AB7E6D-7A0D-0746-9CAC-5050B0659413}"/>
              </a:ext>
            </a:extLst>
          </p:cNvPr>
          <p:cNvSpPr txBox="1"/>
          <p:nvPr/>
        </p:nvSpPr>
        <p:spPr>
          <a:xfrm>
            <a:off x="8294321" y="2000798"/>
            <a:ext cx="3367543" cy="480434"/>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14000"/>
              </a:lnSpc>
              <a:spcBef>
                <a:spcPts val="100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Poppins Light"/>
                <a:ea typeface="Arial"/>
                <a:cs typeface="Arial"/>
              </a:rPr>
              <a:t>A CNCF-certified, Lightweight Kubernetes distribution. Easy to install, half the memory, all in a binary less than 100MB</a:t>
            </a:r>
          </a:p>
        </p:txBody>
      </p:sp>
      <p:sp>
        <p:nvSpPr>
          <p:cNvPr id="10" name="Text Placeholder 6">
            <a:extLst>
              <a:ext uri="{FF2B5EF4-FFF2-40B4-BE49-F238E27FC236}">
                <a16:creationId xmlns:a16="http://schemas.microsoft.com/office/drawing/2014/main" id="{5B21283F-27C3-994B-84A4-0406334933DD}"/>
              </a:ext>
            </a:extLst>
          </p:cNvPr>
          <p:cNvSpPr txBox="1"/>
          <p:nvPr/>
        </p:nvSpPr>
        <p:spPr>
          <a:xfrm>
            <a:off x="1428091" y="2000798"/>
            <a:ext cx="3098654" cy="480434"/>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14000"/>
              </a:lnSpc>
              <a:spcBef>
                <a:spcPts val="100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Poppins Light"/>
                <a:ea typeface="Arial"/>
                <a:cs typeface="Arial"/>
              </a:rPr>
              <a:t>Flagship product – Rancher Multi-cluster Manager is world’s most popular Kubernetes Management platform</a:t>
            </a:r>
          </a:p>
        </p:txBody>
      </p:sp>
      <p:cxnSp>
        <p:nvCxnSpPr>
          <p:cNvPr id="11" name="Straight Connector 13">
            <a:extLst>
              <a:ext uri="{FF2B5EF4-FFF2-40B4-BE49-F238E27FC236}">
                <a16:creationId xmlns:a16="http://schemas.microsoft.com/office/drawing/2014/main" id="{413C6757-99D9-FA45-A47E-9FA1BC3CBA58}"/>
              </a:ext>
            </a:extLst>
          </p:cNvPr>
          <p:cNvCxnSpPr/>
          <p:nvPr/>
        </p:nvCxnSpPr>
        <p:spPr>
          <a:xfrm>
            <a:off x="1034424" y="1227774"/>
            <a:ext cx="0" cy="2830004"/>
          </a:xfrm>
          <a:prstGeom prst="straightConnector1">
            <a:avLst/>
          </a:prstGeom>
          <a:noFill/>
          <a:ln w="6345" cap="flat">
            <a:solidFill>
              <a:srgbClr val="EFEFEF"/>
            </a:solidFill>
            <a:prstDash val="solid"/>
            <a:miter/>
          </a:ln>
        </p:spPr>
      </p:cxnSp>
      <p:sp>
        <p:nvSpPr>
          <p:cNvPr id="12" name="TextBox 14">
            <a:extLst>
              <a:ext uri="{FF2B5EF4-FFF2-40B4-BE49-F238E27FC236}">
                <a16:creationId xmlns:a16="http://schemas.microsoft.com/office/drawing/2014/main" id="{7F61BE75-CE90-5E46-BC4E-DBE5FDCE8C5E}"/>
              </a:ext>
            </a:extLst>
          </p:cNvPr>
          <p:cNvSpPr txBox="1"/>
          <p:nvPr/>
        </p:nvSpPr>
        <p:spPr>
          <a:xfrm rot="16200004">
            <a:off x="-387866" y="2429153"/>
            <a:ext cx="2411556"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Light"/>
              </a:rPr>
              <a:t>COMMERCIALLY SUPPORTED PRODUCTS</a:t>
            </a:r>
          </a:p>
        </p:txBody>
      </p:sp>
      <p:sp>
        <p:nvSpPr>
          <p:cNvPr id="13" name="Text Placeholder 6">
            <a:extLst>
              <a:ext uri="{FF2B5EF4-FFF2-40B4-BE49-F238E27FC236}">
                <a16:creationId xmlns:a16="http://schemas.microsoft.com/office/drawing/2014/main" id="{90045F7C-0825-8045-8B83-87A178F5C874}"/>
              </a:ext>
            </a:extLst>
          </p:cNvPr>
          <p:cNvSpPr txBox="1"/>
          <p:nvPr/>
        </p:nvSpPr>
        <p:spPr>
          <a:xfrm>
            <a:off x="1329537" y="3536533"/>
            <a:ext cx="3367543" cy="480434"/>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14000"/>
              </a:lnSpc>
              <a:spcBef>
                <a:spcPts val="100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Poppins Light"/>
                <a:ea typeface="Arial"/>
                <a:cs typeface="Arial"/>
              </a:rPr>
              <a:t>Highly availablepersistent block storage for microservices-based, stateful applications</a:t>
            </a:r>
            <a:r>
              <a:rPr lang="en-US" sz="1000" b="0" i="0" u="none" strike="noStrike" kern="0" cap="none" spc="0" baseline="0">
                <a:solidFill>
                  <a:srgbClr val="000000"/>
                </a:solidFill>
                <a:uFillTx/>
                <a:latin typeface="Poppins Light"/>
                <a:ea typeface="Arial"/>
                <a:cs typeface="Arial"/>
              </a:rPr>
              <a:t> </a:t>
            </a:r>
            <a:endParaRPr lang="en-US" sz="1000" b="0" i="0" u="none" strike="noStrike" kern="1200" cap="none" spc="0" baseline="0">
              <a:solidFill>
                <a:srgbClr val="000000"/>
              </a:solidFill>
              <a:uFillTx/>
              <a:latin typeface="Poppins Light"/>
              <a:ea typeface="Arial"/>
              <a:cs typeface="Arial"/>
            </a:endParaRPr>
          </a:p>
        </p:txBody>
      </p:sp>
      <p:cxnSp>
        <p:nvCxnSpPr>
          <p:cNvPr id="14" name="Straight Connector 16">
            <a:extLst>
              <a:ext uri="{FF2B5EF4-FFF2-40B4-BE49-F238E27FC236}">
                <a16:creationId xmlns:a16="http://schemas.microsoft.com/office/drawing/2014/main" id="{81667840-D5A4-C24A-B84C-0982A9BCB73E}"/>
              </a:ext>
            </a:extLst>
          </p:cNvPr>
          <p:cNvCxnSpPr/>
          <p:nvPr/>
        </p:nvCxnSpPr>
        <p:spPr>
          <a:xfrm>
            <a:off x="1034424" y="4416789"/>
            <a:ext cx="0" cy="1632122"/>
          </a:xfrm>
          <a:prstGeom prst="straightConnector1">
            <a:avLst/>
          </a:prstGeom>
          <a:noFill/>
          <a:ln w="6345" cap="flat">
            <a:solidFill>
              <a:srgbClr val="EFEFEF"/>
            </a:solidFill>
            <a:prstDash val="solid"/>
            <a:miter/>
          </a:ln>
        </p:spPr>
      </p:cxnSp>
      <p:sp>
        <p:nvSpPr>
          <p:cNvPr id="15" name="TextBox 17">
            <a:extLst>
              <a:ext uri="{FF2B5EF4-FFF2-40B4-BE49-F238E27FC236}">
                <a16:creationId xmlns:a16="http://schemas.microsoft.com/office/drawing/2014/main" id="{D6C311FF-02E3-544D-BC1C-C611896B588A}"/>
              </a:ext>
            </a:extLst>
          </p:cNvPr>
          <p:cNvSpPr txBox="1"/>
          <p:nvPr/>
        </p:nvSpPr>
        <p:spPr>
          <a:xfrm rot="16200004">
            <a:off x="-58637" y="5002020"/>
            <a:ext cx="163212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Light"/>
              </a:rPr>
              <a:t>OPEN SOURCE PROJECTS</a:t>
            </a:r>
          </a:p>
        </p:txBody>
      </p:sp>
      <p:sp>
        <p:nvSpPr>
          <p:cNvPr id="16" name="Text Placeholder 6">
            <a:extLst>
              <a:ext uri="{FF2B5EF4-FFF2-40B4-BE49-F238E27FC236}">
                <a16:creationId xmlns:a16="http://schemas.microsoft.com/office/drawing/2014/main" id="{8EF775D2-1C51-2946-9C3D-5E2D90FE0B0F}"/>
              </a:ext>
            </a:extLst>
          </p:cNvPr>
          <p:cNvSpPr txBox="1"/>
          <p:nvPr/>
        </p:nvSpPr>
        <p:spPr>
          <a:xfrm>
            <a:off x="8369914" y="3625550"/>
            <a:ext cx="3263091" cy="480434"/>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14000"/>
              </a:lnSpc>
              <a:spcBef>
                <a:spcPts val="100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Poppins Light"/>
                <a:ea typeface="Arial"/>
                <a:cs typeface="Arial"/>
              </a:rPr>
              <a:t>GitOps &amp; Continuous Delivery at scale. Deploy &amp; manage thousands to millions of clusters at the network edge</a:t>
            </a:r>
          </a:p>
        </p:txBody>
      </p:sp>
      <p:pic>
        <p:nvPicPr>
          <p:cNvPr id="17" name="Picture 20" descr="A close up of a sign&#10;&#10;Description automatically generated">
            <a:extLst>
              <a:ext uri="{FF2B5EF4-FFF2-40B4-BE49-F238E27FC236}">
                <a16:creationId xmlns:a16="http://schemas.microsoft.com/office/drawing/2014/main" id="{1C87B429-96A7-594C-9243-AC43E8E56563}"/>
              </a:ext>
            </a:extLst>
          </p:cNvPr>
          <p:cNvPicPr>
            <a:picLocks noChangeAspect="1"/>
          </p:cNvPicPr>
          <p:nvPr/>
        </p:nvPicPr>
        <p:blipFill>
          <a:blip r:embed="rId4"/>
          <a:stretch>
            <a:fillRect/>
          </a:stretch>
        </p:blipFill>
        <p:spPr>
          <a:xfrm>
            <a:off x="8445508" y="2865811"/>
            <a:ext cx="1844289" cy="569140"/>
          </a:xfrm>
          <a:prstGeom prst="rect">
            <a:avLst/>
          </a:prstGeom>
          <a:noFill/>
          <a:ln cap="flat">
            <a:noFill/>
          </a:ln>
        </p:spPr>
      </p:pic>
      <p:grpSp>
        <p:nvGrpSpPr>
          <p:cNvPr id="18" name="Group 21">
            <a:extLst>
              <a:ext uri="{FF2B5EF4-FFF2-40B4-BE49-F238E27FC236}">
                <a16:creationId xmlns:a16="http://schemas.microsoft.com/office/drawing/2014/main" id="{D5EE1A38-7D21-0444-8094-65D1D80E0988}"/>
              </a:ext>
            </a:extLst>
          </p:cNvPr>
          <p:cNvGrpSpPr/>
          <p:nvPr/>
        </p:nvGrpSpPr>
        <p:grpSpPr>
          <a:xfrm>
            <a:off x="1480157" y="4723141"/>
            <a:ext cx="2813005" cy="1019427"/>
            <a:chOff x="1480157" y="4723141"/>
            <a:chExt cx="2813005" cy="1019427"/>
          </a:xfrm>
        </p:grpSpPr>
        <p:pic>
          <p:nvPicPr>
            <p:cNvPr id="19" name="Picture 22" descr="A picture containing light, traffic, lit, front&#10;&#10;Description automatically generated">
              <a:extLst>
                <a:ext uri="{FF2B5EF4-FFF2-40B4-BE49-F238E27FC236}">
                  <a16:creationId xmlns:a16="http://schemas.microsoft.com/office/drawing/2014/main" id="{9FE1A2F6-A4A2-894A-94E2-8057EB999D4B}"/>
                </a:ext>
              </a:extLst>
            </p:cNvPr>
            <p:cNvPicPr>
              <a:picLocks noChangeAspect="1"/>
            </p:cNvPicPr>
            <p:nvPr/>
          </p:nvPicPr>
          <p:blipFill>
            <a:blip r:embed="rId5"/>
            <a:stretch>
              <a:fillRect/>
            </a:stretch>
          </p:blipFill>
          <p:spPr>
            <a:xfrm>
              <a:off x="1564474" y="4723141"/>
              <a:ext cx="2605619" cy="467999"/>
            </a:xfrm>
            <a:prstGeom prst="rect">
              <a:avLst/>
            </a:prstGeom>
            <a:noFill/>
            <a:ln cap="flat">
              <a:noFill/>
            </a:ln>
          </p:spPr>
        </p:pic>
        <p:sp>
          <p:nvSpPr>
            <p:cNvPr id="20" name="Text Placeholder 6">
              <a:extLst>
                <a:ext uri="{FF2B5EF4-FFF2-40B4-BE49-F238E27FC236}">
                  <a16:creationId xmlns:a16="http://schemas.microsoft.com/office/drawing/2014/main" id="{8D7C4D57-F9FC-E44F-903C-EE2087911E69}"/>
                </a:ext>
              </a:extLst>
            </p:cNvPr>
            <p:cNvSpPr txBox="1"/>
            <p:nvPr/>
          </p:nvSpPr>
          <p:spPr>
            <a:xfrm>
              <a:off x="1480157" y="5262134"/>
              <a:ext cx="2813005" cy="480434"/>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100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Poppins Light"/>
                  <a:ea typeface="Arial"/>
                  <a:cs typeface="Arial"/>
                </a:rPr>
                <a:t>Built to connect overlay networks of different Kubernetes clusters</a:t>
              </a:r>
            </a:p>
          </p:txBody>
        </p:sp>
      </p:grpSp>
      <p:pic>
        <p:nvPicPr>
          <p:cNvPr id="21" name="Picture 10" descr="A picture containing drawing&#10;&#10;Description generated with very high confidence">
            <a:extLst>
              <a:ext uri="{FF2B5EF4-FFF2-40B4-BE49-F238E27FC236}">
                <a16:creationId xmlns:a16="http://schemas.microsoft.com/office/drawing/2014/main" id="{43EF605B-C0BA-3E4E-A93B-7817E368F42E}"/>
              </a:ext>
            </a:extLst>
          </p:cNvPr>
          <p:cNvPicPr>
            <a:picLocks noChangeAspect="1"/>
          </p:cNvPicPr>
          <p:nvPr/>
        </p:nvPicPr>
        <p:blipFill>
          <a:blip r:embed="rId6"/>
          <a:stretch>
            <a:fillRect/>
          </a:stretch>
        </p:blipFill>
        <p:spPr>
          <a:xfrm>
            <a:off x="1466642" y="2961823"/>
            <a:ext cx="2743200" cy="569963"/>
          </a:xfrm>
          <a:prstGeom prst="rect">
            <a:avLst/>
          </a:prstGeom>
          <a:noFill/>
          <a:ln cap="flat">
            <a:noFill/>
          </a:ln>
        </p:spPr>
      </p:pic>
      <p:sp>
        <p:nvSpPr>
          <p:cNvPr id="22" name="TextBox 28">
            <a:extLst>
              <a:ext uri="{FF2B5EF4-FFF2-40B4-BE49-F238E27FC236}">
                <a16:creationId xmlns:a16="http://schemas.microsoft.com/office/drawing/2014/main" id="{52C46CF2-FEF2-4649-857F-B129A74FFAA0}"/>
              </a:ext>
            </a:extLst>
          </p:cNvPr>
          <p:cNvSpPr txBox="1"/>
          <p:nvPr/>
        </p:nvSpPr>
        <p:spPr>
          <a:xfrm>
            <a:off x="5507458" y="2961823"/>
            <a:ext cx="1965603" cy="46166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0000"/>
                </a:solidFill>
                <a:uFillTx/>
                <a:latin typeface="Poppins" pitchFamily="2"/>
                <a:cs typeface="Poppins" pitchFamily="2"/>
              </a:rPr>
              <a:t>HARVESTER</a:t>
            </a:r>
          </a:p>
        </p:txBody>
      </p:sp>
      <p:sp>
        <p:nvSpPr>
          <p:cNvPr id="23" name="Text Placeholder 6">
            <a:extLst>
              <a:ext uri="{FF2B5EF4-FFF2-40B4-BE49-F238E27FC236}">
                <a16:creationId xmlns:a16="http://schemas.microsoft.com/office/drawing/2014/main" id="{A875C2E7-E989-C244-B5C1-2514454E5A5B}"/>
              </a:ext>
            </a:extLst>
          </p:cNvPr>
          <p:cNvSpPr txBox="1"/>
          <p:nvPr/>
        </p:nvSpPr>
        <p:spPr>
          <a:xfrm>
            <a:off x="4761445" y="3492980"/>
            <a:ext cx="3263091" cy="745583"/>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14000"/>
              </a:lnSpc>
              <a:spcBef>
                <a:spcPts val="100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Poppins Light"/>
                <a:ea typeface="Arial"/>
                <a:cs typeface="Arial"/>
              </a:rPr>
              <a:t>Kubevirt-powered Hyperconverged Infrastructure (HCI) for deploying traditional VMs on Kubernetes Coming Soon</a:t>
            </a:r>
          </a:p>
        </p:txBody>
      </p:sp>
      <p:sp>
        <p:nvSpPr>
          <p:cNvPr id="24" name="AutoShape 2">
            <a:extLst>
              <a:ext uri="{FF2B5EF4-FFF2-40B4-BE49-F238E27FC236}">
                <a16:creationId xmlns:a16="http://schemas.microsoft.com/office/drawing/2014/main" id="{49EF824F-AA82-8945-A615-8DC7BA9D6B7D}"/>
              </a:ext>
            </a:extLst>
          </p:cNvPr>
          <p:cNvSpPr/>
          <p:nvPr/>
        </p:nvSpPr>
        <p:spPr>
          <a:xfrm>
            <a:off x="5733178" y="3276596"/>
            <a:ext cx="304796" cy="304796"/>
          </a:xfrm>
          <a:prstGeom prst="rect">
            <a:avLst/>
          </a:pr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pic>
        <p:nvPicPr>
          <p:cNvPr id="25" name="Picture 31" descr="A picture containing text, clipart&#10;&#10;Description automatically generated">
            <a:extLst>
              <a:ext uri="{FF2B5EF4-FFF2-40B4-BE49-F238E27FC236}">
                <a16:creationId xmlns:a16="http://schemas.microsoft.com/office/drawing/2014/main" id="{8BA65B40-C445-2E46-946A-F7D9FCDDA844}"/>
              </a:ext>
            </a:extLst>
          </p:cNvPr>
          <p:cNvPicPr>
            <a:picLocks noChangeAspect="1"/>
          </p:cNvPicPr>
          <p:nvPr/>
        </p:nvPicPr>
        <p:blipFill>
          <a:blip r:embed="rId7"/>
          <a:stretch>
            <a:fillRect/>
          </a:stretch>
        </p:blipFill>
        <p:spPr>
          <a:xfrm>
            <a:off x="4873788" y="1374343"/>
            <a:ext cx="1889314" cy="588992"/>
          </a:xfrm>
          <a:prstGeom prst="rect">
            <a:avLst/>
          </a:prstGeom>
          <a:noFill/>
          <a:ln cap="flat">
            <a:noFill/>
          </a:ln>
        </p:spPr>
      </p:pic>
      <p:pic>
        <p:nvPicPr>
          <p:cNvPr id="26" name="Picture 2" descr="Announcing Harvester Beta Availability">
            <a:extLst>
              <a:ext uri="{FF2B5EF4-FFF2-40B4-BE49-F238E27FC236}">
                <a16:creationId xmlns:a16="http://schemas.microsoft.com/office/drawing/2014/main" id="{A27FA6F6-F90D-0E4E-B585-D4833A8F1DF4}"/>
              </a:ext>
            </a:extLst>
          </p:cNvPr>
          <p:cNvPicPr>
            <a:picLocks noChangeAspect="1"/>
          </p:cNvPicPr>
          <p:nvPr/>
        </p:nvPicPr>
        <p:blipFill>
          <a:blip r:embed="rId8"/>
          <a:srcRect/>
          <a:stretch>
            <a:fillRect/>
          </a:stretch>
        </p:blipFill>
        <p:spPr>
          <a:xfrm>
            <a:off x="4873788" y="2953804"/>
            <a:ext cx="633679" cy="518812"/>
          </a:xfrm>
          <a:prstGeom prst="rect">
            <a:avLst/>
          </a:prstGeom>
          <a:noFill/>
          <a:ln cap="flat">
            <a:noFill/>
          </a:ln>
        </p:spPr>
      </p:pic>
      <p:pic>
        <p:nvPicPr>
          <p:cNvPr id="27" name="Picture 32">
            <a:extLst>
              <a:ext uri="{FF2B5EF4-FFF2-40B4-BE49-F238E27FC236}">
                <a16:creationId xmlns:a16="http://schemas.microsoft.com/office/drawing/2014/main" id="{2B6E56EE-0AD4-D844-99EA-E5169A922FAC}"/>
              </a:ext>
            </a:extLst>
          </p:cNvPr>
          <p:cNvPicPr>
            <a:picLocks noChangeAspect="1"/>
          </p:cNvPicPr>
          <p:nvPr/>
        </p:nvPicPr>
        <p:blipFill>
          <a:blip r:embed="rId9"/>
          <a:stretch>
            <a:fillRect/>
          </a:stretch>
        </p:blipFill>
        <p:spPr>
          <a:xfrm>
            <a:off x="4679954" y="4550941"/>
            <a:ext cx="2832097" cy="711202"/>
          </a:xfrm>
          <a:prstGeom prst="rect">
            <a:avLst/>
          </a:prstGeom>
          <a:noFill/>
          <a:ln cap="flat">
            <a:noFill/>
          </a:ln>
        </p:spPr>
      </p:pic>
      <p:pic>
        <p:nvPicPr>
          <p:cNvPr id="28" name="Picture 33">
            <a:extLst>
              <a:ext uri="{FF2B5EF4-FFF2-40B4-BE49-F238E27FC236}">
                <a16:creationId xmlns:a16="http://schemas.microsoft.com/office/drawing/2014/main" id="{97CE7627-B8F9-6E4A-B574-3C498BAFFBDF}"/>
              </a:ext>
            </a:extLst>
          </p:cNvPr>
          <p:cNvPicPr>
            <a:picLocks noChangeAspect="1"/>
          </p:cNvPicPr>
          <p:nvPr/>
        </p:nvPicPr>
        <p:blipFill>
          <a:blip r:embed="rId10"/>
          <a:stretch>
            <a:fillRect/>
          </a:stretch>
        </p:blipFill>
        <p:spPr>
          <a:xfrm>
            <a:off x="4633786" y="5239374"/>
            <a:ext cx="2413001" cy="647696"/>
          </a:xfrm>
          <a:prstGeom prst="rect">
            <a:avLst/>
          </a:prstGeom>
          <a:noFill/>
          <a:ln cap="flat">
            <a:noFill/>
          </a:ln>
        </p:spPr>
      </p:pic>
      <p:pic>
        <p:nvPicPr>
          <p:cNvPr id="29" name="Picture 34">
            <a:extLst>
              <a:ext uri="{FF2B5EF4-FFF2-40B4-BE49-F238E27FC236}">
                <a16:creationId xmlns:a16="http://schemas.microsoft.com/office/drawing/2014/main" id="{4B65F367-03FB-0949-9BEA-3ABA1CA8D80B}"/>
              </a:ext>
            </a:extLst>
          </p:cNvPr>
          <p:cNvPicPr>
            <a:picLocks noChangeAspect="1"/>
          </p:cNvPicPr>
          <p:nvPr/>
        </p:nvPicPr>
        <p:blipFill>
          <a:blip r:embed="rId11"/>
          <a:stretch>
            <a:fillRect/>
          </a:stretch>
        </p:blipFill>
        <p:spPr>
          <a:xfrm>
            <a:off x="7909276" y="4600428"/>
            <a:ext cx="1714655" cy="670090"/>
          </a:xfrm>
          <a:prstGeom prst="rect">
            <a:avLst/>
          </a:prstGeom>
          <a:noFill/>
          <a:ln cap="flat">
            <a:noFill/>
          </a:ln>
        </p:spPr>
      </p:pic>
      <p:pic>
        <p:nvPicPr>
          <p:cNvPr id="30" name="Picture 35">
            <a:extLst>
              <a:ext uri="{FF2B5EF4-FFF2-40B4-BE49-F238E27FC236}">
                <a16:creationId xmlns:a16="http://schemas.microsoft.com/office/drawing/2014/main" id="{4D39D957-3D75-5F44-9DA1-024B1EF72ED1}"/>
              </a:ext>
            </a:extLst>
          </p:cNvPr>
          <p:cNvPicPr>
            <a:picLocks noChangeAspect="1"/>
          </p:cNvPicPr>
          <p:nvPr/>
        </p:nvPicPr>
        <p:blipFill>
          <a:blip r:embed="rId12"/>
          <a:stretch>
            <a:fillRect/>
          </a:stretch>
        </p:blipFill>
        <p:spPr>
          <a:xfrm>
            <a:off x="7924464" y="5290882"/>
            <a:ext cx="1522695" cy="634456"/>
          </a:xfrm>
          <a:prstGeom prst="rect">
            <a:avLst/>
          </a:prstGeom>
          <a:noFill/>
          <a:ln cap="flat">
            <a:noFill/>
          </a:ln>
        </p:spPr>
      </p:pic>
      <p:pic>
        <p:nvPicPr>
          <p:cNvPr id="31" name="Picture 36">
            <a:extLst>
              <a:ext uri="{FF2B5EF4-FFF2-40B4-BE49-F238E27FC236}">
                <a16:creationId xmlns:a16="http://schemas.microsoft.com/office/drawing/2014/main" id="{14730358-29DA-634D-A7E6-1BBEA451FD3C}"/>
              </a:ext>
            </a:extLst>
          </p:cNvPr>
          <p:cNvPicPr>
            <a:picLocks noChangeAspect="1"/>
          </p:cNvPicPr>
          <p:nvPr/>
        </p:nvPicPr>
        <p:blipFill>
          <a:blip r:embed="rId13"/>
          <a:stretch>
            <a:fillRect/>
          </a:stretch>
        </p:blipFill>
        <p:spPr>
          <a:xfrm>
            <a:off x="9978088" y="4731544"/>
            <a:ext cx="1529498" cy="634456"/>
          </a:xfrm>
          <a:prstGeom prst="rect">
            <a:avLst/>
          </a:prstGeom>
          <a:noFill/>
          <a:ln cap="flat">
            <a:noFill/>
          </a:ln>
        </p:spPr>
      </p:pic>
      <p:pic>
        <p:nvPicPr>
          <p:cNvPr id="32" name="Picture 7" descr="Icon&#10;&#10;Description automatically generated">
            <a:extLst>
              <a:ext uri="{FF2B5EF4-FFF2-40B4-BE49-F238E27FC236}">
                <a16:creationId xmlns:a16="http://schemas.microsoft.com/office/drawing/2014/main" id="{3CE43881-E76E-4C41-BA77-7066A7A58CCC}"/>
              </a:ext>
            </a:extLst>
          </p:cNvPr>
          <p:cNvPicPr>
            <a:picLocks noChangeAspect="1"/>
          </p:cNvPicPr>
          <p:nvPr/>
        </p:nvPicPr>
        <p:blipFill>
          <a:blip r:embed="rId14"/>
          <a:stretch>
            <a:fillRect/>
          </a:stretch>
        </p:blipFill>
        <p:spPr>
          <a:xfrm>
            <a:off x="1480157" y="1514017"/>
            <a:ext cx="882231" cy="390083"/>
          </a:xfrm>
          <a:prstGeom prst="rect">
            <a:avLst/>
          </a:prstGeom>
          <a:noFill/>
          <a:ln cap="flat">
            <a:noFill/>
          </a:ln>
        </p:spPr>
      </p:pic>
      <p:sp>
        <p:nvSpPr>
          <p:cNvPr id="33" name="TextBox 28">
            <a:extLst>
              <a:ext uri="{FF2B5EF4-FFF2-40B4-BE49-F238E27FC236}">
                <a16:creationId xmlns:a16="http://schemas.microsoft.com/office/drawing/2014/main" id="{AE02C9BD-5CA1-8F40-9EDD-4A3D37989910}"/>
              </a:ext>
            </a:extLst>
          </p:cNvPr>
          <p:cNvSpPr txBox="1"/>
          <p:nvPr/>
        </p:nvSpPr>
        <p:spPr>
          <a:xfrm>
            <a:off x="2383667" y="1501015"/>
            <a:ext cx="1669045" cy="46166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dirty="0">
                <a:solidFill>
                  <a:srgbClr val="000000"/>
                </a:solidFill>
                <a:uFillTx/>
                <a:latin typeface="Poppins" pitchFamily="2"/>
                <a:cs typeface="Poppins" pitchFamily="2"/>
              </a:rPr>
              <a:t>RANCHER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3511">
    <p:spTree>
      <p:nvGrpSpPr>
        <p:cNvPr id="1" name=""/>
        <p:cNvGrpSpPr/>
        <p:nvPr/>
      </p:nvGrpSpPr>
      <p:grpSpPr>
        <a:xfrm>
          <a:off x="0" y="0"/>
          <a:ext cx="0" cy="0"/>
          <a:chOff x="0" y="0"/>
          <a:chExt cx="0" cy="0"/>
        </a:xfrm>
      </p:grpSpPr>
      <p:sp>
        <p:nvSpPr>
          <p:cNvPr id="2" name="Rectangle 33">
            <a:extLst>
              <a:ext uri="{FF2B5EF4-FFF2-40B4-BE49-F238E27FC236}">
                <a16:creationId xmlns:a16="http://schemas.microsoft.com/office/drawing/2014/main" id="{D23916F1-FF8E-3247-B518-D307C6E11888}"/>
              </a:ext>
            </a:extLst>
          </p:cNvPr>
          <p:cNvSpPr/>
          <p:nvPr/>
        </p:nvSpPr>
        <p:spPr>
          <a:xfrm>
            <a:off x="0"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pic>
        <p:nvPicPr>
          <p:cNvPr id="3" name="Picture 34">
            <a:extLst>
              <a:ext uri="{FF2B5EF4-FFF2-40B4-BE49-F238E27FC236}">
                <a16:creationId xmlns:a16="http://schemas.microsoft.com/office/drawing/2014/main" id="{29CDC96A-AC0A-934D-9F16-79933CA246CD}"/>
              </a:ext>
            </a:extLst>
          </p:cNvPr>
          <p:cNvPicPr>
            <a:picLocks noChangeAspect="1"/>
          </p:cNvPicPr>
          <p:nvPr/>
        </p:nvPicPr>
        <p:blipFill>
          <a:blip r:embed="rId3">
            <a:alphaModFix amt="90000"/>
          </a:blip>
          <a:srcRect l="16746" t="28008"/>
          <a:stretch>
            <a:fillRect/>
          </a:stretch>
        </p:blipFill>
        <p:spPr>
          <a:xfrm>
            <a:off x="0" y="0"/>
            <a:ext cx="4913793" cy="4249710"/>
          </a:xfrm>
          <a:prstGeom prst="rect">
            <a:avLst/>
          </a:prstGeom>
          <a:noFill/>
          <a:ln cap="flat">
            <a:noFill/>
          </a:ln>
        </p:spPr>
      </p:pic>
      <p:sp>
        <p:nvSpPr>
          <p:cNvPr id="4" name="Title 2">
            <a:extLst>
              <a:ext uri="{FF2B5EF4-FFF2-40B4-BE49-F238E27FC236}">
                <a16:creationId xmlns:a16="http://schemas.microsoft.com/office/drawing/2014/main" id="{EF15284E-4B23-A646-82F9-F6F47B63C05C}"/>
              </a:ext>
            </a:extLst>
          </p:cNvPr>
          <p:cNvSpPr txBox="1">
            <a:spLocks noGrp="1"/>
          </p:cNvSpPr>
          <p:nvPr>
            <p:ph type="title"/>
          </p:nvPr>
        </p:nvSpPr>
        <p:spPr>
          <a:xfrm>
            <a:off x="612245" y="367570"/>
            <a:ext cx="11432880" cy="590931"/>
          </a:xfrm>
        </p:spPr>
        <p:txBody>
          <a:bodyPr>
            <a:noAutofit/>
          </a:bodyPr>
          <a:lstStyle/>
          <a:p>
            <a:pPr lvl="0"/>
            <a:r>
              <a:rPr lang="en-US"/>
              <a:t>Rancher: Meeting You At Your Mission</a:t>
            </a:r>
          </a:p>
        </p:txBody>
      </p:sp>
      <p:sp>
        <p:nvSpPr>
          <p:cNvPr id="5" name="Rectangle 40">
            <a:extLst>
              <a:ext uri="{FF2B5EF4-FFF2-40B4-BE49-F238E27FC236}">
                <a16:creationId xmlns:a16="http://schemas.microsoft.com/office/drawing/2014/main" id="{2542BDB3-6229-714D-AE42-2CAE519D1474}"/>
              </a:ext>
            </a:extLst>
          </p:cNvPr>
          <p:cNvSpPr/>
          <p:nvPr/>
        </p:nvSpPr>
        <p:spPr>
          <a:xfrm>
            <a:off x="0" y="4554809"/>
            <a:ext cx="12191996" cy="2325684"/>
          </a:xfrm>
          <a:prstGeom prst="rect">
            <a:avLst/>
          </a:prstGeom>
          <a:solidFill>
            <a:srgbClr val="191F7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CF0F1"/>
              </a:solidFill>
              <a:uFillTx/>
              <a:latin typeface="Arial"/>
            </a:endParaRPr>
          </a:p>
        </p:txBody>
      </p:sp>
      <p:pic>
        <p:nvPicPr>
          <p:cNvPr id="6" name="cloud">
            <a:extLst>
              <a:ext uri="{FF2B5EF4-FFF2-40B4-BE49-F238E27FC236}">
                <a16:creationId xmlns:a16="http://schemas.microsoft.com/office/drawing/2014/main" id="{192BAD52-86CF-F84B-9809-80C8067651E8}"/>
              </a:ext>
            </a:extLst>
          </p:cNvPr>
          <p:cNvPicPr>
            <a:picLocks noChangeAspect="1"/>
          </p:cNvPicPr>
          <p:nvPr/>
        </p:nvPicPr>
        <p:blipFill>
          <a:blip r:embed="rId4"/>
          <a:srcRect/>
          <a:stretch>
            <a:fillRect/>
          </a:stretch>
        </p:blipFill>
        <p:spPr>
          <a:xfrm>
            <a:off x="5372502" y="6082936"/>
            <a:ext cx="1099858" cy="381588"/>
          </a:xfrm>
          <a:prstGeom prst="rect">
            <a:avLst/>
          </a:prstGeom>
          <a:noFill/>
          <a:ln cap="flat">
            <a:noFill/>
          </a:ln>
        </p:spPr>
      </p:pic>
      <p:sp>
        <p:nvSpPr>
          <p:cNvPr id="7" name="TextBox 45">
            <a:extLst>
              <a:ext uri="{FF2B5EF4-FFF2-40B4-BE49-F238E27FC236}">
                <a16:creationId xmlns:a16="http://schemas.microsoft.com/office/drawing/2014/main" id="{68007202-6AB1-0640-8CBB-C3C7D6776CA4}"/>
              </a:ext>
            </a:extLst>
          </p:cNvPr>
          <p:cNvSpPr txBox="1"/>
          <p:nvPr/>
        </p:nvSpPr>
        <p:spPr>
          <a:xfrm>
            <a:off x="5324889" y="6555324"/>
            <a:ext cx="1259878" cy="2769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ECF0F1"/>
                </a:solidFill>
                <a:uFillTx/>
                <a:latin typeface="Arial"/>
              </a:rPr>
              <a:t>Cloud</a:t>
            </a:r>
          </a:p>
        </p:txBody>
      </p:sp>
      <p:pic>
        <p:nvPicPr>
          <p:cNvPr id="8" name="datacenter">
            <a:extLst>
              <a:ext uri="{FF2B5EF4-FFF2-40B4-BE49-F238E27FC236}">
                <a16:creationId xmlns:a16="http://schemas.microsoft.com/office/drawing/2014/main" id="{DF9D3C4C-C000-1247-8BF4-6C860F5DF365}"/>
              </a:ext>
            </a:extLst>
          </p:cNvPr>
          <p:cNvPicPr>
            <a:picLocks noChangeAspect="1"/>
          </p:cNvPicPr>
          <p:nvPr/>
        </p:nvPicPr>
        <p:blipFill>
          <a:blip r:embed="rId5"/>
          <a:stretch>
            <a:fillRect/>
          </a:stretch>
        </p:blipFill>
        <p:spPr>
          <a:xfrm>
            <a:off x="2703560" y="5725863"/>
            <a:ext cx="659300" cy="738661"/>
          </a:xfrm>
          <a:prstGeom prst="rect">
            <a:avLst/>
          </a:prstGeom>
          <a:noFill/>
          <a:ln cap="flat">
            <a:noFill/>
          </a:ln>
        </p:spPr>
      </p:pic>
      <p:pic>
        <p:nvPicPr>
          <p:cNvPr id="9" name="dev">
            <a:extLst>
              <a:ext uri="{FF2B5EF4-FFF2-40B4-BE49-F238E27FC236}">
                <a16:creationId xmlns:a16="http://schemas.microsoft.com/office/drawing/2014/main" id="{F4FBDAAD-6DCA-CC47-A177-10C9C757A571}"/>
              </a:ext>
            </a:extLst>
          </p:cNvPr>
          <p:cNvPicPr>
            <a:picLocks noChangeAspect="1"/>
          </p:cNvPicPr>
          <p:nvPr/>
        </p:nvPicPr>
        <p:blipFill>
          <a:blip r:embed="rId6"/>
          <a:stretch>
            <a:fillRect/>
          </a:stretch>
        </p:blipFill>
        <p:spPr>
          <a:xfrm>
            <a:off x="8125980" y="6022951"/>
            <a:ext cx="633103" cy="441572"/>
          </a:xfrm>
          <a:prstGeom prst="rect">
            <a:avLst/>
          </a:prstGeom>
          <a:noFill/>
          <a:ln cap="flat">
            <a:noFill/>
          </a:ln>
        </p:spPr>
      </p:pic>
      <p:sp>
        <p:nvSpPr>
          <p:cNvPr id="10" name="TextBox 50">
            <a:extLst>
              <a:ext uri="{FF2B5EF4-FFF2-40B4-BE49-F238E27FC236}">
                <a16:creationId xmlns:a16="http://schemas.microsoft.com/office/drawing/2014/main" id="{D4E3F3C1-5BDF-674E-BCF2-F0ABD68FA57A}"/>
              </a:ext>
            </a:extLst>
          </p:cNvPr>
          <p:cNvSpPr txBox="1"/>
          <p:nvPr/>
        </p:nvSpPr>
        <p:spPr>
          <a:xfrm>
            <a:off x="2403271" y="6555324"/>
            <a:ext cx="1259878" cy="2769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ECF0F1"/>
                </a:solidFill>
                <a:uFillTx/>
                <a:latin typeface="Arial"/>
              </a:rPr>
              <a:t>Datacenter</a:t>
            </a:r>
          </a:p>
        </p:txBody>
      </p:sp>
      <p:sp>
        <p:nvSpPr>
          <p:cNvPr id="11" name="TextBox 51">
            <a:extLst>
              <a:ext uri="{FF2B5EF4-FFF2-40B4-BE49-F238E27FC236}">
                <a16:creationId xmlns:a16="http://schemas.microsoft.com/office/drawing/2014/main" id="{0198D317-B39D-AC40-9F07-F382A5167D70}"/>
              </a:ext>
            </a:extLst>
          </p:cNvPr>
          <p:cNvSpPr txBox="1"/>
          <p:nvPr/>
        </p:nvSpPr>
        <p:spPr>
          <a:xfrm>
            <a:off x="7812597" y="6558113"/>
            <a:ext cx="1259878" cy="2769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ECF0F1"/>
                </a:solidFill>
                <a:uFillTx/>
                <a:latin typeface="Arial"/>
              </a:rPr>
              <a:t>Dev</a:t>
            </a:r>
          </a:p>
        </p:txBody>
      </p:sp>
      <p:sp>
        <p:nvSpPr>
          <p:cNvPr id="12" name="TextBox 52">
            <a:extLst>
              <a:ext uri="{FF2B5EF4-FFF2-40B4-BE49-F238E27FC236}">
                <a16:creationId xmlns:a16="http://schemas.microsoft.com/office/drawing/2014/main" id="{10D59280-D97A-0048-80C4-F4CE90748D75}"/>
              </a:ext>
            </a:extLst>
          </p:cNvPr>
          <p:cNvSpPr txBox="1"/>
          <p:nvPr/>
        </p:nvSpPr>
        <p:spPr>
          <a:xfrm>
            <a:off x="9044110" y="6568546"/>
            <a:ext cx="1259878" cy="2769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ECF0F1"/>
                </a:solidFill>
                <a:uFillTx/>
                <a:latin typeface="Arial"/>
              </a:rPr>
              <a:t>Branch</a:t>
            </a:r>
          </a:p>
        </p:txBody>
      </p:sp>
      <p:sp>
        <p:nvSpPr>
          <p:cNvPr id="13" name="Rounded Rectangle 70">
            <a:extLst>
              <a:ext uri="{FF2B5EF4-FFF2-40B4-BE49-F238E27FC236}">
                <a16:creationId xmlns:a16="http://schemas.microsoft.com/office/drawing/2014/main" id="{723F08E3-5189-F849-A29C-E743F28DF19C}"/>
              </a:ext>
            </a:extLst>
          </p:cNvPr>
          <p:cNvSpPr/>
          <p:nvPr/>
        </p:nvSpPr>
        <p:spPr>
          <a:xfrm>
            <a:off x="0" y="2036798"/>
            <a:ext cx="12191996" cy="2427210"/>
          </a:xfrm>
          <a:custGeom>
            <a:avLst/>
            <a:gdLst>
              <a:gd name="f0" fmla="val 10800000"/>
              <a:gd name="f1" fmla="val 5400000"/>
              <a:gd name="f2" fmla="val 16200000"/>
              <a:gd name="f3" fmla="val w"/>
              <a:gd name="f4" fmla="val h"/>
              <a:gd name="f5" fmla="val ss"/>
              <a:gd name="f6" fmla="val 0"/>
              <a:gd name="f7" fmla="*/ 5419351 1 1725033"/>
              <a:gd name="f8" fmla="val 45"/>
              <a:gd name="f9" fmla="abs f3"/>
              <a:gd name="f10" fmla="abs f4"/>
              <a:gd name="f11" fmla="abs f5"/>
              <a:gd name="f12" fmla="*/ f7 1 180"/>
              <a:gd name="f13" fmla="+- 0 0 f1"/>
              <a:gd name="f14" fmla="+- f6 f6 0"/>
              <a:gd name="f15" fmla="abs f6"/>
              <a:gd name="f16" fmla="?: f9 f3 1"/>
              <a:gd name="f17" fmla="?: f10 f4 1"/>
              <a:gd name="f18" fmla="?: f11 f5 1"/>
              <a:gd name="f19" fmla="*/ f8 f12 1"/>
              <a:gd name="f20" fmla="+- f6 0 f14"/>
              <a:gd name="f21" fmla="?: f6 f13 f1"/>
              <a:gd name="f22" fmla="?: f6 f1 f13"/>
              <a:gd name="f23" fmla="*/ f16 1 21600"/>
              <a:gd name="f24" fmla="*/ f17 1 21600"/>
              <a:gd name="f25" fmla="*/ 21600 f16 1"/>
              <a:gd name="f26" fmla="*/ 21600 f17 1"/>
              <a:gd name="f27" fmla="+- 0 0 f19"/>
              <a:gd name="f28" fmla="abs f20"/>
              <a:gd name="f29" fmla="?: f20 f13 f1"/>
              <a:gd name="f30" fmla="?: f20 f1 f13"/>
              <a:gd name="f31" fmla="?: f20 f2 f1"/>
              <a:gd name="f32" fmla="?: f20 f1 f2"/>
              <a:gd name="f33" fmla="?: f20 0 f0"/>
              <a:gd name="f34" fmla="?: f20 f0 0"/>
              <a:gd name="f35" fmla="min f24 f23"/>
              <a:gd name="f36" fmla="*/ f25 1 f18"/>
              <a:gd name="f37" fmla="*/ f26 1 f18"/>
              <a:gd name="f38" fmla="*/ f27 f0 1"/>
              <a:gd name="f39" fmla="?: f20 f32 f31"/>
              <a:gd name="f40" fmla="?: f20 f31 f32"/>
              <a:gd name="f41" fmla="?: f6 f30 f29"/>
              <a:gd name="f42" fmla="val f36"/>
              <a:gd name="f43" fmla="val f37"/>
              <a:gd name="f44" fmla="*/ f38 1 f7"/>
              <a:gd name="f45" fmla="?: f6 f40 f39"/>
              <a:gd name="f46" fmla="*/ f14 f35 1"/>
              <a:gd name="f47" fmla="*/ f6 f35 1"/>
              <a:gd name="f48" fmla="*/ f28 f35 1"/>
              <a:gd name="f49" fmla="*/ f15 f35 1"/>
              <a:gd name="f50" fmla="+- f43 0 f6"/>
              <a:gd name="f51" fmla="+- f42 0 f6"/>
              <a:gd name="f52" fmla="+- f44 0 f1"/>
              <a:gd name="f53" fmla="*/ f43 f35 1"/>
              <a:gd name="f54" fmla="*/ f42 f35 1"/>
              <a:gd name="f55" fmla="+- f43 0 f50"/>
              <a:gd name="f56" fmla="+- f42 0 f51"/>
              <a:gd name="f57" fmla="+- f50 0 f43"/>
              <a:gd name="f58" fmla="+- f51 0 f42"/>
              <a:gd name="f59" fmla="+- f52 f1 0"/>
              <a:gd name="f60" fmla="*/ f50 f35 1"/>
              <a:gd name="f61" fmla="*/ f51 f35 1"/>
              <a:gd name="f62" fmla="abs f55"/>
              <a:gd name="f63" fmla="?: f55 0 f0"/>
              <a:gd name="f64" fmla="?: f55 f0 0"/>
              <a:gd name="f65" fmla="?: f55 f21 f22"/>
              <a:gd name="f66" fmla="abs f56"/>
              <a:gd name="f67" fmla="abs f57"/>
              <a:gd name="f68" fmla="?: f56 f13 f1"/>
              <a:gd name="f69" fmla="?: f56 f1 f13"/>
              <a:gd name="f70" fmla="?: f56 f2 f1"/>
              <a:gd name="f71" fmla="?: f56 f1 f2"/>
              <a:gd name="f72" fmla="abs f58"/>
              <a:gd name="f73" fmla="?: f58 f13 f1"/>
              <a:gd name="f74" fmla="?: f58 f1 f13"/>
              <a:gd name="f75" fmla="?: f58 f34 f33"/>
              <a:gd name="f76" fmla="?: f58 f33 f34"/>
              <a:gd name="f77" fmla="*/ f59 f7 1"/>
              <a:gd name="f78" fmla="?: f6 f64 f63"/>
              <a:gd name="f79" fmla="?: f6 f63 f64"/>
              <a:gd name="f80" fmla="?: f56 f71 f70"/>
              <a:gd name="f81" fmla="?: f56 f70 f71"/>
              <a:gd name="f82" fmla="?: f57 f69 f68"/>
              <a:gd name="f83" fmla="?: f20 f75 f76"/>
              <a:gd name="f84" fmla="?: f20 f73 f74"/>
              <a:gd name="f85" fmla="*/ f77 1 f0"/>
              <a:gd name="f86" fmla="*/ f62 f35 1"/>
              <a:gd name="f87" fmla="*/ f66 f35 1"/>
              <a:gd name="f88" fmla="*/ f67 f35 1"/>
              <a:gd name="f89" fmla="*/ f72 f35 1"/>
              <a:gd name="f90" fmla="?: f55 f78 f79"/>
              <a:gd name="f91" fmla="?: f57 f81 f80"/>
              <a:gd name="f92" fmla="+- 0 0 f85"/>
              <a:gd name="f93" fmla="+- 0 0 f92"/>
              <a:gd name="f94" fmla="*/ f93 f0 1"/>
              <a:gd name="f95" fmla="*/ f94 1 f7"/>
              <a:gd name="f96" fmla="+- f95 0 f1"/>
              <a:gd name="f97" fmla="cos 1 f96"/>
              <a:gd name="f98" fmla="+- 0 0 f97"/>
              <a:gd name="f99" fmla="+- 0 0 f98"/>
              <a:gd name="f100" fmla="val f99"/>
              <a:gd name="f101" fmla="+- 0 0 f100"/>
              <a:gd name="f102" fmla="*/ f6 f101 1"/>
              <a:gd name="f103" fmla="*/ f102 3163 1"/>
              <a:gd name="f104" fmla="*/ f103 1 7636"/>
              <a:gd name="f105" fmla="+- f6 f104 0"/>
              <a:gd name="f106" fmla="+- f42 0 f104"/>
              <a:gd name="f107" fmla="+- f43 0 f104"/>
              <a:gd name="f108" fmla="*/ f105 f35 1"/>
              <a:gd name="f109" fmla="*/ f106 f35 1"/>
              <a:gd name="f110" fmla="*/ f107 f35 1"/>
            </a:gdLst>
            <a:ahLst/>
            <a:cxnLst>
              <a:cxn ang="3cd4">
                <a:pos x="hc" y="t"/>
              </a:cxn>
              <a:cxn ang="0">
                <a:pos x="r" y="vc"/>
              </a:cxn>
              <a:cxn ang="cd4">
                <a:pos x="hc" y="b"/>
              </a:cxn>
              <a:cxn ang="cd2">
                <a:pos x="l" y="vc"/>
              </a:cxn>
            </a:cxnLst>
            <a:rect l="f108" t="f108" r="f109" b="f110"/>
            <a:pathLst>
              <a:path>
                <a:moveTo>
                  <a:pt x="f46" y="f47"/>
                </a:moveTo>
                <a:arcTo wR="f48" hR="f49" stAng="f45" swAng="f41"/>
                <a:lnTo>
                  <a:pt x="f47" y="f60"/>
                </a:lnTo>
                <a:arcTo wR="f49" hR="f86" stAng="f90" swAng="f65"/>
                <a:lnTo>
                  <a:pt x="f61" y="f53"/>
                </a:lnTo>
                <a:arcTo wR="f87" hR="f88" stAng="f91" swAng="f82"/>
                <a:lnTo>
                  <a:pt x="f54" y="f46"/>
                </a:lnTo>
                <a:arcTo wR="f89" hR="f48" stAng="f83" swAng="f84"/>
                <a:close/>
              </a:path>
            </a:pathLst>
          </a:custGeom>
          <a:solidFill>
            <a:srgbClr val="89ABE8">
              <a:alpha val="76863"/>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CF0F1"/>
              </a:solidFill>
              <a:uFillTx/>
              <a:latin typeface="Arial"/>
            </a:endParaRPr>
          </a:p>
        </p:txBody>
      </p:sp>
      <p:cxnSp>
        <p:nvCxnSpPr>
          <p:cNvPr id="14" name="Straight Connector 8">
            <a:extLst>
              <a:ext uri="{FF2B5EF4-FFF2-40B4-BE49-F238E27FC236}">
                <a16:creationId xmlns:a16="http://schemas.microsoft.com/office/drawing/2014/main" id="{4721D494-20C8-E246-A249-B53B57177DCB}"/>
              </a:ext>
            </a:extLst>
          </p:cNvPr>
          <p:cNvCxnSpPr/>
          <p:nvPr/>
        </p:nvCxnSpPr>
        <p:spPr>
          <a:xfrm>
            <a:off x="1675802" y="2823566"/>
            <a:ext cx="10516194" cy="0"/>
          </a:xfrm>
          <a:prstGeom prst="straightConnector1">
            <a:avLst/>
          </a:prstGeom>
          <a:noFill/>
          <a:ln w="12701" cap="flat">
            <a:solidFill>
              <a:srgbClr val="FFFFFF">
                <a:alpha val="76000"/>
              </a:srgbClr>
            </a:solidFill>
            <a:custDash>
              <a:ds d="100000" sp="100000"/>
            </a:custDash>
            <a:miter/>
          </a:ln>
        </p:spPr>
      </p:cxnSp>
      <p:cxnSp>
        <p:nvCxnSpPr>
          <p:cNvPr id="15" name="Straight Connector 24">
            <a:extLst>
              <a:ext uri="{FF2B5EF4-FFF2-40B4-BE49-F238E27FC236}">
                <a16:creationId xmlns:a16="http://schemas.microsoft.com/office/drawing/2014/main" id="{51DA6572-826C-654B-9050-5BAF3923E4D2}"/>
              </a:ext>
            </a:extLst>
          </p:cNvPr>
          <p:cNvCxnSpPr/>
          <p:nvPr/>
        </p:nvCxnSpPr>
        <p:spPr>
          <a:xfrm>
            <a:off x="1675802" y="3666524"/>
            <a:ext cx="10516194" cy="0"/>
          </a:xfrm>
          <a:prstGeom prst="straightConnector1">
            <a:avLst/>
          </a:prstGeom>
          <a:noFill/>
          <a:ln w="12701" cap="flat">
            <a:solidFill>
              <a:srgbClr val="FFFFFF">
                <a:alpha val="76000"/>
              </a:srgbClr>
            </a:solidFill>
            <a:custDash>
              <a:ds d="100000" sp="100000"/>
            </a:custDash>
            <a:miter/>
          </a:ln>
        </p:spPr>
      </p:cxnSp>
      <p:cxnSp>
        <p:nvCxnSpPr>
          <p:cNvPr id="16" name="Straight Connector 25">
            <a:extLst>
              <a:ext uri="{FF2B5EF4-FFF2-40B4-BE49-F238E27FC236}">
                <a16:creationId xmlns:a16="http://schemas.microsoft.com/office/drawing/2014/main" id="{F7C54CB4-0EE3-3D40-AC19-3B6C6B708D75}"/>
              </a:ext>
            </a:extLst>
          </p:cNvPr>
          <p:cNvCxnSpPr/>
          <p:nvPr/>
        </p:nvCxnSpPr>
        <p:spPr>
          <a:xfrm>
            <a:off x="1675802" y="1152939"/>
            <a:ext cx="0" cy="3311061"/>
          </a:xfrm>
          <a:prstGeom prst="straightConnector1">
            <a:avLst/>
          </a:prstGeom>
          <a:noFill/>
          <a:ln w="12701" cap="flat">
            <a:solidFill>
              <a:srgbClr val="FFFFFF">
                <a:alpha val="76000"/>
              </a:srgbClr>
            </a:solidFill>
            <a:custDash>
              <a:ds d="100000" sp="100000"/>
            </a:custDash>
            <a:miter/>
          </a:ln>
        </p:spPr>
      </p:cxnSp>
      <p:cxnSp>
        <p:nvCxnSpPr>
          <p:cNvPr id="17" name="Straight Connector 36">
            <a:extLst>
              <a:ext uri="{FF2B5EF4-FFF2-40B4-BE49-F238E27FC236}">
                <a16:creationId xmlns:a16="http://schemas.microsoft.com/office/drawing/2014/main" id="{A8BF8232-E3AA-9C45-A0B7-BAB445FA9DC6}"/>
              </a:ext>
            </a:extLst>
          </p:cNvPr>
          <p:cNvCxnSpPr/>
          <p:nvPr/>
        </p:nvCxnSpPr>
        <p:spPr>
          <a:xfrm>
            <a:off x="1675802" y="2029437"/>
            <a:ext cx="10516194" cy="0"/>
          </a:xfrm>
          <a:prstGeom prst="straightConnector1">
            <a:avLst/>
          </a:prstGeom>
          <a:noFill/>
          <a:ln w="12701" cap="flat">
            <a:solidFill>
              <a:srgbClr val="FFFFFF">
                <a:alpha val="76000"/>
              </a:srgbClr>
            </a:solidFill>
            <a:custDash>
              <a:ds d="100000" sp="100000"/>
            </a:custDash>
            <a:miter/>
          </a:ln>
        </p:spPr>
      </p:cxnSp>
      <p:grpSp>
        <p:nvGrpSpPr>
          <p:cNvPr id="18" name="Group 37">
            <a:extLst>
              <a:ext uri="{FF2B5EF4-FFF2-40B4-BE49-F238E27FC236}">
                <a16:creationId xmlns:a16="http://schemas.microsoft.com/office/drawing/2014/main" id="{6C01A2C9-0789-5C4E-8604-86974554FCA9}"/>
              </a:ext>
            </a:extLst>
          </p:cNvPr>
          <p:cNvGrpSpPr/>
          <p:nvPr/>
        </p:nvGrpSpPr>
        <p:grpSpPr>
          <a:xfrm>
            <a:off x="10438744" y="5517827"/>
            <a:ext cx="1333854" cy="1043357"/>
            <a:chOff x="10438744" y="5517827"/>
            <a:chExt cx="1333854" cy="1043357"/>
          </a:xfrm>
        </p:grpSpPr>
        <p:pic>
          <p:nvPicPr>
            <p:cNvPr id="19" name="Picture 38" descr="A picture containing building, gate&#10;&#10;Description automatically generated">
              <a:extLst>
                <a:ext uri="{FF2B5EF4-FFF2-40B4-BE49-F238E27FC236}">
                  <a16:creationId xmlns:a16="http://schemas.microsoft.com/office/drawing/2014/main" id="{E056B43A-D6E0-5F48-B0FA-76108E384893}"/>
                </a:ext>
              </a:extLst>
            </p:cNvPr>
            <p:cNvPicPr>
              <a:picLocks noChangeAspect="1"/>
            </p:cNvPicPr>
            <p:nvPr/>
          </p:nvPicPr>
          <p:blipFill>
            <a:blip r:embed="rId7"/>
            <a:stretch>
              <a:fillRect/>
            </a:stretch>
          </p:blipFill>
          <p:spPr>
            <a:xfrm>
              <a:off x="10438744" y="5616272"/>
              <a:ext cx="293577" cy="940643"/>
            </a:xfrm>
            <a:prstGeom prst="rect">
              <a:avLst/>
            </a:prstGeom>
            <a:noFill/>
            <a:ln cap="flat">
              <a:noFill/>
            </a:ln>
          </p:spPr>
        </p:pic>
        <p:pic>
          <p:nvPicPr>
            <p:cNvPr id="20" name="Picture 39">
              <a:extLst>
                <a:ext uri="{FF2B5EF4-FFF2-40B4-BE49-F238E27FC236}">
                  <a16:creationId xmlns:a16="http://schemas.microsoft.com/office/drawing/2014/main" id="{33A6C643-C340-6D44-86C3-FCB9EAD1A34E}"/>
                </a:ext>
              </a:extLst>
            </p:cNvPr>
            <p:cNvPicPr>
              <a:picLocks noChangeAspect="1"/>
            </p:cNvPicPr>
            <p:nvPr/>
          </p:nvPicPr>
          <p:blipFill>
            <a:blip r:embed="rId8"/>
            <a:stretch>
              <a:fillRect/>
            </a:stretch>
          </p:blipFill>
          <p:spPr>
            <a:xfrm>
              <a:off x="10858509" y="5517827"/>
              <a:ext cx="914089" cy="1043357"/>
            </a:xfrm>
            <a:prstGeom prst="rect">
              <a:avLst/>
            </a:prstGeom>
            <a:noFill/>
            <a:ln cap="flat">
              <a:noFill/>
            </a:ln>
          </p:spPr>
        </p:pic>
      </p:grpSp>
      <p:cxnSp>
        <p:nvCxnSpPr>
          <p:cNvPr id="21" name="Straight Connector 43">
            <a:extLst>
              <a:ext uri="{FF2B5EF4-FFF2-40B4-BE49-F238E27FC236}">
                <a16:creationId xmlns:a16="http://schemas.microsoft.com/office/drawing/2014/main" id="{D2A3C541-D6D0-B947-92B4-095D1CF0F1CD}"/>
              </a:ext>
            </a:extLst>
          </p:cNvPr>
          <p:cNvCxnSpPr/>
          <p:nvPr/>
        </p:nvCxnSpPr>
        <p:spPr>
          <a:xfrm>
            <a:off x="1675802" y="4554809"/>
            <a:ext cx="0" cy="2296433"/>
          </a:xfrm>
          <a:prstGeom prst="straightConnector1">
            <a:avLst/>
          </a:prstGeom>
          <a:noFill/>
          <a:ln w="12701" cap="flat">
            <a:solidFill>
              <a:srgbClr val="FFFFFF">
                <a:alpha val="76000"/>
              </a:srgbClr>
            </a:solidFill>
            <a:custDash>
              <a:ds d="100000" sp="100000"/>
            </a:custDash>
            <a:miter/>
          </a:ln>
        </p:spPr>
      </p:cxnSp>
      <p:sp>
        <p:nvSpPr>
          <p:cNvPr id="22" name="TextBox 44">
            <a:extLst>
              <a:ext uri="{FF2B5EF4-FFF2-40B4-BE49-F238E27FC236}">
                <a16:creationId xmlns:a16="http://schemas.microsoft.com/office/drawing/2014/main" id="{BA17AF67-C24D-B04F-B0A1-CCDCE53AE5BF}"/>
              </a:ext>
            </a:extLst>
          </p:cNvPr>
          <p:cNvSpPr txBox="1"/>
          <p:nvPr/>
        </p:nvSpPr>
        <p:spPr>
          <a:xfrm>
            <a:off x="10438744" y="6568546"/>
            <a:ext cx="1259878" cy="2769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ECF0F1"/>
                </a:solidFill>
                <a:uFillTx/>
                <a:latin typeface="Arial"/>
              </a:rPr>
              <a:t>Edge</a:t>
            </a:r>
          </a:p>
        </p:txBody>
      </p:sp>
      <p:sp>
        <p:nvSpPr>
          <p:cNvPr id="23" name="Rectangle 49">
            <a:extLst>
              <a:ext uri="{FF2B5EF4-FFF2-40B4-BE49-F238E27FC236}">
                <a16:creationId xmlns:a16="http://schemas.microsoft.com/office/drawing/2014/main" id="{3CF274CC-8B9F-9843-91A7-8029B9A2B6AF}"/>
              </a:ext>
            </a:extLst>
          </p:cNvPr>
          <p:cNvSpPr/>
          <p:nvPr/>
        </p:nvSpPr>
        <p:spPr>
          <a:xfrm>
            <a:off x="1675802" y="1237841"/>
            <a:ext cx="3237981" cy="518766"/>
          </a:xfrm>
          <a:prstGeom prst="rect">
            <a:avLst/>
          </a:pr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Poppins Light"/>
              </a:rPr>
              <a:t>Containerized App 1</a:t>
            </a:r>
          </a:p>
        </p:txBody>
      </p:sp>
      <p:sp>
        <p:nvSpPr>
          <p:cNvPr id="24" name="Rectangle 42">
            <a:extLst>
              <a:ext uri="{FF2B5EF4-FFF2-40B4-BE49-F238E27FC236}">
                <a16:creationId xmlns:a16="http://schemas.microsoft.com/office/drawing/2014/main" id="{10223696-5A89-EB4F-990B-346615043C6E}"/>
              </a:ext>
            </a:extLst>
          </p:cNvPr>
          <p:cNvSpPr/>
          <p:nvPr/>
        </p:nvSpPr>
        <p:spPr>
          <a:xfrm>
            <a:off x="5286146" y="1239313"/>
            <a:ext cx="3212790" cy="518766"/>
          </a:xfrm>
          <a:prstGeom prst="rect">
            <a:avLst/>
          </a:pr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Poppins Light"/>
              </a:rPr>
              <a:t>Containerized App 2</a:t>
            </a:r>
          </a:p>
        </p:txBody>
      </p:sp>
      <p:sp>
        <p:nvSpPr>
          <p:cNvPr id="25" name="Rectangle 53">
            <a:extLst>
              <a:ext uri="{FF2B5EF4-FFF2-40B4-BE49-F238E27FC236}">
                <a16:creationId xmlns:a16="http://schemas.microsoft.com/office/drawing/2014/main" id="{82851E35-4743-4140-8551-CACDA2D99390}"/>
              </a:ext>
            </a:extLst>
          </p:cNvPr>
          <p:cNvSpPr/>
          <p:nvPr/>
        </p:nvSpPr>
        <p:spPr>
          <a:xfrm>
            <a:off x="8832345" y="1232976"/>
            <a:ext cx="3212790" cy="518766"/>
          </a:xfrm>
          <a:prstGeom prst="rect">
            <a:avLst/>
          </a:pr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Poppins Light"/>
              </a:rPr>
              <a:t>Containerized App 3</a:t>
            </a:r>
          </a:p>
        </p:txBody>
      </p:sp>
      <p:pic>
        <p:nvPicPr>
          <p:cNvPr id="26" name="Picture 54" descr="Chart, funnel chart&#10;&#10;Description automatically generated">
            <a:extLst>
              <a:ext uri="{FF2B5EF4-FFF2-40B4-BE49-F238E27FC236}">
                <a16:creationId xmlns:a16="http://schemas.microsoft.com/office/drawing/2014/main" id="{4CA31028-0390-5B48-85B1-CBFD5BDDDD44}"/>
              </a:ext>
            </a:extLst>
          </p:cNvPr>
          <p:cNvPicPr>
            <a:picLocks noChangeAspect="1"/>
          </p:cNvPicPr>
          <p:nvPr/>
        </p:nvPicPr>
        <p:blipFill>
          <a:blip r:embed="rId9"/>
          <a:stretch>
            <a:fillRect/>
          </a:stretch>
        </p:blipFill>
        <p:spPr>
          <a:xfrm>
            <a:off x="9239591" y="5922751"/>
            <a:ext cx="811100" cy="622688"/>
          </a:xfrm>
          <a:prstGeom prst="rect">
            <a:avLst/>
          </a:prstGeom>
          <a:noFill/>
          <a:ln cap="flat">
            <a:noFill/>
          </a:ln>
        </p:spPr>
      </p:pic>
      <p:pic>
        <p:nvPicPr>
          <p:cNvPr id="27" name="Picture 32">
            <a:extLst>
              <a:ext uri="{FF2B5EF4-FFF2-40B4-BE49-F238E27FC236}">
                <a16:creationId xmlns:a16="http://schemas.microsoft.com/office/drawing/2014/main" id="{3B62C515-ED3C-3741-9240-6815F2BE6D28}"/>
              </a:ext>
            </a:extLst>
          </p:cNvPr>
          <p:cNvPicPr>
            <a:picLocks noChangeAspect="1"/>
          </p:cNvPicPr>
          <p:nvPr/>
        </p:nvPicPr>
        <p:blipFill>
          <a:blip r:embed="rId10"/>
          <a:srcRect/>
          <a:stretch>
            <a:fillRect/>
          </a:stretch>
        </p:blipFill>
        <p:spPr>
          <a:xfrm>
            <a:off x="2513402" y="4958096"/>
            <a:ext cx="1274856" cy="441298"/>
          </a:xfrm>
          <a:prstGeom prst="rect">
            <a:avLst/>
          </a:prstGeom>
          <a:noFill/>
          <a:ln cap="flat">
            <a:noFill/>
          </a:ln>
        </p:spPr>
      </p:pic>
      <p:grpSp>
        <p:nvGrpSpPr>
          <p:cNvPr id="28" name="Group 35">
            <a:extLst>
              <a:ext uri="{FF2B5EF4-FFF2-40B4-BE49-F238E27FC236}">
                <a16:creationId xmlns:a16="http://schemas.microsoft.com/office/drawing/2014/main" id="{6E6B871F-CABA-0F45-9FA0-5958583309C7}"/>
              </a:ext>
            </a:extLst>
          </p:cNvPr>
          <p:cNvGrpSpPr/>
          <p:nvPr/>
        </p:nvGrpSpPr>
        <p:grpSpPr>
          <a:xfrm>
            <a:off x="4608804" y="4902939"/>
            <a:ext cx="913851" cy="890543"/>
            <a:chOff x="4608804" y="4902939"/>
            <a:chExt cx="913851" cy="890543"/>
          </a:xfrm>
        </p:grpSpPr>
        <p:pic>
          <p:nvPicPr>
            <p:cNvPr id="29" name="Picture 2">
              <a:extLst>
                <a:ext uri="{FF2B5EF4-FFF2-40B4-BE49-F238E27FC236}">
                  <a16:creationId xmlns:a16="http://schemas.microsoft.com/office/drawing/2014/main" id="{BFCFA747-DDD4-EF4A-A35F-F402C050876B}"/>
                </a:ext>
              </a:extLst>
            </p:cNvPr>
            <p:cNvPicPr>
              <a:picLocks noChangeAspect="1"/>
            </p:cNvPicPr>
            <p:nvPr/>
          </p:nvPicPr>
          <p:blipFill>
            <a:blip r:embed="rId11"/>
            <a:srcRect/>
            <a:stretch>
              <a:fillRect/>
            </a:stretch>
          </p:blipFill>
          <p:spPr>
            <a:xfrm>
              <a:off x="4824703" y="4902939"/>
              <a:ext cx="464176" cy="522204"/>
            </a:xfrm>
            <a:prstGeom prst="rect">
              <a:avLst/>
            </a:prstGeom>
            <a:noFill/>
            <a:ln cap="flat">
              <a:noFill/>
            </a:ln>
          </p:spPr>
        </p:pic>
        <p:sp>
          <p:nvSpPr>
            <p:cNvPr id="30" name="Rectangle 55">
              <a:extLst>
                <a:ext uri="{FF2B5EF4-FFF2-40B4-BE49-F238E27FC236}">
                  <a16:creationId xmlns:a16="http://schemas.microsoft.com/office/drawing/2014/main" id="{D9560851-F457-8A40-A541-B8163CD5B971}"/>
                </a:ext>
              </a:extLst>
            </p:cNvPr>
            <p:cNvSpPr/>
            <p:nvPr/>
          </p:nvSpPr>
          <p:spPr>
            <a:xfrm>
              <a:off x="4608804" y="5393368"/>
              <a:ext cx="913851" cy="40011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26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ECF0F1"/>
                  </a:solidFill>
                  <a:uFillTx/>
                  <a:latin typeface="Arial"/>
                </a:rPr>
                <a:t>Amazon</a:t>
              </a:r>
            </a:p>
            <a:p>
              <a:pPr marL="0" marR="0" lvl="0" indent="0" algn="ctr" defTabSz="91426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Arial"/>
                </a:rPr>
                <a:t>EKS</a:t>
              </a:r>
            </a:p>
          </p:txBody>
        </p:sp>
      </p:grpSp>
      <p:grpSp>
        <p:nvGrpSpPr>
          <p:cNvPr id="31" name="Group 56">
            <a:extLst>
              <a:ext uri="{FF2B5EF4-FFF2-40B4-BE49-F238E27FC236}">
                <a16:creationId xmlns:a16="http://schemas.microsoft.com/office/drawing/2014/main" id="{8A188795-52AC-D349-AB00-02538746E1EC}"/>
              </a:ext>
            </a:extLst>
          </p:cNvPr>
          <p:cNvGrpSpPr/>
          <p:nvPr/>
        </p:nvGrpSpPr>
        <p:grpSpPr>
          <a:xfrm>
            <a:off x="5426689" y="4934157"/>
            <a:ext cx="1001341" cy="859325"/>
            <a:chOff x="5426689" y="4934157"/>
            <a:chExt cx="1001341" cy="859325"/>
          </a:xfrm>
        </p:grpSpPr>
        <p:pic>
          <p:nvPicPr>
            <p:cNvPr id="32" name="Picture 6">
              <a:extLst>
                <a:ext uri="{FF2B5EF4-FFF2-40B4-BE49-F238E27FC236}">
                  <a16:creationId xmlns:a16="http://schemas.microsoft.com/office/drawing/2014/main" id="{825E4001-ED72-A842-B79F-A3424058947D}"/>
                </a:ext>
              </a:extLst>
            </p:cNvPr>
            <p:cNvPicPr>
              <a:picLocks noChangeAspect="1"/>
            </p:cNvPicPr>
            <p:nvPr/>
          </p:nvPicPr>
          <p:blipFill>
            <a:blip r:embed="rId12"/>
            <a:srcRect/>
            <a:stretch>
              <a:fillRect/>
            </a:stretch>
          </p:blipFill>
          <p:spPr>
            <a:xfrm>
              <a:off x="5600197" y="4934157"/>
              <a:ext cx="605442" cy="444901"/>
            </a:xfrm>
            <a:prstGeom prst="rect">
              <a:avLst/>
            </a:prstGeom>
            <a:noFill/>
            <a:ln cap="flat">
              <a:noFill/>
            </a:ln>
          </p:spPr>
        </p:pic>
        <p:sp>
          <p:nvSpPr>
            <p:cNvPr id="33" name="Rectangle 58">
              <a:extLst>
                <a:ext uri="{FF2B5EF4-FFF2-40B4-BE49-F238E27FC236}">
                  <a16:creationId xmlns:a16="http://schemas.microsoft.com/office/drawing/2014/main" id="{A2683D8A-AED0-0E49-B008-35FF31A2AD59}"/>
                </a:ext>
              </a:extLst>
            </p:cNvPr>
            <p:cNvSpPr/>
            <p:nvPr/>
          </p:nvSpPr>
          <p:spPr>
            <a:xfrm>
              <a:off x="5426689" y="5393368"/>
              <a:ext cx="1001341" cy="40011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26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ECF0F1"/>
                  </a:solidFill>
                  <a:uFillTx/>
                  <a:latin typeface="Arial"/>
                </a:rPr>
                <a:t>Azure</a:t>
              </a:r>
            </a:p>
            <a:p>
              <a:pPr marL="0" marR="0" lvl="0" indent="0" algn="ctr" defTabSz="91426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Arial"/>
                </a:rPr>
                <a:t>AKS</a:t>
              </a:r>
            </a:p>
          </p:txBody>
        </p:sp>
      </p:grpSp>
      <p:grpSp>
        <p:nvGrpSpPr>
          <p:cNvPr id="34" name="Group 59">
            <a:extLst>
              <a:ext uri="{FF2B5EF4-FFF2-40B4-BE49-F238E27FC236}">
                <a16:creationId xmlns:a16="http://schemas.microsoft.com/office/drawing/2014/main" id="{46FE5C98-A800-2542-9F22-E4A324AB2B2C}"/>
              </a:ext>
            </a:extLst>
          </p:cNvPr>
          <p:cNvGrpSpPr/>
          <p:nvPr/>
        </p:nvGrpSpPr>
        <p:grpSpPr>
          <a:xfrm>
            <a:off x="6198708" y="4958096"/>
            <a:ext cx="1035969" cy="827166"/>
            <a:chOff x="6198708" y="4958096"/>
            <a:chExt cx="1035969" cy="827166"/>
          </a:xfrm>
        </p:grpSpPr>
        <p:pic>
          <p:nvPicPr>
            <p:cNvPr id="35" name="Picture 4">
              <a:extLst>
                <a:ext uri="{FF2B5EF4-FFF2-40B4-BE49-F238E27FC236}">
                  <a16:creationId xmlns:a16="http://schemas.microsoft.com/office/drawing/2014/main" id="{71893457-7E35-1140-8E13-98E405FB4AA5}"/>
                </a:ext>
              </a:extLst>
            </p:cNvPr>
            <p:cNvPicPr>
              <a:picLocks noChangeAspect="1"/>
            </p:cNvPicPr>
            <p:nvPr/>
          </p:nvPicPr>
          <p:blipFill>
            <a:blip r:embed="rId13"/>
            <a:srcRect/>
            <a:stretch>
              <a:fillRect/>
            </a:stretch>
          </p:blipFill>
          <p:spPr>
            <a:xfrm>
              <a:off x="6455627" y="4958096"/>
              <a:ext cx="464414" cy="420596"/>
            </a:xfrm>
            <a:prstGeom prst="rect">
              <a:avLst/>
            </a:prstGeom>
            <a:noFill/>
            <a:ln cap="flat">
              <a:noFill/>
            </a:ln>
          </p:spPr>
        </p:pic>
        <p:sp>
          <p:nvSpPr>
            <p:cNvPr id="36" name="Rectangle 61">
              <a:extLst>
                <a:ext uri="{FF2B5EF4-FFF2-40B4-BE49-F238E27FC236}">
                  <a16:creationId xmlns:a16="http://schemas.microsoft.com/office/drawing/2014/main" id="{5B70F21B-6D69-9F4F-BD6A-1F0D9C3D88A3}"/>
                </a:ext>
              </a:extLst>
            </p:cNvPr>
            <p:cNvSpPr/>
            <p:nvPr/>
          </p:nvSpPr>
          <p:spPr>
            <a:xfrm>
              <a:off x="6198708" y="5385148"/>
              <a:ext cx="1035969" cy="40011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26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ECF0F1"/>
                  </a:solidFill>
                  <a:uFillTx/>
                  <a:latin typeface="Arial"/>
                </a:rPr>
                <a:t>Google</a:t>
              </a:r>
            </a:p>
            <a:p>
              <a:pPr marL="0" marR="0" lvl="0" indent="0" algn="ctr" defTabSz="91426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Arial"/>
                </a:rPr>
                <a:t>GKE</a:t>
              </a:r>
            </a:p>
          </p:txBody>
        </p:sp>
      </p:grpSp>
      <p:pic>
        <p:nvPicPr>
          <p:cNvPr id="37" name="Picture 62">
            <a:extLst>
              <a:ext uri="{FF2B5EF4-FFF2-40B4-BE49-F238E27FC236}">
                <a16:creationId xmlns:a16="http://schemas.microsoft.com/office/drawing/2014/main" id="{B7900DBF-90B4-B44D-99E7-C18ADD47E542}"/>
              </a:ext>
            </a:extLst>
          </p:cNvPr>
          <p:cNvPicPr>
            <a:picLocks noChangeAspect="1"/>
          </p:cNvPicPr>
          <p:nvPr/>
        </p:nvPicPr>
        <p:blipFill>
          <a:blip r:embed="rId14"/>
          <a:stretch>
            <a:fillRect/>
          </a:stretch>
        </p:blipFill>
        <p:spPr>
          <a:xfrm>
            <a:off x="9193633" y="4925991"/>
            <a:ext cx="1186022" cy="461232"/>
          </a:xfrm>
          <a:prstGeom prst="rect">
            <a:avLst/>
          </a:prstGeom>
          <a:noFill/>
          <a:ln cap="flat">
            <a:noFill/>
          </a:ln>
        </p:spPr>
      </p:pic>
      <p:pic>
        <p:nvPicPr>
          <p:cNvPr id="38" name="Picture 2" descr="Image result for certified kubernetes logo">
            <a:extLst>
              <a:ext uri="{FF2B5EF4-FFF2-40B4-BE49-F238E27FC236}">
                <a16:creationId xmlns:a16="http://schemas.microsoft.com/office/drawing/2014/main" id="{345AB6D6-E09B-B146-987C-A0C628765A12}"/>
              </a:ext>
            </a:extLst>
          </p:cNvPr>
          <p:cNvPicPr>
            <a:picLocks noChangeAspect="1"/>
          </p:cNvPicPr>
          <p:nvPr/>
        </p:nvPicPr>
        <p:blipFill>
          <a:blip r:embed="rId15"/>
          <a:srcRect/>
          <a:stretch>
            <a:fillRect/>
          </a:stretch>
        </p:blipFill>
        <p:spPr>
          <a:xfrm>
            <a:off x="420998" y="4881396"/>
            <a:ext cx="723930" cy="978289"/>
          </a:xfrm>
          <a:prstGeom prst="rect">
            <a:avLst/>
          </a:prstGeom>
          <a:noFill/>
          <a:ln cap="flat">
            <a:noFill/>
          </a:ln>
        </p:spPr>
      </p:pic>
      <p:pic>
        <p:nvPicPr>
          <p:cNvPr id="39" name="Picture 64">
            <a:extLst>
              <a:ext uri="{FF2B5EF4-FFF2-40B4-BE49-F238E27FC236}">
                <a16:creationId xmlns:a16="http://schemas.microsoft.com/office/drawing/2014/main" id="{D6C0D6F0-61CA-5E41-86BD-2895D8BF0832}"/>
              </a:ext>
            </a:extLst>
          </p:cNvPr>
          <p:cNvPicPr>
            <a:picLocks noChangeAspect="1"/>
          </p:cNvPicPr>
          <p:nvPr/>
        </p:nvPicPr>
        <p:blipFill>
          <a:blip r:embed="rId16"/>
          <a:srcRect/>
          <a:stretch>
            <a:fillRect/>
          </a:stretch>
        </p:blipFill>
        <p:spPr>
          <a:xfrm>
            <a:off x="290322" y="2960287"/>
            <a:ext cx="1155682" cy="584777"/>
          </a:xfrm>
          <a:prstGeom prst="rect">
            <a:avLst/>
          </a:prstGeom>
          <a:noFill/>
          <a:ln cap="flat">
            <a:noFill/>
          </a:ln>
        </p:spPr>
      </p:pic>
      <p:grpSp>
        <p:nvGrpSpPr>
          <p:cNvPr id="40" name="Group 65">
            <a:extLst>
              <a:ext uri="{FF2B5EF4-FFF2-40B4-BE49-F238E27FC236}">
                <a16:creationId xmlns:a16="http://schemas.microsoft.com/office/drawing/2014/main" id="{14C8CE6C-0A9B-8044-9DE4-21BBACE9E107}"/>
              </a:ext>
            </a:extLst>
          </p:cNvPr>
          <p:cNvGrpSpPr/>
          <p:nvPr/>
        </p:nvGrpSpPr>
        <p:grpSpPr>
          <a:xfrm>
            <a:off x="6830659" y="2876126"/>
            <a:ext cx="5286960" cy="694825"/>
            <a:chOff x="6830659" y="2876126"/>
            <a:chExt cx="5286960" cy="694825"/>
          </a:xfrm>
        </p:grpSpPr>
        <p:sp>
          <p:nvSpPr>
            <p:cNvPr id="41" name="Rectangle 66">
              <a:extLst>
                <a:ext uri="{FF2B5EF4-FFF2-40B4-BE49-F238E27FC236}">
                  <a16:creationId xmlns:a16="http://schemas.microsoft.com/office/drawing/2014/main" id="{DC3141F5-A935-5F42-88A2-78B762B91230}"/>
                </a:ext>
              </a:extLst>
            </p:cNvPr>
            <p:cNvSpPr/>
            <p:nvPr/>
          </p:nvSpPr>
          <p:spPr>
            <a:xfrm>
              <a:off x="6830659" y="2876126"/>
              <a:ext cx="4270686" cy="276999"/>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243843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0" cap="none" spc="0" baseline="0" dirty="0">
                  <a:solidFill>
                    <a:srgbClr val="FFFFFF"/>
                  </a:solidFill>
                  <a:uFillTx/>
                  <a:latin typeface="Poppins" pitchFamily="2"/>
                  <a:cs typeface="Poppins" pitchFamily="2"/>
                </a:rPr>
                <a:t>Policy Enforcement &amp; Governance</a:t>
              </a:r>
            </a:p>
          </p:txBody>
        </p:sp>
        <p:sp>
          <p:nvSpPr>
            <p:cNvPr id="42" name="Rectangle 67">
              <a:extLst>
                <a:ext uri="{FF2B5EF4-FFF2-40B4-BE49-F238E27FC236}">
                  <a16:creationId xmlns:a16="http://schemas.microsoft.com/office/drawing/2014/main" id="{B5A7E549-3D89-DE4C-BE00-FA5FE9C716F0}"/>
                </a:ext>
              </a:extLst>
            </p:cNvPr>
            <p:cNvSpPr/>
            <p:nvPr/>
          </p:nvSpPr>
          <p:spPr>
            <a:xfrm>
              <a:off x="10829833" y="3157121"/>
              <a:ext cx="1287786" cy="400114"/>
            </a:xfrm>
            <a:prstGeom prst="rect">
              <a:avLst/>
            </a:prstGeom>
            <a:solidFill>
              <a:srgbClr val="83A2E2"/>
            </a:solidFill>
            <a:ln cap="flat">
              <a:noFill/>
              <a:prstDash val="solid"/>
            </a:ln>
          </p:spPr>
          <p:txBody>
            <a:bodyPr vert="horz" wrap="square" lIns="91440" tIns="45720" rIns="91440" bIns="45720" anchor="ctr" anchorCtr="1" compatLnSpc="1">
              <a:spAutoFit/>
            </a:bodyPr>
            <a:lstStyle/>
            <a:p>
              <a:pPr marL="0" marR="0" lvl="0" indent="0" algn="ctr"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000" b="0" i="0" u="none" strike="noStrike" kern="1200" cap="none" spc="0" baseline="0" dirty="0">
                  <a:solidFill>
                    <a:srgbClr val="ECF0F1"/>
                  </a:solidFill>
                  <a:uFillTx/>
                  <a:latin typeface="Poppins" pitchFamily="2"/>
                  <a:cs typeface="Poppins" pitchFamily="2"/>
                </a:rPr>
                <a:t>RBAC, OPA, Pod &amp; Network Policies</a:t>
              </a:r>
            </a:p>
          </p:txBody>
        </p:sp>
        <p:sp>
          <p:nvSpPr>
            <p:cNvPr id="43" name="Rectangle 68">
              <a:extLst>
                <a:ext uri="{FF2B5EF4-FFF2-40B4-BE49-F238E27FC236}">
                  <a16:creationId xmlns:a16="http://schemas.microsoft.com/office/drawing/2014/main" id="{93AC59C1-FC0C-1E4C-96B5-08749BAF1731}"/>
                </a:ext>
              </a:extLst>
            </p:cNvPr>
            <p:cNvSpPr/>
            <p:nvPr/>
          </p:nvSpPr>
          <p:spPr>
            <a:xfrm>
              <a:off x="9526776" y="3164052"/>
              <a:ext cx="1271217" cy="400114"/>
            </a:xfrm>
            <a:prstGeom prst="rect">
              <a:avLst/>
            </a:prstGeom>
            <a:solidFill>
              <a:srgbClr val="83A2E2"/>
            </a:solidFill>
            <a:ln cap="flat">
              <a:noFill/>
              <a:prstDash val="solid"/>
            </a:ln>
          </p:spPr>
          <p:txBody>
            <a:bodyPr vert="horz" wrap="square" lIns="91440" tIns="45720" rIns="91440" bIns="45720" anchor="ctr" anchorCtr="1" compatLnSpc="1">
              <a:spAutoFit/>
            </a:bodyPr>
            <a:lstStyle/>
            <a:p>
              <a:pPr marL="0" marR="0" lvl="0" indent="0" algn="ctr"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000" b="0" i="0" u="none" strike="noStrike" kern="1200" cap="none" spc="0" baseline="0" dirty="0">
                  <a:solidFill>
                    <a:srgbClr val="ECF0F1"/>
                  </a:solidFill>
                  <a:uFillTx/>
                  <a:latin typeface="Poppins" pitchFamily="2"/>
                  <a:cs typeface="Poppins" pitchFamily="2"/>
                </a:rPr>
                <a:t>CIS </a:t>
              </a:r>
              <a:br>
                <a:rPr lang="en-US" sz="1000" b="0" i="0" u="none" strike="noStrike" kern="1200" cap="none" spc="0" baseline="0" dirty="0">
                  <a:solidFill>
                    <a:srgbClr val="ECF0F1"/>
                  </a:solidFill>
                  <a:uFillTx/>
                  <a:latin typeface="Poppins" pitchFamily="2"/>
                  <a:cs typeface="Poppins" pitchFamily="2"/>
                </a:rPr>
              </a:br>
              <a:r>
                <a:rPr lang="en-US" sz="1000" b="0" i="0" u="none" strike="noStrike" kern="1200" cap="none" spc="0" baseline="0" dirty="0">
                  <a:solidFill>
                    <a:srgbClr val="ECF0F1"/>
                  </a:solidFill>
                  <a:uFillTx/>
                  <a:latin typeface="Poppins" pitchFamily="2"/>
                  <a:cs typeface="Poppins" pitchFamily="2"/>
                </a:rPr>
                <a:t>Benchmarking</a:t>
              </a:r>
            </a:p>
          </p:txBody>
        </p:sp>
        <p:sp>
          <p:nvSpPr>
            <p:cNvPr id="44" name="Rectangle 69">
              <a:extLst>
                <a:ext uri="{FF2B5EF4-FFF2-40B4-BE49-F238E27FC236}">
                  <a16:creationId xmlns:a16="http://schemas.microsoft.com/office/drawing/2014/main" id="{11CF04A1-E8E8-9443-ADE7-99199EA22705}"/>
                </a:ext>
              </a:extLst>
            </p:cNvPr>
            <p:cNvSpPr/>
            <p:nvPr/>
          </p:nvSpPr>
          <p:spPr>
            <a:xfrm>
              <a:off x="8223729" y="3168560"/>
              <a:ext cx="1264176" cy="400114"/>
            </a:xfrm>
            <a:prstGeom prst="rect">
              <a:avLst/>
            </a:prstGeom>
            <a:solidFill>
              <a:srgbClr val="83A2E2"/>
            </a:solidFill>
            <a:ln cap="flat">
              <a:noFill/>
              <a:prstDash val="solid"/>
            </a:ln>
          </p:spPr>
          <p:txBody>
            <a:bodyPr vert="horz" wrap="square" lIns="91440" tIns="45720" rIns="91440" bIns="45720" anchor="ctr" anchorCtr="1" compatLnSpc="1">
              <a:spAutoFit/>
            </a:bodyPr>
            <a:lstStyle/>
            <a:p>
              <a:pPr marL="0" marR="0" lvl="0" indent="0" algn="ctr"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000" b="0" i="0" u="none" strike="noStrike" kern="1200" cap="none" spc="0" baseline="0" dirty="0">
                  <a:solidFill>
                    <a:srgbClr val="ECF0F1"/>
                  </a:solidFill>
                  <a:uFillTx/>
                  <a:latin typeface="Poppins" pitchFamily="2"/>
                  <a:cs typeface="Poppins" pitchFamily="2"/>
                </a:rPr>
                <a:t>Monitoring &amp; Logging</a:t>
              </a:r>
            </a:p>
          </p:txBody>
        </p:sp>
        <p:sp>
          <p:nvSpPr>
            <p:cNvPr id="45" name="Rectangle 71">
              <a:extLst>
                <a:ext uri="{FF2B5EF4-FFF2-40B4-BE49-F238E27FC236}">
                  <a16:creationId xmlns:a16="http://schemas.microsoft.com/office/drawing/2014/main" id="{C69163B5-7E89-BA43-A348-99CB7E59EB1A}"/>
                </a:ext>
              </a:extLst>
            </p:cNvPr>
            <p:cNvSpPr/>
            <p:nvPr/>
          </p:nvSpPr>
          <p:spPr>
            <a:xfrm>
              <a:off x="6925098" y="3170837"/>
              <a:ext cx="1259741" cy="400114"/>
            </a:xfrm>
            <a:prstGeom prst="rect">
              <a:avLst/>
            </a:prstGeom>
            <a:solidFill>
              <a:srgbClr val="83A2E2"/>
            </a:solidFill>
            <a:ln cap="flat">
              <a:noFill/>
              <a:prstDash val="solid"/>
            </a:ln>
          </p:spPr>
          <p:txBody>
            <a:bodyPr vert="horz" wrap="square" lIns="91440" tIns="45720" rIns="91440" bIns="45720" anchor="ctr" anchorCtr="1" compatLnSpc="1">
              <a:spAutoFit/>
            </a:bodyPr>
            <a:lstStyle/>
            <a:p>
              <a:pPr marL="0" marR="0" lvl="0" indent="0" algn="ctr"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Poppins" pitchFamily="2"/>
                  <a:cs typeface="Poppins" pitchFamily="2"/>
                </a:rPr>
                <a:t>Centralized </a:t>
              </a:r>
              <a:br>
                <a:rPr lang="en-US" sz="1000" b="0" i="0" u="none" strike="noStrike" kern="1200" cap="none" spc="0" baseline="0">
                  <a:solidFill>
                    <a:srgbClr val="ECF0F1"/>
                  </a:solidFill>
                  <a:uFillTx/>
                  <a:latin typeface="Poppins" pitchFamily="2"/>
                  <a:cs typeface="Poppins" pitchFamily="2"/>
                </a:rPr>
              </a:br>
              <a:r>
                <a:rPr lang="en-US" sz="1000" b="0" i="0" u="none" strike="noStrike" kern="1200" cap="none" spc="0" baseline="0">
                  <a:solidFill>
                    <a:srgbClr val="ECF0F1"/>
                  </a:solidFill>
                  <a:uFillTx/>
                  <a:latin typeface="Poppins" pitchFamily="2"/>
                  <a:cs typeface="Poppins" pitchFamily="2"/>
                </a:rPr>
                <a:t>Audit</a:t>
              </a:r>
            </a:p>
          </p:txBody>
        </p:sp>
      </p:grpSp>
      <p:grpSp>
        <p:nvGrpSpPr>
          <p:cNvPr id="46" name="Group 72">
            <a:extLst>
              <a:ext uri="{FF2B5EF4-FFF2-40B4-BE49-F238E27FC236}">
                <a16:creationId xmlns:a16="http://schemas.microsoft.com/office/drawing/2014/main" id="{D3B36A49-3CA0-3343-9042-3BDE2BF79FCF}"/>
              </a:ext>
            </a:extLst>
          </p:cNvPr>
          <p:cNvGrpSpPr/>
          <p:nvPr/>
        </p:nvGrpSpPr>
        <p:grpSpPr>
          <a:xfrm>
            <a:off x="1693578" y="3657746"/>
            <a:ext cx="10424040" cy="809326"/>
            <a:chOff x="1693578" y="3657746"/>
            <a:chExt cx="10424040" cy="809326"/>
          </a:xfrm>
        </p:grpSpPr>
        <p:sp>
          <p:nvSpPr>
            <p:cNvPr id="47" name="Rectangle 73">
              <a:extLst>
                <a:ext uri="{FF2B5EF4-FFF2-40B4-BE49-F238E27FC236}">
                  <a16:creationId xmlns:a16="http://schemas.microsoft.com/office/drawing/2014/main" id="{74CA3CBB-4BF3-5A4B-BC83-EE50D6EEE3D6}"/>
                </a:ext>
              </a:extLst>
            </p:cNvPr>
            <p:cNvSpPr/>
            <p:nvPr/>
          </p:nvSpPr>
          <p:spPr>
            <a:xfrm>
              <a:off x="1693578" y="3657746"/>
              <a:ext cx="6262240" cy="304696"/>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243843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a:solidFill>
                    <a:srgbClr val="FFFFFF"/>
                  </a:solidFill>
                  <a:uFillTx/>
                  <a:latin typeface="Poppins" pitchFamily="2"/>
                  <a:cs typeface="Poppins" pitchFamily="2"/>
                </a:rPr>
                <a:t>Simplified Cluster Operations &amp; Infrastructure Management (Run &amp; Manage)</a:t>
              </a:r>
            </a:p>
          </p:txBody>
        </p:sp>
        <p:sp>
          <p:nvSpPr>
            <p:cNvPr id="48" name="Rectangle 74">
              <a:extLst>
                <a:ext uri="{FF2B5EF4-FFF2-40B4-BE49-F238E27FC236}">
                  <a16:creationId xmlns:a16="http://schemas.microsoft.com/office/drawing/2014/main" id="{9994BC1A-0821-6D4E-9BC0-EE81A6BF75A2}"/>
                </a:ext>
              </a:extLst>
            </p:cNvPr>
            <p:cNvSpPr/>
            <p:nvPr/>
          </p:nvSpPr>
          <p:spPr>
            <a:xfrm>
              <a:off x="3362861" y="3912617"/>
              <a:ext cx="1485561" cy="553998"/>
            </a:xfrm>
            <a:prstGeom prst="rect">
              <a:avLst/>
            </a:prstGeom>
            <a:solidFill>
              <a:srgbClr val="809FD9"/>
            </a:solidFill>
            <a:ln cap="flat">
              <a:noFill/>
              <a:prstDash val="solid"/>
            </a:ln>
          </p:spPr>
          <p:txBody>
            <a:bodyPr vert="horz" wrap="square" lIns="91440" tIns="45720" rIns="91440" bIns="45720" anchor="ctr" anchorCtr="1" compatLnSpc="1">
              <a:spAutoFit/>
            </a:bodyPr>
            <a:lstStyle/>
            <a:p>
              <a:pPr marL="0" marR="0" lvl="0" indent="0" algn="ctr"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Poppins" pitchFamily="2"/>
                  <a:cs typeface="Poppins" pitchFamily="2"/>
                </a:rPr>
                <a:t>Dashboard, Monitoring &amp; Diagnostics</a:t>
              </a:r>
            </a:p>
          </p:txBody>
        </p:sp>
        <p:sp>
          <p:nvSpPr>
            <p:cNvPr id="49" name="Rectangle 75">
              <a:extLst>
                <a:ext uri="{FF2B5EF4-FFF2-40B4-BE49-F238E27FC236}">
                  <a16:creationId xmlns:a16="http://schemas.microsoft.com/office/drawing/2014/main" id="{993E0BAC-0350-9A4D-BF86-FD1921385307}"/>
                </a:ext>
              </a:extLst>
            </p:cNvPr>
            <p:cNvSpPr/>
            <p:nvPr/>
          </p:nvSpPr>
          <p:spPr>
            <a:xfrm>
              <a:off x="6821314" y="3982276"/>
              <a:ext cx="1667938" cy="400114"/>
            </a:xfrm>
            <a:prstGeom prst="rect">
              <a:avLst/>
            </a:prstGeom>
            <a:solidFill>
              <a:srgbClr val="83A2E2"/>
            </a:solidFill>
            <a:ln cap="flat">
              <a:noFill/>
              <a:prstDash val="solid"/>
            </a:ln>
          </p:spPr>
          <p:txBody>
            <a:bodyPr vert="horz" wrap="square" lIns="91440" tIns="45720" rIns="91440" bIns="45720" anchor="ctr" anchorCtr="1" compatLnSpc="1">
              <a:spAutoFit/>
            </a:bodyPr>
            <a:lstStyle/>
            <a:p>
              <a:pPr marL="0" marR="0" lvl="0" indent="0" algn="ctr"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000" b="0" i="0" u="none" strike="noStrike" kern="1200" cap="none" spc="0" baseline="0" dirty="0">
                  <a:solidFill>
                    <a:srgbClr val="ECF0F1"/>
                  </a:solidFill>
                  <a:uFillTx/>
                  <a:latin typeface="Poppins" pitchFamily="2"/>
                  <a:cs typeface="Poppins" pitchFamily="2"/>
                </a:rPr>
                <a:t>Cluster Templates &amp; Config Enforcement</a:t>
              </a:r>
            </a:p>
          </p:txBody>
        </p:sp>
        <p:sp>
          <p:nvSpPr>
            <p:cNvPr id="50" name="Rectangle 76">
              <a:extLst>
                <a:ext uri="{FF2B5EF4-FFF2-40B4-BE49-F238E27FC236}">
                  <a16:creationId xmlns:a16="http://schemas.microsoft.com/office/drawing/2014/main" id="{4B6AE9F8-5D49-C14B-8C17-9F59F0BB672E}"/>
                </a:ext>
              </a:extLst>
            </p:cNvPr>
            <p:cNvSpPr/>
            <p:nvPr/>
          </p:nvSpPr>
          <p:spPr>
            <a:xfrm>
              <a:off x="5000807" y="3912617"/>
              <a:ext cx="1667938" cy="553998"/>
            </a:xfrm>
            <a:prstGeom prst="rect">
              <a:avLst/>
            </a:prstGeom>
            <a:solidFill>
              <a:srgbClr val="83A2E2"/>
            </a:solidFill>
            <a:ln cap="flat">
              <a:noFill/>
              <a:prstDash val="solid"/>
            </a:ln>
          </p:spPr>
          <p:txBody>
            <a:bodyPr vert="horz" wrap="square" lIns="91440" tIns="45720" rIns="91440" bIns="45720" anchor="ctr" anchorCtr="1" compatLnSpc="1">
              <a:spAutoFit/>
            </a:bodyPr>
            <a:lstStyle/>
            <a:p>
              <a:pPr marL="0" marR="0" lvl="0" indent="0" algn="ctr"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Poppins" pitchFamily="2"/>
                  <a:cs typeface="Poppins" pitchFamily="2"/>
                </a:rPr>
                <a:t>Advanced Infrastructure Monitoring &amp; Alerting</a:t>
              </a:r>
            </a:p>
          </p:txBody>
        </p:sp>
        <p:sp>
          <p:nvSpPr>
            <p:cNvPr id="51" name="Rectangle 77">
              <a:extLst>
                <a:ext uri="{FF2B5EF4-FFF2-40B4-BE49-F238E27FC236}">
                  <a16:creationId xmlns:a16="http://schemas.microsoft.com/office/drawing/2014/main" id="{EE14F50D-C1D6-414C-8174-A58768D8D12D}"/>
                </a:ext>
              </a:extLst>
            </p:cNvPr>
            <p:cNvSpPr/>
            <p:nvPr/>
          </p:nvSpPr>
          <p:spPr>
            <a:xfrm>
              <a:off x="1803041" y="3913074"/>
              <a:ext cx="1397184" cy="553998"/>
            </a:xfrm>
            <a:prstGeom prst="rect">
              <a:avLst/>
            </a:prstGeom>
            <a:solidFill>
              <a:srgbClr val="809FD9"/>
            </a:solidFill>
            <a:ln cap="flat">
              <a:noFill/>
              <a:prstDash val="solid"/>
            </a:ln>
          </p:spPr>
          <p:txBody>
            <a:bodyPr vert="horz" wrap="square" lIns="91440" tIns="45720" rIns="91440" bIns="45720" anchor="ctr" anchorCtr="1" compatLnSpc="1">
              <a:spAutoFit/>
            </a:bodyPr>
            <a:lstStyle/>
            <a:p>
              <a:pPr marL="0" marR="0" lvl="0" indent="0" algn="ctr"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000" b="0" i="0" u="none" strike="noStrike" kern="1200" cap="none" spc="0" baseline="0" dirty="0">
                  <a:solidFill>
                    <a:srgbClr val="ECF0F1"/>
                  </a:solidFill>
                  <a:uFillTx/>
                  <a:latin typeface="Poppins" pitchFamily="2"/>
                  <a:cs typeface="Poppins" pitchFamily="2"/>
                </a:rPr>
                <a:t>Kubernetes version management</a:t>
              </a:r>
            </a:p>
          </p:txBody>
        </p:sp>
        <p:sp>
          <p:nvSpPr>
            <p:cNvPr id="52" name="Rectangle 78">
              <a:extLst>
                <a:ext uri="{FF2B5EF4-FFF2-40B4-BE49-F238E27FC236}">
                  <a16:creationId xmlns:a16="http://schemas.microsoft.com/office/drawing/2014/main" id="{4B41AA2E-BCCB-D24A-960F-F5A450AA188A}"/>
                </a:ext>
              </a:extLst>
            </p:cNvPr>
            <p:cNvSpPr/>
            <p:nvPr/>
          </p:nvSpPr>
          <p:spPr>
            <a:xfrm>
              <a:off x="8641820" y="3982276"/>
              <a:ext cx="1665652" cy="400114"/>
            </a:xfrm>
            <a:prstGeom prst="rect">
              <a:avLst/>
            </a:prstGeom>
            <a:solidFill>
              <a:srgbClr val="83A2E2"/>
            </a:solidFill>
            <a:ln cap="flat">
              <a:noFill/>
              <a:prstDash val="solid"/>
            </a:ln>
          </p:spPr>
          <p:txBody>
            <a:bodyPr vert="horz" wrap="square" lIns="91440" tIns="45720" rIns="91440" bIns="45720" anchor="ctr" anchorCtr="1" compatLnSpc="1">
              <a:spAutoFit/>
            </a:bodyPr>
            <a:lstStyle/>
            <a:p>
              <a:pPr marL="0" marR="0" lvl="0" indent="0" algn="ctr"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Poppins" pitchFamily="2"/>
                  <a:cs typeface="Poppins" pitchFamily="2"/>
                </a:rPr>
                <a:t>Node Pool </a:t>
              </a:r>
              <a:br>
                <a:rPr lang="en-US" sz="1000" b="0" i="0" u="none" strike="noStrike" kern="1200" cap="none" spc="0" baseline="0">
                  <a:solidFill>
                    <a:srgbClr val="ECF0F1"/>
                  </a:solidFill>
                  <a:uFillTx/>
                  <a:latin typeface="Poppins" pitchFamily="2"/>
                  <a:cs typeface="Poppins" pitchFamily="2"/>
                </a:rPr>
              </a:br>
              <a:r>
                <a:rPr lang="en-US" sz="1000" b="0" i="0" u="none" strike="noStrike" kern="1200" cap="none" spc="0" baseline="0">
                  <a:solidFill>
                    <a:srgbClr val="ECF0F1"/>
                  </a:solidFill>
                  <a:uFillTx/>
                  <a:latin typeface="Poppins" pitchFamily="2"/>
                  <a:cs typeface="Poppins" pitchFamily="2"/>
                </a:rPr>
                <a:t>Management</a:t>
              </a:r>
            </a:p>
          </p:txBody>
        </p:sp>
        <p:sp>
          <p:nvSpPr>
            <p:cNvPr id="53" name="Rectangle 79">
              <a:extLst>
                <a:ext uri="{FF2B5EF4-FFF2-40B4-BE49-F238E27FC236}">
                  <a16:creationId xmlns:a16="http://schemas.microsoft.com/office/drawing/2014/main" id="{2A992BA5-2EDF-0A48-9018-CC62427BFC70}"/>
                </a:ext>
              </a:extLst>
            </p:cNvPr>
            <p:cNvSpPr/>
            <p:nvPr/>
          </p:nvSpPr>
          <p:spPr>
            <a:xfrm>
              <a:off x="10449680" y="3982276"/>
              <a:ext cx="1667938" cy="400114"/>
            </a:xfrm>
            <a:prstGeom prst="rect">
              <a:avLst/>
            </a:prstGeom>
            <a:solidFill>
              <a:srgbClr val="83A2E2"/>
            </a:solidFill>
            <a:ln cap="flat">
              <a:noFill/>
              <a:prstDash val="solid"/>
            </a:ln>
          </p:spPr>
          <p:txBody>
            <a:bodyPr vert="horz" wrap="square" lIns="91440" tIns="45720" rIns="91440" bIns="45720" anchor="ctr" anchorCtr="1" compatLnSpc="1">
              <a:spAutoFit/>
            </a:bodyPr>
            <a:lstStyle/>
            <a:p>
              <a:pPr marL="0" marR="0" lvl="0" indent="0" algn="ctr"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Poppins" pitchFamily="2"/>
                  <a:cs typeface="Poppins" pitchFamily="2"/>
                </a:rPr>
                <a:t>Cluster Provisioning &amp; Lifecycle Management</a:t>
              </a:r>
            </a:p>
          </p:txBody>
        </p:sp>
      </p:grpSp>
      <p:grpSp>
        <p:nvGrpSpPr>
          <p:cNvPr id="54" name="Group 80">
            <a:extLst>
              <a:ext uri="{FF2B5EF4-FFF2-40B4-BE49-F238E27FC236}">
                <a16:creationId xmlns:a16="http://schemas.microsoft.com/office/drawing/2014/main" id="{CB2F9AE8-7C20-954F-A14F-815EFAF28208}"/>
              </a:ext>
            </a:extLst>
          </p:cNvPr>
          <p:cNvGrpSpPr/>
          <p:nvPr/>
        </p:nvGrpSpPr>
        <p:grpSpPr>
          <a:xfrm>
            <a:off x="1683785" y="2876126"/>
            <a:ext cx="5059155" cy="657718"/>
            <a:chOff x="1683785" y="2876126"/>
            <a:chExt cx="5059155" cy="657718"/>
          </a:xfrm>
        </p:grpSpPr>
        <p:sp>
          <p:nvSpPr>
            <p:cNvPr id="55" name="Rectangle 81">
              <a:extLst>
                <a:ext uri="{FF2B5EF4-FFF2-40B4-BE49-F238E27FC236}">
                  <a16:creationId xmlns:a16="http://schemas.microsoft.com/office/drawing/2014/main" id="{89A694BF-8E19-E947-8D36-9A99E6D51443}"/>
                </a:ext>
              </a:extLst>
            </p:cNvPr>
            <p:cNvSpPr/>
            <p:nvPr/>
          </p:nvSpPr>
          <p:spPr>
            <a:xfrm>
              <a:off x="1683785" y="2876126"/>
              <a:ext cx="2688875" cy="276999"/>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243843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a:solidFill>
                    <a:srgbClr val="FFFFFF"/>
                  </a:solidFill>
                  <a:uFillTx/>
                  <a:latin typeface="Poppins" pitchFamily="2"/>
                  <a:cs typeface="Poppins" pitchFamily="2"/>
                </a:rPr>
                <a:t>Security &amp; Authentication</a:t>
              </a:r>
            </a:p>
          </p:txBody>
        </p:sp>
        <p:pic>
          <p:nvPicPr>
            <p:cNvPr id="56" name="Picture 82">
              <a:extLst>
                <a:ext uri="{FF2B5EF4-FFF2-40B4-BE49-F238E27FC236}">
                  <a16:creationId xmlns:a16="http://schemas.microsoft.com/office/drawing/2014/main" id="{6F727364-25C5-1746-BDCF-C9DC7869CBD8}"/>
                </a:ext>
              </a:extLst>
            </p:cNvPr>
            <p:cNvPicPr>
              <a:picLocks noChangeAspect="1"/>
            </p:cNvPicPr>
            <p:nvPr/>
          </p:nvPicPr>
          <p:blipFill>
            <a:blip r:embed="rId17"/>
            <a:stretch>
              <a:fillRect/>
            </a:stretch>
          </p:blipFill>
          <p:spPr>
            <a:xfrm>
              <a:off x="1919298" y="3210741"/>
              <a:ext cx="1320503" cy="323103"/>
            </a:xfrm>
            <a:prstGeom prst="rect">
              <a:avLst/>
            </a:prstGeom>
            <a:noFill/>
            <a:ln cap="flat">
              <a:noFill/>
            </a:ln>
          </p:spPr>
        </p:pic>
        <p:pic>
          <p:nvPicPr>
            <p:cNvPr id="57" name="Picture 83">
              <a:extLst>
                <a:ext uri="{FF2B5EF4-FFF2-40B4-BE49-F238E27FC236}">
                  <a16:creationId xmlns:a16="http://schemas.microsoft.com/office/drawing/2014/main" id="{54BE767D-7677-1E42-81EE-119094328F5B}"/>
                </a:ext>
              </a:extLst>
            </p:cNvPr>
            <p:cNvPicPr>
              <a:picLocks noChangeAspect="1"/>
            </p:cNvPicPr>
            <p:nvPr/>
          </p:nvPicPr>
          <p:blipFill>
            <a:blip r:embed="rId18"/>
            <a:stretch>
              <a:fillRect/>
            </a:stretch>
          </p:blipFill>
          <p:spPr>
            <a:xfrm>
              <a:off x="3520650" y="3268010"/>
              <a:ext cx="670977" cy="172629"/>
            </a:xfrm>
            <a:prstGeom prst="rect">
              <a:avLst/>
            </a:prstGeom>
            <a:noFill/>
            <a:ln cap="flat">
              <a:noFill/>
            </a:ln>
          </p:spPr>
        </p:pic>
        <p:pic>
          <p:nvPicPr>
            <p:cNvPr id="58" name="Picture 84">
              <a:extLst>
                <a:ext uri="{FF2B5EF4-FFF2-40B4-BE49-F238E27FC236}">
                  <a16:creationId xmlns:a16="http://schemas.microsoft.com/office/drawing/2014/main" id="{9DE388EA-B1DC-5143-9AD5-D64581849F0B}"/>
                </a:ext>
              </a:extLst>
            </p:cNvPr>
            <p:cNvPicPr>
              <a:picLocks noChangeAspect="1"/>
            </p:cNvPicPr>
            <p:nvPr/>
          </p:nvPicPr>
          <p:blipFill>
            <a:blip r:embed="rId19"/>
            <a:stretch>
              <a:fillRect/>
            </a:stretch>
          </p:blipFill>
          <p:spPr>
            <a:xfrm>
              <a:off x="4514328" y="3274667"/>
              <a:ext cx="670977" cy="162900"/>
            </a:xfrm>
            <a:prstGeom prst="rect">
              <a:avLst/>
            </a:prstGeom>
            <a:noFill/>
            <a:ln cap="flat">
              <a:noFill/>
            </a:ln>
          </p:spPr>
        </p:pic>
        <p:pic>
          <p:nvPicPr>
            <p:cNvPr id="59" name="Picture 85">
              <a:extLst>
                <a:ext uri="{FF2B5EF4-FFF2-40B4-BE49-F238E27FC236}">
                  <a16:creationId xmlns:a16="http://schemas.microsoft.com/office/drawing/2014/main" id="{EAB15013-91C3-F142-B2BB-E14D987A9CD9}"/>
                </a:ext>
              </a:extLst>
            </p:cNvPr>
            <p:cNvPicPr>
              <a:picLocks noChangeAspect="1"/>
            </p:cNvPicPr>
            <p:nvPr/>
          </p:nvPicPr>
          <p:blipFill>
            <a:blip r:embed="rId20"/>
            <a:srcRect/>
            <a:stretch>
              <a:fillRect/>
            </a:stretch>
          </p:blipFill>
          <p:spPr>
            <a:xfrm>
              <a:off x="5472903" y="3223461"/>
              <a:ext cx="412330" cy="293842"/>
            </a:xfrm>
            <a:prstGeom prst="rect">
              <a:avLst/>
            </a:prstGeom>
            <a:noFill/>
            <a:ln cap="flat">
              <a:noFill/>
            </a:ln>
          </p:spPr>
        </p:pic>
        <p:pic>
          <p:nvPicPr>
            <p:cNvPr id="60" name="Picture 86">
              <a:extLst>
                <a:ext uri="{FF2B5EF4-FFF2-40B4-BE49-F238E27FC236}">
                  <a16:creationId xmlns:a16="http://schemas.microsoft.com/office/drawing/2014/main" id="{41B8D1F7-112C-224E-AC74-AE0BD3CC3E44}"/>
                </a:ext>
              </a:extLst>
            </p:cNvPr>
            <p:cNvPicPr>
              <a:picLocks noChangeAspect="1"/>
            </p:cNvPicPr>
            <p:nvPr/>
          </p:nvPicPr>
          <p:blipFill>
            <a:blip r:embed="rId21"/>
            <a:stretch>
              <a:fillRect/>
            </a:stretch>
          </p:blipFill>
          <p:spPr>
            <a:xfrm>
              <a:off x="6126644" y="3235174"/>
              <a:ext cx="616296" cy="206325"/>
            </a:xfrm>
            <a:prstGeom prst="rect">
              <a:avLst/>
            </a:prstGeom>
            <a:noFill/>
            <a:ln cap="flat">
              <a:noFill/>
            </a:ln>
          </p:spPr>
        </p:pic>
      </p:grpSp>
      <p:sp>
        <p:nvSpPr>
          <p:cNvPr id="61" name="Rectangle 87">
            <a:extLst>
              <a:ext uri="{FF2B5EF4-FFF2-40B4-BE49-F238E27FC236}">
                <a16:creationId xmlns:a16="http://schemas.microsoft.com/office/drawing/2014/main" id="{3C40C046-71C9-224B-AAC5-AE8B2B9578A6}"/>
              </a:ext>
            </a:extLst>
          </p:cNvPr>
          <p:cNvSpPr/>
          <p:nvPr/>
        </p:nvSpPr>
        <p:spPr>
          <a:xfrm>
            <a:off x="5652464" y="2059109"/>
            <a:ext cx="2959839" cy="276999"/>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243843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a:solidFill>
                  <a:srgbClr val="FFFFFF"/>
                </a:solidFill>
                <a:uFillTx/>
                <a:latin typeface="Poppins" pitchFamily="2"/>
                <a:cs typeface="Poppins" pitchFamily="2"/>
              </a:rPr>
              <a:t>Platform Services (Build &amp; Run)</a:t>
            </a:r>
          </a:p>
        </p:txBody>
      </p:sp>
      <p:grpSp>
        <p:nvGrpSpPr>
          <p:cNvPr id="62" name="Group 88">
            <a:extLst>
              <a:ext uri="{FF2B5EF4-FFF2-40B4-BE49-F238E27FC236}">
                <a16:creationId xmlns:a16="http://schemas.microsoft.com/office/drawing/2014/main" id="{32FB923F-B9F3-A04E-8642-2C7436E64EE4}"/>
              </a:ext>
            </a:extLst>
          </p:cNvPr>
          <p:cNvGrpSpPr/>
          <p:nvPr/>
        </p:nvGrpSpPr>
        <p:grpSpPr>
          <a:xfrm>
            <a:off x="1825791" y="2363248"/>
            <a:ext cx="1580631" cy="400114"/>
            <a:chOff x="1825791" y="2363248"/>
            <a:chExt cx="1580631" cy="400114"/>
          </a:xfrm>
        </p:grpSpPr>
        <p:sp>
          <p:nvSpPr>
            <p:cNvPr id="63" name="Rectangle 89">
              <a:extLst>
                <a:ext uri="{FF2B5EF4-FFF2-40B4-BE49-F238E27FC236}">
                  <a16:creationId xmlns:a16="http://schemas.microsoft.com/office/drawing/2014/main" id="{791B340A-72F4-A044-AB2E-873D45FB0401}"/>
                </a:ext>
              </a:extLst>
            </p:cNvPr>
            <p:cNvSpPr/>
            <p:nvPr/>
          </p:nvSpPr>
          <p:spPr>
            <a:xfrm>
              <a:off x="1825791" y="2363248"/>
              <a:ext cx="1580631" cy="400114"/>
            </a:xfrm>
            <a:prstGeom prst="rect">
              <a:avLst/>
            </a:prstGeom>
            <a:solidFill>
              <a:srgbClr val="83A2E2"/>
            </a:solidFill>
            <a:ln cap="flat">
              <a:noFill/>
              <a:prstDash val="solid"/>
            </a:ln>
          </p:spPr>
          <p:txBody>
            <a:bodyPr vert="horz" wrap="square" lIns="91440" tIns="45720" rIns="91440" bIns="45720" anchor="ctr"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Arial"/>
                  <a:cs typeface="Arial"/>
                </a:rPr>
                <a:t>Rancher </a:t>
              </a:r>
              <a:br>
                <a:rPr lang="en-US" sz="1000" b="0" i="0" u="none" strike="noStrike" kern="1200" cap="none" spc="0" baseline="0">
                  <a:solidFill>
                    <a:srgbClr val="ECF0F1"/>
                  </a:solidFill>
                  <a:uFillTx/>
                  <a:latin typeface="Arial"/>
                  <a:cs typeface="Arial"/>
                </a:rPr>
              </a:br>
              <a:r>
                <a:rPr lang="en-US" sz="1000" b="0" i="0" u="none" strike="noStrike" kern="1200" cap="none" spc="0" baseline="0">
                  <a:solidFill>
                    <a:srgbClr val="ECF0F1"/>
                  </a:solidFill>
                  <a:uFillTx/>
                  <a:latin typeface="Arial"/>
                  <a:cs typeface="Arial"/>
                </a:rPr>
                <a:t>Catalog</a:t>
              </a:r>
            </a:p>
          </p:txBody>
        </p:sp>
        <p:pic>
          <p:nvPicPr>
            <p:cNvPr id="64" name="Graphic 46">
              <a:extLst>
                <a:ext uri="{FF2B5EF4-FFF2-40B4-BE49-F238E27FC236}">
                  <a16:creationId xmlns:a16="http://schemas.microsoft.com/office/drawing/2014/main" id="{B18F4CF9-3241-044C-AA8E-771EEAF10769}"/>
                </a:ext>
              </a:extLst>
            </p:cNvPr>
            <p:cNvPicPr>
              <a:picLocks noChangeAspect="1"/>
            </p:cNvPicPr>
            <p:nvPr/>
          </p:nvPicPr>
          <p:blipFill>
            <a:blip r:embed="rId22"/>
            <a:srcRect/>
            <a:stretch>
              <a:fillRect/>
            </a:stretch>
          </p:blipFill>
          <p:spPr>
            <a:xfrm>
              <a:off x="2955679" y="2409508"/>
              <a:ext cx="311709" cy="323606"/>
            </a:xfrm>
            <a:prstGeom prst="rect">
              <a:avLst/>
            </a:prstGeom>
            <a:solidFill>
              <a:srgbClr val="83A2E2"/>
            </a:solidFill>
            <a:ln cap="flat">
              <a:noFill/>
            </a:ln>
          </p:spPr>
        </p:pic>
      </p:grpSp>
      <p:grpSp>
        <p:nvGrpSpPr>
          <p:cNvPr id="65" name="Group 91">
            <a:extLst>
              <a:ext uri="{FF2B5EF4-FFF2-40B4-BE49-F238E27FC236}">
                <a16:creationId xmlns:a16="http://schemas.microsoft.com/office/drawing/2014/main" id="{70B0FE9E-8299-F24B-B65E-542A3E881B9C}"/>
              </a:ext>
            </a:extLst>
          </p:cNvPr>
          <p:cNvGrpSpPr/>
          <p:nvPr/>
        </p:nvGrpSpPr>
        <p:grpSpPr>
          <a:xfrm>
            <a:off x="7031662" y="2352257"/>
            <a:ext cx="1580640" cy="400114"/>
            <a:chOff x="7031662" y="2352257"/>
            <a:chExt cx="1580640" cy="400114"/>
          </a:xfrm>
        </p:grpSpPr>
        <p:sp>
          <p:nvSpPr>
            <p:cNvPr id="66" name="Rectangle 92">
              <a:extLst>
                <a:ext uri="{FF2B5EF4-FFF2-40B4-BE49-F238E27FC236}">
                  <a16:creationId xmlns:a16="http://schemas.microsoft.com/office/drawing/2014/main" id="{F39D011C-FDCE-194B-8823-B6205604CF23}"/>
                </a:ext>
              </a:extLst>
            </p:cNvPr>
            <p:cNvSpPr/>
            <p:nvPr/>
          </p:nvSpPr>
          <p:spPr>
            <a:xfrm>
              <a:off x="7031662" y="2352257"/>
              <a:ext cx="1580640" cy="400114"/>
            </a:xfrm>
            <a:prstGeom prst="rect">
              <a:avLst/>
            </a:prstGeom>
            <a:solidFill>
              <a:srgbClr val="83A2E2"/>
            </a:solidFill>
            <a:ln cap="flat">
              <a:noFill/>
              <a:prstDash val="solid"/>
            </a:ln>
          </p:spPr>
          <p:txBody>
            <a:bodyPr vert="horz" wrap="square" lIns="91440" tIns="45720" rIns="91440" bIns="45720" anchor="ctr"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Arial"/>
                  <a:cs typeface="Arial"/>
                </a:rPr>
                <a:t>Service </a:t>
              </a:r>
              <a:br>
                <a:rPr lang="en-US" sz="1000" b="0" i="0" u="none" strike="noStrike" kern="1200" cap="none" spc="0" baseline="0">
                  <a:solidFill>
                    <a:srgbClr val="ECF0F1"/>
                  </a:solidFill>
                  <a:uFillTx/>
                  <a:latin typeface="Arial"/>
                  <a:cs typeface="Arial"/>
                </a:rPr>
              </a:br>
              <a:r>
                <a:rPr lang="en-US" sz="1000" b="0" i="0" u="none" strike="noStrike" kern="1200" cap="none" spc="0" baseline="0">
                  <a:solidFill>
                    <a:srgbClr val="ECF0F1"/>
                  </a:solidFill>
                  <a:uFillTx/>
                  <a:latin typeface="Arial"/>
                  <a:cs typeface="Arial"/>
                </a:rPr>
                <a:t>Mesh</a:t>
              </a:r>
            </a:p>
          </p:txBody>
        </p:sp>
        <p:pic>
          <p:nvPicPr>
            <p:cNvPr id="67" name="Picture 93">
              <a:extLst>
                <a:ext uri="{FF2B5EF4-FFF2-40B4-BE49-F238E27FC236}">
                  <a16:creationId xmlns:a16="http://schemas.microsoft.com/office/drawing/2014/main" id="{3AFB4F25-17E4-C34A-831E-DCC98718DF67}"/>
                </a:ext>
              </a:extLst>
            </p:cNvPr>
            <p:cNvPicPr>
              <a:picLocks noChangeAspect="1"/>
            </p:cNvPicPr>
            <p:nvPr/>
          </p:nvPicPr>
          <p:blipFill>
            <a:blip r:embed="rId23"/>
            <a:stretch>
              <a:fillRect/>
            </a:stretch>
          </p:blipFill>
          <p:spPr>
            <a:xfrm>
              <a:off x="7919728" y="2405064"/>
              <a:ext cx="565410" cy="294482"/>
            </a:xfrm>
            <a:prstGeom prst="rect">
              <a:avLst/>
            </a:prstGeom>
            <a:solidFill>
              <a:srgbClr val="83A2E2"/>
            </a:solidFill>
            <a:ln cap="flat">
              <a:noFill/>
            </a:ln>
          </p:spPr>
        </p:pic>
      </p:grpSp>
      <p:grpSp>
        <p:nvGrpSpPr>
          <p:cNvPr id="68" name="Group 94">
            <a:extLst>
              <a:ext uri="{FF2B5EF4-FFF2-40B4-BE49-F238E27FC236}">
                <a16:creationId xmlns:a16="http://schemas.microsoft.com/office/drawing/2014/main" id="{7B4BB466-F1F9-7147-8D1C-9BA2287AD8E8}"/>
              </a:ext>
            </a:extLst>
          </p:cNvPr>
          <p:cNvGrpSpPr/>
          <p:nvPr/>
        </p:nvGrpSpPr>
        <p:grpSpPr>
          <a:xfrm>
            <a:off x="10493334" y="2357122"/>
            <a:ext cx="1580640" cy="400114"/>
            <a:chOff x="10493334" y="2357122"/>
            <a:chExt cx="1580640" cy="400114"/>
          </a:xfrm>
          <a:solidFill>
            <a:srgbClr val="83A2E2"/>
          </a:solidFill>
        </p:grpSpPr>
        <p:sp>
          <p:nvSpPr>
            <p:cNvPr id="69" name="Rectangle 95">
              <a:extLst>
                <a:ext uri="{FF2B5EF4-FFF2-40B4-BE49-F238E27FC236}">
                  <a16:creationId xmlns:a16="http://schemas.microsoft.com/office/drawing/2014/main" id="{9862763E-EB94-1B46-AFB2-E953C9014DF4}"/>
                </a:ext>
              </a:extLst>
            </p:cNvPr>
            <p:cNvSpPr/>
            <p:nvPr/>
          </p:nvSpPr>
          <p:spPr>
            <a:xfrm>
              <a:off x="10493334" y="2357122"/>
              <a:ext cx="1580640" cy="400114"/>
            </a:xfrm>
            <a:prstGeom prst="rect">
              <a:avLst/>
            </a:prstGeom>
            <a:grpFill/>
            <a:ln cap="flat">
              <a:noFill/>
              <a:prstDash val="solid"/>
            </a:ln>
          </p:spPr>
          <p:txBody>
            <a:bodyPr vert="horz" wrap="square" lIns="91440" tIns="45720" rIns="91440" bIns="45720" anchor="ctr"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000" b="0" i="0" u="none" strike="noStrike" kern="1200" cap="none" spc="0" baseline="0">
                  <a:solidFill>
                    <a:srgbClr val="F4F4F4"/>
                  </a:solidFill>
                  <a:uFillTx/>
                  <a:latin typeface="Arial"/>
                  <a:cs typeface="Arial"/>
                </a:rPr>
                <a:t>Longhorn</a:t>
              </a:r>
              <a:br>
                <a:rPr lang="en-US" sz="1000" b="0" i="0" u="none" strike="noStrike" kern="1200" cap="none" spc="0" baseline="0">
                  <a:solidFill>
                    <a:srgbClr val="F4F4F4"/>
                  </a:solidFill>
                  <a:uFillTx/>
                  <a:latin typeface="Arial"/>
                  <a:cs typeface="Arial"/>
                </a:rPr>
              </a:br>
              <a:r>
                <a:rPr lang="en-US" sz="1000" b="0" i="0" u="none" strike="noStrike" kern="1200" cap="none" spc="0" baseline="0">
                  <a:solidFill>
                    <a:srgbClr val="F4F4F4"/>
                  </a:solidFill>
                  <a:uFillTx/>
                  <a:latin typeface="Arial"/>
                  <a:cs typeface="Arial"/>
                </a:rPr>
                <a:t>Storage</a:t>
              </a:r>
            </a:p>
          </p:txBody>
        </p:sp>
        <p:pic>
          <p:nvPicPr>
            <p:cNvPr id="70" name="Graphic 96">
              <a:extLst>
                <a:ext uri="{FF2B5EF4-FFF2-40B4-BE49-F238E27FC236}">
                  <a16:creationId xmlns:a16="http://schemas.microsoft.com/office/drawing/2014/main" id="{51E0C09B-0A03-1746-8538-7BAE03855C14}"/>
                </a:ext>
              </a:extLst>
            </p:cNvPr>
            <p:cNvPicPr>
              <a:picLocks noChangeAspect="1"/>
            </p:cNvPicPr>
            <p:nvPr/>
          </p:nvPicPr>
          <p:blipFill>
            <a:blip r:embed="rId24">
              <a:extLst>
                <a:ext uri="{96DAC541-7B7A-43D3-8B79-37D633B846F1}">
                  <asvg:svgBlip xmlns:asvg="http://schemas.microsoft.com/office/drawing/2016/SVG/main" r:embed="rId25"/>
                </a:ext>
              </a:extLst>
            </a:blip>
            <a:srcRect t="22229" r="69601" b="23817"/>
            <a:stretch>
              <a:fillRect/>
            </a:stretch>
          </p:blipFill>
          <p:spPr>
            <a:xfrm>
              <a:off x="11499238" y="2390854"/>
              <a:ext cx="477819" cy="339205"/>
            </a:xfrm>
            <a:prstGeom prst="rect">
              <a:avLst/>
            </a:prstGeom>
            <a:noFill/>
            <a:ln cap="flat">
              <a:noFill/>
            </a:ln>
          </p:spPr>
        </p:pic>
      </p:grpSp>
      <p:grpSp>
        <p:nvGrpSpPr>
          <p:cNvPr id="71" name="Group 97">
            <a:extLst>
              <a:ext uri="{FF2B5EF4-FFF2-40B4-BE49-F238E27FC236}">
                <a16:creationId xmlns:a16="http://schemas.microsoft.com/office/drawing/2014/main" id="{0F2A9483-72B7-C442-9EC3-2327515E929B}"/>
              </a:ext>
            </a:extLst>
          </p:cNvPr>
          <p:cNvGrpSpPr/>
          <p:nvPr/>
        </p:nvGrpSpPr>
        <p:grpSpPr>
          <a:xfrm>
            <a:off x="8762996" y="2348846"/>
            <a:ext cx="1586529" cy="400114"/>
            <a:chOff x="8762996" y="2348846"/>
            <a:chExt cx="1586529" cy="400114"/>
          </a:xfrm>
        </p:grpSpPr>
        <p:sp>
          <p:nvSpPr>
            <p:cNvPr id="72" name="Rectangle 98">
              <a:extLst>
                <a:ext uri="{FF2B5EF4-FFF2-40B4-BE49-F238E27FC236}">
                  <a16:creationId xmlns:a16="http://schemas.microsoft.com/office/drawing/2014/main" id="{467B9755-A7E8-FF49-BF9D-8F163C810A1D}"/>
                </a:ext>
              </a:extLst>
            </p:cNvPr>
            <p:cNvSpPr/>
            <p:nvPr/>
          </p:nvSpPr>
          <p:spPr>
            <a:xfrm>
              <a:off x="8762996" y="2348846"/>
              <a:ext cx="1586529" cy="400114"/>
            </a:xfrm>
            <a:prstGeom prst="rect">
              <a:avLst/>
            </a:prstGeom>
            <a:solidFill>
              <a:srgbClr val="83A2E2"/>
            </a:solidFill>
            <a:ln cap="flat">
              <a:noFill/>
              <a:prstDash val="solid"/>
            </a:ln>
          </p:spPr>
          <p:txBody>
            <a:bodyPr vert="horz" wrap="square" lIns="91440" tIns="45720" rIns="91440" bIns="45720" anchor="ctr"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Arial"/>
                  <a:cs typeface="Arial"/>
                </a:rPr>
                <a:t>Terraform </a:t>
              </a:r>
              <a:br>
                <a:rPr lang="en-US" sz="1000" b="0" i="0" u="none" strike="noStrike" kern="1200" cap="none" spc="0" baseline="0">
                  <a:solidFill>
                    <a:srgbClr val="ECF0F1"/>
                  </a:solidFill>
                  <a:uFillTx/>
                  <a:latin typeface="Arial"/>
                  <a:cs typeface="Arial"/>
                </a:rPr>
              </a:br>
              <a:r>
                <a:rPr lang="en-US" sz="1000" b="0" i="0" u="none" strike="noStrike" kern="1200" cap="none" spc="0" baseline="0">
                  <a:solidFill>
                    <a:srgbClr val="ECF0F1"/>
                  </a:solidFill>
                  <a:uFillTx/>
                  <a:latin typeface="Arial"/>
                  <a:cs typeface="Arial"/>
                </a:rPr>
                <a:t>Operator</a:t>
              </a:r>
            </a:p>
          </p:txBody>
        </p:sp>
        <p:pic>
          <p:nvPicPr>
            <p:cNvPr id="73" name="Picture 99">
              <a:extLst>
                <a:ext uri="{FF2B5EF4-FFF2-40B4-BE49-F238E27FC236}">
                  <a16:creationId xmlns:a16="http://schemas.microsoft.com/office/drawing/2014/main" id="{719914C0-B463-2148-8E49-0039F1FC7459}"/>
                </a:ext>
              </a:extLst>
            </p:cNvPr>
            <p:cNvPicPr>
              <a:picLocks noChangeAspect="1"/>
            </p:cNvPicPr>
            <p:nvPr/>
          </p:nvPicPr>
          <p:blipFill>
            <a:blip r:embed="rId26"/>
            <a:srcRect r="76985"/>
            <a:stretch>
              <a:fillRect/>
            </a:stretch>
          </p:blipFill>
          <p:spPr>
            <a:xfrm>
              <a:off x="9948571" y="2387973"/>
              <a:ext cx="303498" cy="322371"/>
            </a:xfrm>
            <a:prstGeom prst="rect">
              <a:avLst/>
            </a:prstGeom>
            <a:solidFill>
              <a:srgbClr val="83A2E2"/>
            </a:solidFill>
            <a:ln cap="flat">
              <a:noFill/>
            </a:ln>
          </p:spPr>
        </p:pic>
      </p:grpSp>
      <p:sp>
        <p:nvSpPr>
          <p:cNvPr id="74" name="Rectangle 107">
            <a:extLst>
              <a:ext uri="{FF2B5EF4-FFF2-40B4-BE49-F238E27FC236}">
                <a16:creationId xmlns:a16="http://schemas.microsoft.com/office/drawing/2014/main" id="{8A73E657-29E4-6F44-8CB7-ABFF20223354}"/>
              </a:ext>
            </a:extLst>
          </p:cNvPr>
          <p:cNvSpPr/>
          <p:nvPr/>
        </p:nvSpPr>
        <p:spPr>
          <a:xfrm>
            <a:off x="3562282" y="2363504"/>
            <a:ext cx="1580640" cy="400114"/>
          </a:xfrm>
          <a:prstGeom prst="rect">
            <a:avLst/>
          </a:prstGeom>
          <a:solidFill>
            <a:srgbClr val="83A2E2"/>
          </a:solidFill>
          <a:ln cap="flat">
            <a:noFill/>
            <a:prstDash val="solid"/>
          </a:ln>
        </p:spPr>
        <p:txBody>
          <a:bodyPr vert="horz" wrap="square" lIns="91440" tIns="45720" rIns="91440" bIns="45720" anchor="ctr"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000" b="0" i="0" u="none" strike="noStrike" kern="1200" cap="none" spc="0" baseline="0">
                <a:solidFill>
                  <a:srgbClr val="ECF0F1"/>
                </a:solidFill>
                <a:uFillTx/>
                <a:latin typeface="Arial"/>
                <a:cs typeface="Arial"/>
              </a:rPr>
              <a:t>Monitoring &amp; </a:t>
            </a:r>
            <a:br>
              <a:rPr lang="en-US" sz="1000" b="0" i="0" u="none" strike="noStrike" kern="1200" cap="none" spc="0" baseline="0">
                <a:solidFill>
                  <a:srgbClr val="ECF0F1"/>
                </a:solidFill>
                <a:uFillTx/>
                <a:latin typeface="Arial"/>
                <a:cs typeface="Arial"/>
              </a:rPr>
            </a:br>
            <a:r>
              <a:rPr lang="en-US" sz="1000" b="0" i="0" u="none" strike="noStrike" kern="1200" cap="none" spc="0" baseline="0">
                <a:solidFill>
                  <a:srgbClr val="ECF0F1"/>
                </a:solidFill>
                <a:uFillTx/>
                <a:latin typeface="Arial"/>
                <a:cs typeface="Arial"/>
              </a:rPr>
              <a:t>Alerts</a:t>
            </a:r>
          </a:p>
        </p:txBody>
      </p:sp>
      <p:sp>
        <p:nvSpPr>
          <p:cNvPr id="75" name="Rectangle 110">
            <a:extLst>
              <a:ext uri="{FF2B5EF4-FFF2-40B4-BE49-F238E27FC236}">
                <a16:creationId xmlns:a16="http://schemas.microsoft.com/office/drawing/2014/main" id="{0F106D50-FD56-334B-A587-0272E32F64DB}"/>
              </a:ext>
            </a:extLst>
          </p:cNvPr>
          <p:cNvSpPr/>
          <p:nvPr/>
        </p:nvSpPr>
        <p:spPr>
          <a:xfrm>
            <a:off x="5301892" y="2357122"/>
            <a:ext cx="1580640" cy="400114"/>
          </a:xfrm>
          <a:prstGeom prst="rect">
            <a:avLst/>
          </a:prstGeom>
          <a:solidFill>
            <a:srgbClr val="83A2E2"/>
          </a:solidFill>
          <a:ln cap="flat">
            <a:noFill/>
            <a:prstDash val="solid"/>
          </a:ln>
        </p:spPr>
        <p:txBody>
          <a:bodyPr vert="horz" wrap="square" lIns="91440" tIns="45720" rIns="91440" bIns="45720" anchor="ctr"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000" b="0" i="0" u="none" strike="noStrike" kern="1200" cap="none" spc="0" baseline="0" dirty="0">
                <a:solidFill>
                  <a:srgbClr val="ECF0F1"/>
                </a:solidFill>
                <a:uFillTx/>
                <a:latin typeface="Arial"/>
                <a:cs typeface="Arial"/>
              </a:rPr>
              <a:t>Dashboards &amp; Observability</a:t>
            </a:r>
          </a:p>
        </p:txBody>
      </p:sp>
      <p:cxnSp>
        <p:nvCxnSpPr>
          <p:cNvPr id="76" name="Straight Connector 112">
            <a:extLst>
              <a:ext uri="{FF2B5EF4-FFF2-40B4-BE49-F238E27FC236}">
                <a16:creationId xmlns:a16="http://schemas.microsoft.com/office/drawing/2014/main" id="{F490B717-C65F-4D4D-8D15-D0FF1103614F}"/>
              </a:ext>
            </a:extLst>
          </p:cNvPr>
          <p:cNvCxnSpPr/>
          <p:nvPr/>
        </p:nvCxnSpPr>
        <p:spPr>
          <a:xfrm>
            <a:off x="4438058" y="4554809"/>
            <a:ext cx="0" cy="2296433"/>
          </a:xfrm>
          <a:prstGeom prst="straightConnector1">
            <a:avLst/>
          </a:prstGeom>
          <a:noFill/>
          <a:ln w="12701" cap="flat">
            <a:solidFill>
              <a:srgbClr val="FFFFFF">
                <a:alpha val="76000"/>
              </a:srgbClr>
            </a:solidFill>
            <a:custDash>
              <a:ds d="100000" sp="100000"/>
            </a:custDash>
            <a:miter/>
          </a:ln>
        </p:spPr>
      </p:cxnSp>
      <p:cxnSp>
        <p:nvCxnSpPr>
          <p:cNvPr id="77" name="Straight Connector 113">
            <a:extLst>
              <a:ext uri="{FF2B5EF4-FFF2-40B4-BE49-F238E27FC236}">
                <a16:creationId xmlns:a16="http://schemas.microsoft.com/office/drawing/2014/main" id="{D262518B-4237-3741-BA11-47DE0935BD10}"/>
              </a:ext>
            </a:extLst>
          </p:cNvPr>
          <p:cNvCxnSpPr/>
          <p:nvPr/>
        </p:nvCxnSpPr>
        <p:spPr>
          <a:xfrm>
            <a:off x="7381283" y="4554809"/>
            <a:ext cx="0" cy="2296433"/>
          </a:xfrm>
          <a:prstGeom prst="straightConnector1">
            <a:avLst/>
          </a:prstGeom>
          <a:noFill/>
          <a:ln w="12701" cap="flat">
            <a:solidFill>
              <a:srgbClr val="FFFFFF">
                <a:alpha val="76000"/>
              </a:srgbClr>
            </a:solidFill>
            <a:custDash>
              <a:ds d="100000" sp="100000"/>
            </a:custDash>
            <a:miter/>
          </a:ln>
        </p:spPr>
      </p:cxnSp>
      <p:pic>
        <p:nvPicPr>
          <p:cNvPr id="78" name="Picture 3">
            <a:extLst>
              <a:ext uri="{FF2B5EF4-FFF2-40B4-BE49-F238E27FC236}">
                <a16:creationId xmlns:a16="http://schemas.microsoft.com/office/drawing/2014/main" id="{9948E67C-261F-E047-8FA4-AA2739525872}"/>
              </a:ext>
            </a:extLst>
          </p:cNvPr>
          <p:cNvPicPr>
            <a:picLocks noChangeAspect="1"/>
          </p:cNvPicPr>
          <p:nvPr/>
        </p:nvPicPr>
        <p:blipFill>
          <a:blip r:embed="rId27"/>
          <a:stretch>
            <a:fillRect/>
          </a:stretch>
        </p:blipFill>
        <p:spPr>
          <a:xfrm>
            <a:off x="6472360" y="2406508"/>
            <a:ext cx="286353" cy="310969"/>
          </a:xfrm>
          <a:prstGeom prst="rect">
            <a:avLst/>
          </a:prstGeom>
          <a:noFill/>
          <a:ln cap="flat">
            <a:noFill/>
          </a:ln>
        </p:spPr>
      </p:pic>
      <p:pic>
        <p:nvPicPr>
          <p:cNvPr id="79" name="Picture 5" descr="Logo, icon&#10;&#10;Description automatically generated">
            <a:extLst>
              <a:ext uri="{FF2B5EF4-FFF2-40B4-BE49-F238E27FC236}">
                <a16:creationId xmlns:a16="http://schemas.microsoft.com/office/drawing/2014/main" id="{7FF9B62E-1151-E246-9ECB-8F8DDBC5B309}"/>
              </a:ext>
            </a:extLst>
          </p:cNvPr>
          <p:cNvPicPr>
            <a:picLocks noChangeAspect="1"/>
          </p:cNvPicPr>
          <p:nvPr/>
        </p:nvPicPr>
        <p:blipFill>
          <a:blip r:embed="rId28"/>
          <a:stretch>
            <a:fillRect/>
          </a:stretch>
        </p:blipFill>
        <p:spPr>
          <a:xfrm>
            <a:off x="4723607" y="2421093"/>
            <a:ext cx="304751" cy="304751"/>
          </a:xfrm>
          <a:prstGeom prst="rect">
            <a:avLst/>
          </a:prstGeom>
          <a:noFill/>
          <a:ln cap="flat">
            <a:noFill/>
          </a:ln>
        </p:spPr>
      </p:pic>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name="Slide3516">
    <p:spTree>
      <p:nvGrpSpPr>
        <p:cNvPr id="1" name=""/>
        <p:cNvGrpSpPr/>
        <p:nvPr/>
      </p:nvGrpSpPr>
      <p:grpSpPr>
        <a:xfrm>
          <a:off x="0" y="0"/>
          <a:ext cx="0" cy="0"/>
          <a:chOff x="0" y="0"/>
          <a:chExt cx="0" cy="0"/>
        </a:xfrm>
      </p:grpSpPr>
      <p:sp>
        <p:nvSpPr>
          <p:cNvPr id="3" name="Text Placeholder 67">
            <a:extLst>
              <a:ext uri="{FF2B5EF4-FFF2-40B4-BE49-F238E27FC236}">
                <a16:creationId xmlns:a16="http://schemas.microsoft.com/office/drawing/2014/main" id="{B0968B8A-B1E7-6F47-98F8-8E9CD5231AD4}"/>
              </a:ext>
            </a:extLst>
          </p:cNvPr>
          <p:cNvSpPr txBox="1">
            <a:spLocks noGrp="1"/>
          </p:cNvSpPr>
          <p:nvPr>
            <p:ph type="body" idx="4294967295"/>
          </p:nvPr>
        </p:nvSpPr>
        <p:spPr>
          <a:xfrm>
            <a:off x="362111" y="1065074"/>
            <a:ext cx="5481123" cy="323935"/>
          </a:xfrm>
        </p:spPr>
        <p:txBody>
          <a:bodyPr lIns="91440" tIns="45720" rIns="91440" bIns="45720"/>
          <a:lstStyle/>
          <a:p>
            <a:pPr marL="0" lvl="0" indent="0">
              <a:buNone/>
            </a:pPr>
            <a:r>
              <a:rPr lang="en-US" sz="1400">
                <a:solidFill>
                  <a:srgbClr val="0C322C"/>
                </a:solidFill>
                <a:cs typeface="Arial"/>
              </a:rPr>
              <a:t>Security focused next-generation Kubernetes distribution</a:t>
            </a:r>
            <a:endParaRPr lang="en-US" sz="1400">
              <a:solidFill>
                <a:srgbClr val="0C322C"/>
              </a:solidFill>
            </a:endParaRPr>
          </a:p>
        </p:txBody>
      </p:sp>
      <p:sp>
        <p:nvSpPr>
          <p:cNvPr id="4" name="Content Placeholder 1">
            <a:extLst>
              <a:ext uri="{FF2B5EF4-FFF2-40B4-BE49-F238E27FC236}">
                <a16:creationId xmlns:a16="http://schemas.microsoft.com/office/drawing/2014/main" id="{44CC79A4-3A86-F44D-A2DC-9FF77790F188}"/>
              </a:ext>
            </a:extLst>
          </p:cNvPr>
          <p:cNvSpPr txBox="1">
            <a:spLocks noGrp="1"/>
          </p:cNvSpPr>
          <p:nvPr>
            <p:ph type="body" idx="4294967295"/>
          </p:nvPr>
        </p:nvSpPr>
        <p:spPr>
          <a:xfrm>
            <a:off x="362111" y="1696321"/>
            <a:ext cx="5403070" cy="3465356"/>
          </a:xfrm>
        </p:spPr>
        <p:txBody>
          <a:bodyPr lIns="91440" tIns="45720" rIns="91440" bIns="45720">
            <a:normAutofit/>
          </a:bodyPr>
          <a:lstStyle/>
          <a:p>
            <a:pPr marL="0" lvl="0" indent="0">
              <a:lnSpc>
                <a:spcPct val="140000"/>
              </a:lnSpc>
              <a:buNone/>
            </a:pPr>
            <a:r>
              <a:rPr lang="en-US" sz="1500">
                <a:latin typeface="Poppins" pitchFamily="2"/>
                <a:cs typeface="Poppins" pitchFamily="2"/>
              </a:rPr>
              <a:t>Features:</a:t>
            </a:r>
          </a:p>
          <a:p>
            <a:pPr lvl="1">
              <a:lnSpc>
                <a:spcPct val="140000"/>
              </a:lnSpc>
            </a:pPr>
            <a:r>
              <a:rPr lang="en-US" sz="1200">
                <a:solidFill>
                  <a:srgbClr val="3C3C3C"/>
                </a:solidFill>
                <a:latin typeface="Poppins" pitchFamily="2"/>
                <a:cs typeface="Poppins" pitchFamily="2"/>
              </a:rPr>
              <a:t>The only FOSS FIPS-140-2-validated* certified k8s distro</a:t>
            </a:r>
            <a:endParaRPr lang="en-US" sz="1200">
              <a:solidFill>
                <a:srgbClr val="8A8A8A"/>
              </a:solidFill>
              <a:latin typeface="Poppins" pitchFamily="2"/>
              <a:cs typeface="Poppins" pitchFamily="2"/>
            </a:endParaRPr>
          </a:p>
          <a:p>
            <a:pPr lvl="1">
              <a:lnSpc>
                <a:spcPct val="140000"/>
              </a:lnSpc>
            </a:pPr>
            <a:r>
              <a:rPr lang="en-US" sz="1200">
                <a:solidFill>
                  <a:srgbClr val="3C3C3C"/>
                </a:solidFill>
                <a:latin typeface="Poppins" pitchFamily="2"/>
                <a:cs typeface="Poppins" pitchFamily="2"/>
              </a:rPr>
              <a:t>containerd/Docker/CRI-O** Runtime Support</a:t>
            </a:r>
          </a:p>
          <a:p>
            <a:pPr lvl="1">
              <a:lnSpc>
                <a:spcPct val="140000"/>
              </a:lnSpc>
            </a:pPr>
            <a:r>
              <a:rPr lang="en-US" sz="1200">
                <a:solidFill>
                  <a:srgbClr val="3C3C3C"/>
                </a:solidFill>
                <a:latin typeface="Poppins" pitchFamily="2"/>
                <a:cs typeface="Poppins" pitchFamily="2"/>
              </a:rPr>
              <a:t>UBI7 Base Image</a:t>
            </a:r>
          </a:p>
          <a:p>
            <a:pPr lvl="1">
              <a:lnSpc>
                <a:spcPct val="140000"/>
              </a:lnSpc>
            </a:pPr>
            <a:r>
              <a:rPr lang="en-US" sz="1200">
                <a:solidFill>
                  <a:srgbClr val="3C3C3C"/>
                </a:solidFill>
                <a:latin typeface="Poppins" pitchFamily="2"/>
                <a:cs typeface="Poppins" pitchFamily="2"/>
              </a:rPr>
              <a:t>SELINUX support contributed back to upstream containerd</a:t>
            </a:r>
          </a:p>
          <a:p>
            <a:pPr lvl="1">
              <a:lnSpc>
                <a:spcPct val="140000"/>
              </a:lnSpc>
            </a:pPr>
            <a:r>
              <a:rPr lang="en-US" sz="1200">
                <a:solidFill>
                  <a:srgbClr val="3C3C3C"/>
                </a:solidFill>
                <a:latin typeface="Poppins" pitchFamily="2"/>
                <a:cs typeface="Poppins" pitchFamily="2"/>
              </a:rPr>
              <a:t>Static-compiled binary w/ airgap-support. Validated and tested in GovCloud, SC2s, C2s</a:t>
            </a:r>
            <a:endParaRPr lang="en-US" sz="1200">
              <a:solidFill>
                <a:srgbClr val="8A8A8A"/>
              </a:solidFill>
              <a:latin typeface="Poppins" pitchFamily="2"/>
              <a:cs typeface="Poppins" pitchFamily="2"/>
            </a:endParaRPr>
          </a:p>
          <a:p>
            <a:pPr lvl="1">
              <a:lnSpc>
                <a:spcPct val="140000"/>
              </a:lnSpc>
            </a:pPr>
            <a:r>
              <a:rPr lang="en-US" sz="1200">
                <a:solidFill>
                  <a:srgbClr val="3C3C3C"/>
                </a:solidFill>
                <a:latin typeface="Poppins" pitchFamily="2"/>
                <a:cs typeface="Poppins" pitchFamily="2"/>
              </a:rPr>
              <a:t>Self-installing manifest support</a:t>
            </a:r>
          </a:p>
          <a:p>
            <a:pPr lvl="1">
              <a:lnSpc>
                <a:spcPct val="140000"/>
              </a:lnSpc>
            </a:pPr>
            <a:r>
              <a:rPr lang="en-US" sz="1200">
                <a:solidFill>
                  <a:srgbClr val="3C3C3C"/>
                </a:solidFill>
                <a:latin typeface="Poppins" pitchFamily="2"/>
                <a:cs typeface="Poppins" pitchFamily="2"/>
              </a:rPr>
              <a:t>Terraform, Ansible modules available</a:t>
            </a:r>
          </a:p>
        </p:txBody>
      </p:sp>
      <p:sp>
        <p:nvSpPr>
          <p:cNvPr id="5" name="TextBox 6">
            <a:extLst>
              <a:ext uri="{FF2B5EF4-FFF2-40B4-BE49-F238E27FC236}">
                <a16:creationId xmlns:a16="http://schemas.microsoft.com/office/drawing/2014/main" id="{DC6E6C31-F77A-D64E-B9E8-E4269B766594}"/>
              </a:ext>
            </a:extLst>
          </p:cNvPr>
          <p:cNvSpPr txBox="1"/>
          <p:nvPr/>
        </p:nvSpPr>
        <p:spPr>
          <a:xfrm>
            <a:off x="10342760" y="6328562"/>
            <a:ext cx="3419984"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Poppins Light"/>
                <a:hlinkClick r:id="rId3"/>
              </a:rPr>
              <a:t>https://rke2.io</a:t>
            </a:r>
            <a:r>
              <a:rPr lang="en-US" sz="1800" b="0" i="0" u="none" strike="noStrike" kern="1200" cap="none" spc="0" baseline="0">
                <a:solidFill>
                  <a:srgbClr val="FFFFFF"/>
                </a:solidFill>
                <a:uFillTx/>
                <a:latin typeface="Poppins Light"/>
              </a:rPr>
              <a:t> </a:t>
            </a:r>
          </a:p>
        </p:txBody>
      </p:sp>
      <p:sp>
        <p:nvSpPr>
          <p:cNvPr id="6" name="Rectangle 2">
            <a:extLst>
              <a:ext uri="{FF2B5EF4-FFF2-40B4-BE49-F238E27FC236}">
                <a16:creationId xmlns:a16="http://schemas.microsoft.com/office/drawing/2014/main" id="{B82302F0-9A06-0B4E-9ABB-8430F5937C8D}"/>
              </a:ext>
            </a:extLst>
          </p:cNvPr>
          <p:cNvSpPr/>
          <p:nvPr/>
        </p:nvSpPr>
        <p:spPr>
          <a:xfrm>
            <a:off x="419096" y="4829220"/>
            <a:ext cx="5403070" cy="784829"/>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Poppins" pitchFamily="2"/>
                <a:cs typeface="Poppins" pitchFamily="2"/>
              </a:rPr>
              <a:t>Why?</a:t>
            </a:r>
          </a:p>
          <a:p>
            <a:pPr marL="0" marR="0" lvl="0" indent="0" algn="l" defTabSz="914400"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Addresses security needs of US government customers need for compliance-based approach towards security</a:t>
            </a:r>
          </a:p>
        </p:txBody>
      </p:sp>
      <p:pic>
        <p:nvPicPr>
          <p:cNvPr id="7" name="Picture 4">
            <a:extLst>
              <a:ext uri="{FF2B5EF4-FFF2-40B4-BE49-F238E27FC236}">
                <a16:creationId xmlns:a16="http://schemas.microsoft.com/office/drawing/2014/main" id="{1865133E-7F79-2E4E-AF9D-3118CD739391}"/>
              </a:ext>
            </a:extLst>
          </p:cNvPr>
          <p:cNvPicPr>
            <a:picLocks noChangeAspect="1"/>
          </p:cNvPicPr>
          <p:nvPr/>
        </p:nvPicPr>
        <p:blipFill>
          <a:blip r:embed="rId4"/>
          <a:stretch>
            <a:fillRect/>
          </a:stretch>
        </p:blipFill>
        <p:spPr>
          <a:xfrm>
            <a:off x="419096" y="327629"/>
            <a:ext cx="1989560" cy="687025"/>
          </a:xfrm>
          <a:prstGeom prst="rect">
            <a:avLst/>
          </a:prstGeom>
          <a:noFill/>
          <a:ln cap="flat">
            <a:noFill/>
          </a:ln>
        </p:spPr>
      </p:pic>
      <p:pic>
        <p:nvPicPr>
          <p:cNvPr id="10" name="Picture 9">
            <a:extLst>
              <a:ext uri="{FF2B5EF4-FFF2-40B4-BE49-F238E27FC236}">
                <a16:creationId xmlns:a16="http://schemas.microsoft.com/office/drawing/2014/main" id="{5108868B-5A2C-6847-90B8-D7306121C8AA}"/>
              </a:ext>
            </a:extLst>
          </p:cNvPr>
          <p:cNvPicPr>
            <a:picLocks noChangeAspect="1"/>
          </p:cNvPicPr>
          <p:nvPr/>
        </p:nvPicPr>
        <p:blipFill>
          <a:blip r:embed="rId5"/>
          <a:stretch>
            <a:fillRect/>
          </a:stretch>
        </p:blipFill>
        <p:spPr>
          <a:xfrm>
            <a:off x="5900219" y="1314444"/>
            <a:ext cx="12986559" cy="42291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3388">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3318C57F-E014-9E49-AD9D-44BC4D641834}"/>
              </a:ext>
            </a:extLst>
          </p:cNvPr>
          <p:cNvSpPr/>
          <p:nvPr/>
        </p:nvSpPr>
        <p:spPr>
          <a:xfrm>
            <a:off x="6096003" y="89208"/>
            <a:ext cx="6096003" cy="6768791"/>
          </a:xfrm>
          <a:prstGeom prst="rect">
            <a:avLst/>
          </a:prstGeom>
          <a:solidFill>
            <a:srgbClr val="E9E1E7"/>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Calibri"/>
              </a:rPr>
              <a:t>v</a:t>
            </a:r>
          </a:p>
        </p:txBody>
      </p:sp>
      <p:sp>
        <p:nvSpPr>
          <p:cNvPr id="3" name="Title 5">
            <a:extLst>
              <a:ext uri="{FF2B5EF4-FFF2-40B4-BE49-F238E27FC236}">
                <a16:creationId xmlns:a16="http://schemas.microsoft.com/office/drawing/2014/main" id="{9501EB3C-3643-3F40-BAEC-E2B3005CBA48}"/>
              </a:ext>
            </a:extLst>
          </p:cNvPr>
          <p:cNvSpPr txBox="1">
            <a:spLocks noGrp="1"/>
          </p:cNvSpPr>
          <p:nvPr>
            <p:ph type="title"/>
          </p:nvPr>
        </p:nvSpPr>
        <p:spPr>
          <a:xfrm>
            <a:off x="445166" y="361809"/>
            <a:ext cx="10728326" cy="455508"/>
          </a:xfrm>
        </p:spPr>
        <p:txBody>
          <a:bodyPr/>
          <a:lstStyle/>
          <a:p>
            <a:pPr lvl="0"/>
            <a:r>
              <a:rPr lang="en-US"/>
              <a:t>What is Longhorn?</a:t>
            </a:r>
          </a:p>
        </p:txBody>
      </p:sp>
      <p:sp>
        <p:nvSpPr>
          <p:cNvPr id="4" name="Text Placeholder 7">
            <a:extLst>
              <a:ext uri="{FF2B5EF4-FFF2-40B4-BE49-F238E27FC236}">
                <a16:creationId xmlns:a16="http://schemas.microsoft.com/office/drawing/2014/main" id="{B763749C-10B3-4842-AF16-F06D9277AC74}"/>
              </a:ext>
            </a:extLst>
          </p:cNvPr>
          <p:cNvSpPr txBox="1">
            <a:spLocks noGrp="1"/>
          </p:cNvSpPr>
          <p:nvPr>
            <p:ph type="body" idx="4294967295"/>
          </p:nvPr>
        </p:nvSpPr>
        <p:spPr>
          <a:xfrm>
            <a:off x="445166" y="1299485"/>
            <a:ext cx="5143499" cy="3476146"/>
          </a:xfrm>
        </p:spPr>
        <p:txBody>
          <a:bodyPr/>
          <a:lstStyle/>
          <a:p>
            <a:pPr lvl="0">
              <a:lnSpc>
                <a:spcPct val="114000"/>
              </a:lnSpc>
              <a:spcAft>
                <a:spcPts val="300"/>
              </a:spcAft>
              <a:buFont typeface="System Font Regular"/>
            </a:pPr>
            <a:r>
              <a:rPr lang="en-US" sz="1200" dirty="0"/>
              <a:t>Highly available, software-defined persistent block storage for Kubernetes. </a:t>
            </a:r>
          </a:p>
          <a:p>
            <a:pPr lvl="0">
              <a:lnSpc>
                <a:spcPct val="114000"/>
              </a:lnSpc>
              <a:spcAft>
                <a:spcPts val="300"/>
              </a:spcAft>
              <a:buFont typeface="System Font Regular"/>
            </a:pPr>
            <a:r>
              <a:rPr lang="en-US" sz="1200" dirty="0"/>
              <a:t>Lightweight, reliable, and easy-to-use. </a:t>
            </a:r>
          </a:p>
          <a:p>
            <a:pPr lvl="0">
              <a:lnSpc>
                <a:spcPct val="114000"/>
              </a:lnSpc>
              <a:spcAft>
                <a:spcPts val="300"/>
              </a:spcAft>
              <a:buFont typeface="System Font Regular"/>
            </a:pPr>
            <a:r>
              <a:rPr lang="en-US" sz="1200" dirty="0"/>
              <a:t>DevOps can deploy Longhorn from Rancher with just one-click. </a:t>
            </a:r>
          </a:p>
          <a:p>
            <a:pPr lvl="0">
              <a:lnSpc>
                <a:spcPct val="114000"/>
              </a:lnSpc>
              <a:spcAft>
                <a:spcPts val="300"/>
              </a:spcAft>
              <a:buFont typeface="System Font Regular"/>
            </a:pPr>
            <a:r>
              <a:rPr lang="en-US" sz="1200" dirty="0"/>
              <a:t>Adds persistent volume support to any certified K8s cluster. </a:t>
            </a:r>
          </a:p>
          <a:p>
            <a:pPr lvl="0">
              <a:lnSpc>
                <a:spcPct val="114000"/>
              </a:lnSpc>
              <a:spcAft>
                <a:spcPts val="300"/>
              </a:spcAft>
              <a:buFont typeface="System Font Regular"/>
            </a:pPr>
            <a:r>
              <a:rPr lang="en-US" sz="1200" dirty="0"/>
              <a:t>Storage Agnostic – any ext4 filesystem can be added to a Longhorn cluster</a:t>
            </a:r>
          </a:p>
          <a:p>
            <a:pPr lvl="0">
              <a:lnSpc>
                <a:spcPct val="114000"/>
              </a:lnSpc>
              <a:spcAft>
                <a:spcPts val="300"/>
              </a:spcAft>
              <a:buFont typeface="System Font Regular"/>
            </a:pPr>
            <a:r>
              <a:rPr lang="en-US" sz="1200" dirty="0"/>
              <a:t>NFS and S3 compatible (backup storage)</a:t>
            </a:r>
          </a:p>
          <a:p>
            <a:pPr lvl="0">
              <a:lnSpc>
                <a:spcPct val="114000"/>
              </a:lnSpc>
              <a:spcAft>
                <a:spcPts val="300"/>
              </a:spcAft>
              <a:buFont typeface="System Font Regular"/>
            </a:pPr>
            <a:r>
              <a:rPr lang="en-US" sz="1200" dirty="0"/>
              <a:t>Kubernetes-first design –implemented in CRDs and controller pattern </a:t>
            </a:r>
          </a:p>
          <a:p>
            <a:pPr lvl="0">
              <a:lnSpc>
                <a:spcPct val="114000"/>
              </a:lnSpc>
              <a:spcAft>
                <a:spcPts val="300"/>
              </a:spcAft>
              <a:buFont typeface="System Font Regular"/>
            </a:pPr>
            <a:r>
              <a:rPr lang="en-US" sz="1200" dirty="0"/>
              <a:t>Open source and owned by the CNCF</a:t>
            </a:r>
          </a:p>
        </p:txBody>
      </p:sp>
      <p:pic>
        <p:nvPicPr>
          <p:cNvPr id="5" name="Picture 8" descr="A screenshot of a cell phone&#10;&#10;Description generated with very high confidence">
            <a:extLst>
              <a:ext uri="{FF2B5EF4-FFF2-40B4-BE49-F238E27FC236}">
                <a16:creationId xmlns:a16="http://schemas.microsoft.com/office/drawing/2014/main" id="{B4BF5BAE-D87F-0E40-92EC-CCDF59D98953}"/>
              </a:ext>
            </a:extLst>
          </p:cNvPr>
          <p:cNvPicPr>
            <a:picLocks noChangeAspect="1"/>
          </p:cNvPicPr>
          <p:nvPr/>
        </p:nvPicPr>
        <p:blipFill>
          <a:blip r:embed="rId3"/>
          <a:stretch>
            <a:fillRect/>
          </a:stretch>
        </p:blipFill>
        <p:spPr>
          <a:xfrm>
            <a:off x="6096003" y="1761097"/>
            <a:ext cx="6096003" cy="3655570"/>
          </a:xfrm>
          <a:prstGeom prst="rect">
            <a:avLst/>
          </a:prstGeom>
          <a:noFill/>
          <a:ln cap="flat">
            <a:noFill/>
          </a:ln>
        </p:spPr>
      </p:pic>
      <p:pic>
        <p:nvPicPr>
          <p:cNvPr id="6" name="Picture 8" descr="A close up of a logo&#10;&#10;Description automatically generated">
            <a:extLst>
              <a:ext uri="{FF2B5EF4-FFF2-40B4-BE49-F238E27FC236}">
                <a16:creationId xmlns:a16="http://schemas.microsoft.com/office/drawing/2014/main" id="{3E371174-6A3B-F641-ACB1-15F8901B9551}"/>
              </a:ext>
            </a:extLst>
          </p:cNvPr>
          <p:cNvPicPr>
            <a:picLocks noChangeAspect="1"/>
          </p:cNvPicPr>
          <p:nvPr/>
        </p:nvPicPr>
        <p:blipFill>
          <a:blip r:embed="rId4"/>
          <a:stretch>
            <a:fillRect/>
          </a:stretch>
        </p:blipFill>
        <p:spPr>
          <a:xfrm>
            <a:off x="419096" y="5257800"/>
            <a:ext cx="2409453" cy="382639"/>
          </a:xfrm>
          <a:prstGeom prst="rect">
            <a:avLst/>
          </a:prstGeom>
          <a:noFill/>
          <a:ln cap="flat">
            <a:noFill/>
          </a:ln>
        </p:spPr>
      </p:pic>
      <p:pic>
        <p:nvPicPr>
          <p:cNvPr id="7" name="Picture 10" descr="Picture 10">
            <a:extLst>
              <a:ext uri="{FF2B5EF4-FFF2-40B4-BE49-F238E27FC236}">
                <a16:creationId xmlns:a16="http://schemas.microsoft.com/office/drawing/2014/main" id="{A10ADF03-E8C9-F849-AC69-503207D8228D}"/>
              </a:ext>
            </a:extLst>
          </p:cNvPr>
          <p:cNvPicPr>
            <a:picLocks noChangeAspect="1"/>
          </p:cNvPicPr>
          <p:nvPr/>
        </p:nvPicPr>
        <p:blipFill>
          <a:blip r:embed="rId5"/>
          <a:stretch>
            <a:fillRect/>
          </a:stretch>
        </p:blipFill>
        <p:spPr>
          <a:xfrm>
            <a:off x="7581005" y="491613"/>
            <a:ext cx="3135153" cy="651408"/>
          </a:xfrm>
          <a:prstGeom prst="rect">
            <a:avLst/>
          </a:prstGeom>
          <a:noFill/>
          <a:ln cap="flat">
            <a:noFill/>
          </a:ln>
        </p:spPr>
      </p:pic>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name="Slide2076136998">
    <p:spTree>
      <p:nvGrpSpPr>
        <p:cNvPr id="1" name=""/>
        <p:cNvGrpSpPr/>
        <p:nvPr/>
      </p:nvGrpSpPr>
      <p:grpSpPr>
        <a:xfrm>
          <a:off x="0" y="0"/>
          <a:ext cx="0" cy="0"/>
          <a:chOff x="0" y="0"/>
          <a:chExt cx="0" cy="0"/>
        </a:xfrm>
      </p:grpSpPr>
      <p:sp>
        <p:nvSpPr>
          <p:cNvPr id="2" name="Rectangle 36">
            <a:extLst>
              <a:ext uri="{FF2B5EF4-FFF2-40B4-BE49-F238E27FC236}">
                <a16:creationId xmlns:a16="http://schemas.microsoft.com/office/drawing/2014/main" id="{ABB2510F-AA03-A642-94AC-EC82FEF09B85}"/>
              </a:ext>
            </a:extLst>
          </p:cNvPr>
          <p:cNvSpPr/>
          <p:nvPr/>
        </p:nvSpPr>
        <p:spPr>
          <a:xfrm>
            <a:off x="6096003" y="104909"/>
            <a:ext cx="6096003" cy="6753090"/>
          </a:xfrm>
          <a:prstGeom prst="rect">
            <a:avLst/>
          </a:prstGeom>
          <a:solidFill>
            <a:srgbClr val="EFEFE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3" name="Title 5">
            <a:extLst>
              <a:ext uri="{FF2B5EF4-FFF2-40B4-BE49-F238E27FC236}">
                <a16:creationId xmlns:a16="http://schemas.microsoft.com/office/drawing/2014/main" id="{5D173768-83C4-8547-8956-8CF43B8BF519}"/>
              </a:ext>
            </a:extLst>
          </p:cNvPr>
          <p:cNvSpPr txBox="1">
            <a:spLocks noGrp="1"/>
          </p:cNvSpPr>
          <p:nvPr>
            <p:ph type="title"/>
          </p:nvPr>
        </p:nvSpPr>
        <p:spPr>
          <a:xfrm>
            <a:off x="445166" y="328351"/>
            <a:ext cx="10728326" cy="498594"/>
          </a:xfrm>
        </p:spPr>
        <p:txBody>
          <a:bodyPr/>
          <a:lstStyle/>
          <a:p>
            <a:pPr lvl="0"/>
            <a:r>
              <a:rPr lang="en-US"/>
              <a:t>What is Harvester?</a:t>
            </a:r>
          </a:p>
        </p:txBody>
      </p:sp>
      <p:sp>
        <p:nvSpPr>
          <p:cNvPr id="4" name="Text Placeholder 7">
            <a:extLst>
              <a:ext uri="{FF2B5EF4-FFF2-40B4-BE49-F238E27FC236}">
                <a16:creationId xmlns:a16="http://schemas.microsoft.com/office/drawing/2014/main" id="{7A856F20-D27A-104A-911E-9844E295321C}"/>
              </a:ext>
            </a:extLst>
          </p:cNvPr>
          <p:cNvSpPr txBox="1">
            <a:spLocks noGrp="1"/>
          </p:cNvSpPr>
          <p:nvPr>
            <p:ph type="body" idx="4294967295"/>
          </p:nvPr>
        </p:nvSpPr>
        <p:spPr>
          <a:xfrm>
            <a:off x="445166" y="1116035"/>
            <a:ext cx="5143499" cy="2975173"/>
          </a:xfrm>
        </p:spPr>
        <p:txBody>
          <a:bodyPr/>
          <a:lstStyle/>
          <a:p>
            <a:pPr lvl="0">
              <a:lnSpc>
                <a:spcPct val="100000"/>
              </a:lnSpc>
              <a:buFont typeface="System Font Regular"/>
            </a:pPr>
            <a:r>
              <a:rPr lang="en-US" sz="1400" dirty="0"/>
              <a:t>Enterprise-grade FOSS Hyperconverged Infrastructure Provider &amp; VM Management  </a:t>
            </a:r>
          </a:p>
          <a:p>
            <a:pPr lvl="0">
              <a:lnSpc>
                <a:spcPct val="100000"/>
              </a:lnSpc>
              <a:buFont typeface="System Font Regular"/>
            </a:pPr>
            <a:r>
              <a:rPr lang="en-US" sz="1400" dirty="0"/>
              <a:t>Layer 1 Hypervisor capable of deploying traditional Virtual Machines as well as elastic Kubernetes clusters</a:t>
            </a:r>
          </a:p>
          <a:p>
            <a:pPr lvl="0">
              <a:lnSpc>
                <a:spcPct val="100000"/>
              </a:lnSpc>
              <a:buFont typeface="System Font Regular"/>
            </a:pPr>
            <a:r>
              <a:rPr lang="en-US" sz="1400" dirty="0"/>
              <a:t>Integrates storage, networking, and virtualization (hyperconverged) into a single stack</a:t>
            </a:r>
          </a:p>
          <a:p>
            <a:pPr lvl="0">
              <a:lnSpc>
                <a:spcPct val="100000"/>
              </a:lnSpc>
              <a:buFont typeface="System Font Regular"/>
            </a:pPr>
            <a:r>
              <a:rPr lang="en-US" sz="1400" dirty="0"/>
              <a:t>Commoditizes the ‘cloud experience’ on your own bare-metal machines, perfect for air-gap or edge where C2s/SC2s is not available</a:t>
            </a:r>
          </a:p>
          <a:p>
            <a:pPr lvl="0">
              <a:lnSpc>
                <a:spcPct val="100000"/>
              </a:lnSpc>
              <a:buFont typeface="System Font Regular"/>
            </a:pPr>
            <a:r>
              <a:rPr lang="en-US" sz="1400" b="1" dirty="0"/>
              <a:t>GA Fall 2021</a:t>
            </a:r>
          </a:p>
        </p:txBody>
      </p:sp>
      <p:sp>
        <p:nvSpPr>
          <p:cNvPr id="5" name="Rectangle 39">
            <a:extLst>
              <a:ext uri="{FF2B5EF4-FFF2-40B4-BE49-F238E27FC236}">
                <a16:creationId xmlns:a16="http://schemas.microsoft.com/office/drawing/2014/main" id="{E7F2B050-D0CE-A24E-80EC-C393BA1E0BC8}"/>
              </a:ext>
            </a:extLst>
          </p:cNvPr>
          <p:cNvSpPr/>
          <p:nvPr/>
        </p:nvSpPr>
        <p:spPr>
          <a:xfrm>
            <a:off x="7109313" y="5531361"/>
            <a:ext cx="1352543" cy="492504"/>
          </a:xfrm>
          <a:prstGeom prst="rect">
            <a:avLst/>
          </a:prstGeom>
          <a:solidFill>
            <a:srgbClr val="EB2530"/>
          </a:solidFill>
          <a:ln w="12701" cap="flat">
            <a:solidFill>
              <a:srgbClr val="2088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Poppins Light"/>
              </a:rPr>
              <a:t>Server</a:t>
            </a:r>
          </a:p>
        </p:txBody>
      </p:sp>
      <p:pic>
        <p:nvPicPr>
          <p:cNvPr id="6" name="Picture 40" descr="A picture containing indoor, cup, tableware, dishware&#10;&#10;Description automatically generated">
            <a:extLst>
              <a:ext uri="{FF2B5EF4-FFF2-40B4-BE49-F238E27FC236}">
                <a16:creationId xmlns:a16="http://schemas.microsoft.com/office/drawing/2014/main" id="{903798BA-F06E-BF4F-A50F-00E92C7435DE}"/>
              </a:ext>
            </a:extLst>
          </p:cNvPr>
          <p:cNvPicPr>
            <a:picLocks noChangeAspect="1"/>
          </p:cNvPicPr>
          <p:nvPr/>
        </p:nvPicPr>
        <p:blipFill>
          <a:blip r:embed="rId3"/>
          <a:stretch>
            <a:fillRect/>
          </a:stretch>
        </p:blipFill>
        <p:spPr>
          <a:xfrm>
            <a:off x="7109313" y="5869131"/>
            <a:ext cx="422672" cy="415622"/>
          </a:xfrm>
          <a:prstGeom prst="rect">
            <a:avLst/>
          </a:prstGeom>
          <a:noFill/>
          <a:ln cap="flat">
            <a:noFill/>
          </a:ln>
        </p:spPr>
      </p:pic>
      <p:pic>
        <p:nvPicPr>
          <p:cNvPr id="7" name="Picture 41" descr="A picture containing indoor, cup, tableware, dishware&#10;&#10;Description automatically generated">
            <a:extLst>
              <a:ext uri="{FF2B5EF4-FFF2-40B4-BE49-F238E27FC236}">
                <a16:creationId xmlns:a16="http://schemas.microsoft.com/office/drawing/2014/main" id="{87665600-3C51-C042-BF04-68112EFB81AE}"/>
              </a:ext>
            </a:extLst>
          </p:cNvPr>
          <p:cNvPicPr>
            <a:picLocks noChangeAspect="1"/>
          </p:cNvPicPr>
          <p:nvPr/>
        </p:nvPicPr>
        <p:blipFill>
          <a:blip r:embed="rId3"/>
          <a:stretch>
            <a:fillRect/>
          </a:stretch>
        </p:blipFill>
        <p:spPr>
          <a:xfrm>
            <a:off x="7531985" y="5869131"/>
            <a:ext cx="422672" cy="415622"/>
          </a:xfrm>
          <a:prstGeom prst="rect">
            <a:avLst/>
          </a:prstGeom>
          <a:noFill/>
          <a:ln cap="flat">
            <a:noFill/>
          </a:ln>
        </p:spPr>
      </p:pic>
      <p:pic>
        <p:nvPicPr>
          <p:cNvPr id="8" name="Picture 42" descr="A picture containing indoor, cup, tableware, dishware&#10;&#10;Description automatically generated">
            <a:extLst>
              <a:ext uri="{FF2B5EF4-FFF2-40B4-BE49-F238E27FC236}">
                <a16:creationId xmlns:a16="http://schemas.microsoft.com/office/drawing/2014/main" id="{7B669D79-2BD1-3D4C-9DBE-1E99B42ED7A5}"/>
              </a:ext>
            </a:extLst>
          </p:cNvPr>
          <p:cNvPicPr>
            <a:picLocks noChangeAspect="1"/>
          </p:cNvPicPr>
          <p:nvPr/>
        </p:nvPicPr>
        <p:blipFill>
          <a:blip r:embed="rId3"/>
          <a:stretch>
            <a:fillRect/>
          </a:stretch>
        </p:blipFill>
        <p:spPr>
          <a:xfrm>
            <a:off x="7987530" y="5869131"/>
            <a:ext cx="422672" cy="415622"/>
          </a:xfrm>
          <a:prstGeom prst="rect">
            <a:avLst/>
          </a:prstGeom>
          <a:noFill/>
          <a:ln cap="flat">
            <a:noFill/>
          </a:ln>
        </p:spPr>
      </p:pic>
      <p:sp>
        <p:nvSpPr>
          <p:cNvPr id="9" name="Rectangle 43">
            <a:extLst>
              <a:ext uri="{FF2B5EF4-FFF2-40B4-BE49-F238E27FC236}">
                <a16:creationId xmlns:a16="http://schemas.microsoft.com/office/drawing/2014/main" id="{B4F2BE6B-9B1D-7043-B62A-7FC1F25B3438}"/>
              </a:ext>
            </a:extLst>
          </p:cNvPr>
          <p:cNvSpPr/>
          <p:nvPr/>
        </p:nvSpPr>
        <p:spPr>
          <a:xfrm>
            <a:off x="7109313" y="5224259"/>
            <a:ext cx="1352543" cy="307101"/>
          </a:xfrm>
          <a:prstGeom prst="rect">
            <a:avLst/>
          </a:prstGeom>
          <a:solidFill>
            <a:srgbClr val="191F71"/>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Light"/>
              </a:rPr>
              <a:t>Harvester</a:t>
            </a:r>
            <a:endParaRPr lang="en-US" sz="1800" b="0" i="0" u="none" strike="noStrike" kern="1200" cap="none" spc="0" baseline="0">
              <a:solidFill>
                <a:srgbClr val="FFFFFF"/>
              </a:solidFill>
              <a:uFillTx/>
              <a:latin typeface="Poppins Light"/>
            </a:endParaRPr>
          </a:p>
        </p:txBody>
      </p:sp>
      <p:sp>
        <p:nvSpPr>
          <p:cNvPr id="10" name="Rectangle 44">
            <a:extLst>
              <a:ext uri="{FF2B5EF4-FFF2-40B4-BE49-F238E27FC236}">
                <a16:creationId xmlns:a16="http://schemas.microsoft.com/office/drawing/2014/main" id="{441866F2-75D8-3443-B4DA-8393B5373F89}"/>
              </a:ext>
            </a:extLst>
          </p:cNvPr>
          <p:cNvSpPr/>
          <p:nvPr/>
        </p:nvSpPr>
        <p:spPr>
          <a:xfrm>
            <a:off x="8751804" y="5531361"/>
            <a:ext cx="1352543" cy="492504"/>
          </a:xfrm>
          <a:prstGeom prst="rect">
            <a:avLst/>
          </a:prstGeom>
          <a:solidFill>
            <a:srgbClr val="EB2530"/>
          </a:solidFill>
          <a:ln w="12701" cap="flat">
            <a:solidFill>
              <a:srgbClr val="2088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Poppins Light"/>
              </a:rPr>
              <a:t>Server</a:t>
            </a:r>
          </a:p>
        </p:txBody>
      </p:sp>
      <p:pic>
        <p:nvPicPr>
          <p:cNvPr id="11" name="Picture 45" descr="A picture containing indoor, cup, tableware, dishware&#10;&#10;Description automatically generated">
            <a:extLst>
              <a:ext uri="{FF2B5EF4-FFF2-40B4-BE49-F238E27FC236}">
                <a16:creationId xmlns:a16="http://schemas.microsoft.com/office/drawing/2014/main" id="{6CD6C577-3442-9A40-8678-7D460F3E9AEF}"/>
              </a:ext>
            </a:extLst>
          </p:cNvPr>
          <p:cNvPicPr>
            <a:picLocks noChangeAspect="1"/>
          </p:cNvPicPr>
          <p:nvPr/>
        </p:nvPicPr>
        <p:blipFill>
          <a:blip r:embed="rId3"/>
          <a:stretch>
            <a:fillRect/>
          </a:stretch>
        </p:blipFill>
        <p:spPr>
          <a:xfrm>
            <a:off x="8751804" y="5869131"/>
            <a:ext cx="422672" cy="415622"/>
          </a:xfrm>
          <a:prstGeom prst="rect">
            <a:avLst/>
          </a:prstGeom>
          <a:noFill/>
          <a:ln cap="flat">
            <a:noFill/>
          </a:ln>
        </p:spPr>
      </p:pic>
      <p:pic>
        <p:nvPicPr>
          <p:cNvPr id="12" name="Picture 46" descr="A picture containing indoor, cup, tableware, dishware&#10;&#10;Description automatically generated">
            <a:extLst>
              <a:ext uri="{FF2B5EF4-FFF2-40B4-BE49-F238E27FC236}">
                <a16:creationId xmlns:a16="http://schemas.microsoft.com/office/drawing/2014/main" id="{FE68EE99-6090-C541-BB99-F8CA783ECFAC}"/>
              </a:ext>
            </a:extLst>
          </p:cNvPr>
          <p:cNvPicPr>
            <a:picLocks noChangeAspect="1"/>
          </p:cNvPicPr>
          <p:nvPr/>
        </p:nvPicPr>
        <p:blipFill>
          <a:blip r:embed="rId3"/>
          <a:stretch>
            <a:fillRect/>
          </a:stretch>
        </p:blipFill>
        <p:spPr>
          <a:xfrm>
            <a:off x="9174467" y="5869131"/>
            <a:ext cx="422672" cy="415622"/>
          </a:xfrm>
          <a:prstGeom prst="rect">
            <a:avLst/>
          </a:prstGeom>
          <a:noFill/>
          <a:ln cap="flat">
            <a:noFill/>
          </a:ln>
        </p:spPr>
      </p:pic>
      <p:pic>
        <p:nvPicPr>
          <p:cNvPr id="13" name="Picture 47" descr="A picture containing indoor, cup, tableware, dishware&#10;&#10;Description automatically generated">
            <a:extLst>
              <a:ext uri="{FF2B5EF4-FFF2-40B4-BE49-F238E27FC236}">
                <a16:creationId xmlns:a16="http://schemas.microsoft.com/office/drawing/2014/main" id="{2CB9D09D-3AED-3E4F-B4E7-7B98FBB0E9EF}"/>
              </a:ext>
            </a:extLst>
          </p:cNvPr>
          <p:cNvPicPr>
            <a:picLocks noChangeAspect="1"/>
          </p:cNvPicPr>
          <p:nvPr/>
        </p:nvPicPr>
        <p:blipFill>
          <a:blip r:embed="rId3"/>
          <a:stretch>
            <a:fillRect/>
          </a:stretch>
        </p:blipFill>
        <p:spPr>
          <a:xfrm>
            <a:off x="9630012" y="5869131"/>
            <a:ext cx="422672" cy="415622"/>
          </a:xfrm>
          <a:prstGeom prst="rect">
            <a:avLst/>
          </a:prstGeom>
          <a:noFill/>
          <a:ln cap="flat">
            <a:noFill/>
          </a:ln>
        </p:spPr>
      </p:pic>
      <p:sp>
        <p:nvSpPr>
          <p:cNvPr id="14" name="Rectangle 48">
            <a:extLst>
              <a:ext uri="{FF2B5EF4-FFF2-40B4-BE49-F238E27FC236}">
                <a16:creationId xmlns:a16="http://schemas.microsoft.com/office/drawing/2014/main" id="{3EE33B5A-3660-8F4F-AC52-FE3C05BE8107}"/>
              </a:ext>
            </a:extLst>
          </p:cNvPr>
          <p:cNvSpPr/>
          <p:nvPr/>
        </p:nvSpPr>
        <p:spPr>
          <a:xfrm>
            <a:off x="8751804" y="5224259"/>
            <a:ext cx="1352543" cy="307101"/>
          </a:xfrm>
          <a:prstGeom prst="rect">
            <a:avLst/>
          </a:prstGeom>
          <a:solidFill>
            <a:srgbClr val="191F71"/>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Light"/>
              </a:rPr>
              <a:t>Harvester</a:t>
            </a:r>
            <a:endParaRPr lang="en-US" sz="1800" b="0" i="0" u="none" strike="noStrike" kern="1200" cap="none" spc="0" baseline="0">
              <a:solidFill>
                <a:srgbClr val="FFFFFF"/>
              </a:solidFill>
              <a:uFillTx/>
              <a:latin typeface="Poppins Light"/>
            </a:endParaRPr>
          </a:p>
        </p:txBody>
      </p:sp>
      <p:sp>
        <p:nvSpPr>
          <p:cNvPr id="15" name="Rectangle 49">
            <a:extLst>
              <a:ext uri="{FF2B5EF4-FFF2-40B4-BE49-F238E27FC236}">
                <a16:creationId xmlns:a16="http://schemas.microsoft.com/office/drawing/2014/main" id="{A6CDFE89-6B9E-8341-9049-5365E5A581F6}"/>
              </a:ext>
            </a:extLst>
          </p:cNvPr>
          <p:cNvSpPr/>
          <p:nvPr/>
        </p:nvSpPr>
        <p:spPr>
          <a:xfrm>
            <a:off x="10394286" y="5531361"/>
            <a:ext cx="1352543" cy="492504"/>
          </a:xfrm>
          <a:prstGeom prst="rect">
            <a:avLst/>
          </a:prstGeom>
          <a:solidFill>
            <a:srgbClr val="EB2530"/>
          </a:solidFill>
          <a:ln w="12701" cap="flat">
            <a:solidFill>
              <a:srgbClr val="2088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Poppins Light"/>
              </a:rPr>
              <a:t>Server</a:t>
            </a:r>
          </a:p>
        </p:txBody>
      </p:sp>
      <p:pic>
        <p:nvPicPr>
          <p:cNvPr id="16" name="Picture 50" descr="A picture containing indoor, cup, tableware, dishware&#10;&#10;Description automatically generated">
            <a:extLst>
              <a:ext uri="{FF2B5EF4-FFF2-40B4-BE49-F238E27FC236}">
                <a16:creationId xmlns:a16="http://schemas.microsoft.com/office/drawing/2014/main" id="{4FB040DB-3D54-2643-8B48-550662B856C5}"/>
              </a:ext>
            </a:extLst>
          </p:cNvPr>
          <p:cNvPicPr>
            <a:picLocks noChangeAspect="1"/>
          </p:cNvPicPr>
          <p:nvPr/>
        </p:nvPicPr>
        <p:blipFill>
          <a:blip r:embed="rId3"/>
          <a:stretch>
            <a:fillRect/>
          </a:stretch>
        </p:blipFill>
        <p:spPr>
          <a:xfrm>
            <a:off x="10394286" y="5869131"/>
            <a:ext cx="422672" cy="415622"/>
          </a:xfrm>
          <a:prstGeom prst="rect">
            <a:avLst/>
          </a:prstGeom>
          <a:noFill/>
          <a:ln cap="flat">
            <a:noFill/>
          </a:ln>
        </p:spPr>
      </p:pic>
      <p:pic>
        <p:nvPicPr>
          <p:cNvPr id="17" name="Picture 51" descr="A picture containing indoor, cup, tableware, dishware&#10;&#10;Description automatically generated">
            <a:extLst>
              <a:ext uri="{FF2B5EF4-FFF2-40B4-BE49-F238E27FC236}">
                <a16:creationId xmlns:a16="http://schemas.microsoft.com/office/drawing/2014/main" id="{EBB70992-1DFC-B14F-8E9F-6FAEBD00C5EC}"/>
              </a:ext>
            </a:extLst>
          </p:cNvPr>
          <p:cNvPicPr>
            <a:picLocks noChangeAspect="1"/>
          </p:cNvPicPr>
          <p:nvPr/>
        </p:nvPicPr>
        <p:blipFill>
          <a:blip r:embed="rId3"/>
          <a:stretch>
            <a:fillRect/>
          </a:stretch>
        </p:blipFill>
        <p:spPr>
          <a:xfrm>
            <a:off x="10816958" y="5869131"/>
            <a:ext cx="422672" cy="415622"/>
          </a:xfrm>
          <a:prstGeom prst="rect">
            <a:avLst/>
          </a:prstGeom>
          <a:noFill/>
          <a:ln cap="flat">
            <a:noFill/>
          </a:ln>
        </p:spPr>
      </p:pic>
      <p:pic>
        <p:nvPicPr>
          <p:cNvPr id="18" name="Picture 52" descr="A picture containing indoor, cup, tableware, dishware&#10;&#10;Description automatically generated">
            <a:extLst>
              <a:ext uri="{FF2B5EF4-FFF2-40B4-BE49-F238E27FC236}">
                <a16:creationId xmlns:a16="http://schemas.microsoft.com/office/drawing/2014/main" id="{7202CA66-0D88-2D4B-8C69-8A5AD4AD6207}"/>
              </a:ext>
            </a:extLst>
          </p:cNvPr>
          <p:cNvPicPr>
            <a:picLocks noChangeAspect="1"/>
          </p:cNvPicPr>
          <p:nvPr/>
        </p:nvPicPr>
        <p:blipFill>
          <a:blip r:embed="rId3"/>
          <a:stretch>
            <a:fillRect/>
          </a:stretch>
        </p:blipFill>
        <p:spPr>
          <a:xfrm>
            <a:off x="11272503" y="5869131"/>
            <a:ext cx="422672" cy="415622"/>
          </a:xfrm>
          <a:prstGeom prst="rect">
            <a:avLst/>
          </a:prstGeom>
          <a:noFill/>
          <a:ln cap="flat">
            <a:noFill/>
          </a:ln>
        </p:spPr>
      </p:pic>
      <p:sp>
        <p:nvSpPr>
          <p:cNvPr id="19" name="Rectangle 53">
            <a:extLst>
              <a:ext uri="{FF2B5EF4-FFF2-40B4-BE49-F238E27FC236}">
                <a16:creationId xmlns:a16="http://schemas.microsoft.com/office/drawing/2014/main" id="{EE4BAA50-491A-9743-B9B6-28F685B6410F}"/>
              </a:ext>
            </a:extLst>
          </p:cNvPr>
          <p:cNvSpPr/>
          <p:nvPr/>
        </p:nvSpPr>
        <p:spPr>
          <a:xfrm>
            <a:off x="10394286" y="5224259"/>
            <a:ext cx="1352543" cy="307101"/>
          </a:xfrm>
          <a:prstGeom prst="rect">
            <a:avLst/>
          </a:prstGeom>
          <a:solidFill>
            <a:srgbClr val="191F71"/>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Light"/>
              </a:rPr>
              <a:t>Harvester</a:t>
            </a:r>
            <a:endParaRPr lang="en-US" sz="1800" b="0" i="0" u="none" strike="noStrike" kern="1200" cap="none" spc="0" baseline="0">
              <a:solidFill>
                <a:srgbClr val="FFFFFF"/>
              </a:solidFill>
              <a:uFillTx/>
              <a:latin typeface="Poppins Light"/>
            </a:endParaRPr>
          </a:p>
        </p:txBody>
      </p:sp>
      <p:cxnSp>
        <p:nvCxnSpPr>
          <p:cNvPr id="20" name="Straight Arrow Connector 54">
            <a:extLst>
              <a:ext uri="{FF2B5EF4-FFF2-40B4-BE49-F238E27FC236}">
                <a16:creationId xmlns:a16="http://schemas.microsoft.com/office/drawing/2014/main" id="{69B8C712-FA90-D34B-8B31-B9EF303C5C71}"/>
              </a:ext>
            </a:extLst>
          </p:cNvPr>
          <p:cNvCxnSpPr>
            <a:stCxn id="9" idx="3"/>
            <a:endCxn id="14" idx="1"/>
          </p:cNvCxnSpPr>
          <p:nvPr/>
        </p:nvCxnSpPr>
        <p:spPr>
          <a:xfrm>
            <a:off x="8461856" y="5377810"/>
            <a:ext cx="289948" cy="0"/>
          </a:xfrm>
          <a:prstGeom prst="straightConnector1">
            <a:avLst/>
          </a:prstGeom>
          <a:noFill/>
          <a:ln w="22229" cap="flat">
            <a:solidFill>
              <a:srgbClr val="000000"/>
            </a:solidFill>
            <a:prstDash val="solid"/>
            <a:round/>
            <a:headEnd type="arrow"/>
            <a:tailEnd type="arrow"/>
          </a:ln>
        </p:spPr>
      </p:cxnSp>
      <p:cxnSp>
        <p:nvCxnSpPr>
          <p:cNvPr id="21" name="Straight Arrow Connector 55">
            <a:extLst>
              <a:ext uri="{FF2B5EF4-FFF2-40B4-BE49-F238E27FC236}">
                <a16:creationId xmlns:a16="http://schemas.microsoft.com/office/drawing/2014/main" id="{FC9D688F-3102-F049-8F39-B0A051A636B7}"/>
              </a:ext>
            </a:extLst>
          </p:cNvPr>
          <p:cNvCxnSpPr/>
          <p:nvPr/>
        </p:nvCxnSpPr>
        <p:spPr>
          <a:xfrm>
            <a:off x="10104339" y="5377805"/>
            <a:ext cx="289947" cy="0"/>
          </a:xfrm>
          <a:prstGeom prst="straightConnector1">
            <a:avLst/>
          </a:prstGeom>
          <a:noFill/>
          <a:ln w="22229" cap="flat">
            <a:solidFill>
              <a:srgbClr val="000000"/>
            </a:solidFill>
            <a:prstDash val="solid"/>
            <a:round/>
            <a:headEnd type="arrow"/>
            <a:tailEnd type="arrow"/>
          </a:ln>
        </p:spPr>
      </p:cxnSp>
      <p:sp>
        <p:nvSpPr>
          <p:cNvPr id="22" name="Rounded Rectangle 56">
            <a:extLst>
              <a:ext uri="{FF2B5EF4-FFF2-40B4-BE49-F238E27FC236}">
                <a16:creationId xmlns:a16="http://schemas.microsoft.com/office/drawing/2014/main" id="{500D3500-8065-B445-B781-54D1E7C855DF}"/>
              </a:ext>
            </a:extLst>
          </p:cNvPr>
          <p:cNvSpPr/>
          <p:nvPr/>
        </p:nvSpPr>
        <p:spPr>
          <a:xfrm>
            <a:off x="7549853" y="4863108"/>
            <a:ext cx="1690213" cy="30059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353FF"/>
          </a:solidFill>
          <a:ln w="12701" cap="flat">
            <a:solidFill>
              <a:srgbClr val="ED4C0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Light"/>
              </a:rPr>
              <a:t>K8s VMs</a:t>
            </a:r>
          </a:p>
        </p:txBody>
      </p:sp>
      <p:sp>
        <p:nvSpPr>
          <p:cNvPr id="23" name="Right Brace 57">
            <a:extLst>
              <a:ext uri="{FF2B5EF4-FFF2-40B4-BE49-F238E27FC236}">
                <a16:creationId xmlns:a16="http://schemas.microsoft.com/office/drawing/2014/main" id="{10E1282A-9EDB-4D4A-83D9-11CA7772A136}"/>
              </a:ext>
            </a:extLst>
          </p:cNvPr>
          <p:cNvSpPr/>
          <p:nvPr/>
        </p:nvSpPr>
        <p:spPr>
          <a:xfrm rot="16200004">
            <a:off x="9319460" y="3151502"/>
            <a:ext cx="132734" cy="2887885"/>
          </a:xfrm>
          <a:custGeom>
            <a:avLst/>
            <a:gdLst>
              <a:gd name="f0" fmla="val 10800000"/>
              <a:gd name="f1" fmla="val 5400000"/>
              <a:gd name="f2" fmla="val 16200000"/>
              <a:gd name="f3" fmla="val 180"/>
              <a:gd name="f4" fmla="val w"/>
              <a:gd name="f5" fmla="val h"/>
              <a:gd name="f6" fmla="val ss"/>
              <a:gd name="f7" fmla="val 0"/>
              <a:gd name="f8" fmla="*/ 5419351 1 1725033"/>
              <a:gd name="f9" fmla="+- 0 0 5400000"/>
              <a:gd name="f10" fmla="val 8333"/>
              <a:gd name="f11" fmla="val 50000"/>
              <a:gd name="f12" fmla="+- 0 0 -180"/>
              <a:gd name="f13" fmla="+- 0 0 -270"/>
              <a:gd name="f14" fmla="+- 0 0 -360"/>
              <a:gd name="f15" fmla="abs f4"/>
              <a:gd name="f16" fmla="abs f5"/>
              <a:gd name="f17" fmla="abs f6"/>
              <a:gd name="f18" fmla="+- 2700000 f1 0"/>
              <a:gd name="f19" fmla="*/ f12 f0 1"/>
              <a:gd name="f20" fmla="*/ f13 f0 1"/>
              <a:gd name="f21" fmla="*/ f14 f0 1"/>
              <a:gd name="f22" fmla="?: f15 f4 1"/>
              <a:gd name="f23" fmla="?: f16 f5 1"/>
              <a:gd name="f24" fmla="?: f17 f6 1"/>
              <a:gd name="f25" fmla="+- f18 0 f1"/>
              <a:gd name="f26" fmla="*/ f19 1 f3"/>
              <a:gd name="f27" fmla="*/ f20 1 f3"/>
              <a:gd name="f28" fmla="*/ f21 1 f3"/>
              <a:gd name="f29" fmla="*/ f22 1 21600"/>
              <a:gd name="f30" fmla="*/ f23 1 21600"/>
              <a:gd name="f31" fmla="*/ 21600 f22 1"/>
              <a:gd name="f32" fmla="*/ 21600 f23 1"/>
              <a:gd name="f33" fmla="+- f25 f1 0"/>
              <a:gd name="f34" fmla="+- f26 0 f1"/>
              <a:gd name="f35" fmla="+- f27 0 f1"/>
              <a:gd name="f36" fmla="+- f28 0 f1"/>
              <a:gd name="f37" fmla="min f30 f29"/>
              <a:gd name="f38" fmla="*/ f31 1 f24"/>
              <a:gd name="f39" fmla="*/ f32 1 f24"/>
              <a:gd name="f40" fmla="*/ f33 f8 1"/>
              <a:gd name="f41" fmla="val f38"/>
              <a:gd name="f42" fmla="val f39"/>
              <a:gd name="f43" fmla="*/ f40 1 f0"/>
              <a:gd name="f44" fmla="*/ f7 f37 1"/>
              <a:gd name="f45" fmla="+- f42 0 f7"/>
              <a:gd name="f46" fmla="+- f41 0 f7"/>
              <a:gd name="f47" fmla="+- 0 0 f43"/>
              <a:gd name="f48" fmla="*/ f41 f37 1"/>
              <a:gd name="f49" fmla="*/ f42 f37 1"/>
              <a:gd name="f50" fmla="*/ f46 1 2"/>
              <a:gd name="f51" fmla="min f46 f45"/>
              <a:gd name="f52" fmla="*/ f45 f11 1"/>
              <a:gd name="f53" fmla="+- 0 0 f47"/>
              <a:gd name="f54" fmla="+- f7 f50 0"/>
              <a:gd name="f55" fmla="*/ f51 f10 1"/>
              <a:gd name="f56" fmla="*/ f52 1 100000"/>
              <a:gd name="f57" fmla="*/ f53 f0 1"/>
              <a:gd name="f58" fmla="*/ f50 f37 1"/>
              <a:gd name="f59" fmla="*/ f55 1 100000"/>
              <a:gd name="f60" fmla="*/ f57 1 f8"/>
              <a:gd name="f61" fmla="*/ f54 f37 1"/>
              <a:gd name="f62" fmla="*/ f56 f37 1"/>
              <a:gd name="f63" fmla="+- f56 0 f59"/>
              <a:gd name="f64" fmla="+- f42 0 f59"/>
              <a:gd name="f65" fmla="+- f60 0 f1"/>
              <a:gd name="f66" fmla="*/ f59 f37 1"/>
              <a:gd name="f67" fmla="cos 1 f65"/>
              <a:gd name="f68" fmla="sin 1 f65"/>
              <a:gd name="f69" fmla="*/ f63 f37 1"/>
              <a:gd name="f70" fmla="*/ f64 f37 1"/>
              <a:gd name="f71" fmla="+- 0 0 f67"/>
              <a:gd name="f72" fmla="+- 0 0 f68"/>
              <a:gd name="f73" fmla="+- 0 0 f71"/>
              <a:gd name="f74" fmla="+- 0 0 f72"/>
              <a:gd name="f75" fmla="val f73"/>
              <a:gd name="f76" fmla="val f74"/>
              <a:gd name="f77" fmla="*/ f75 f50 1"/>
              <a:gd name="f78" fmla="*/ f76 f59 1"/>
              <a:gd name="f79" fmla="+- f7 f77 0"/>
              <a:gd name="f80" fmla="+- f59 0 f78"/>
              <a:gd name="f81" fmla="+- f42 f78 0"/>
              <a:gd name="f82" fmla="+- f81 0 f59"/>
              <a:gd name="f83" fmla="*/ f80 f37 1"/>
              <a:gd name="f84" fmla="*/ f79 f37 1"/>
              <a:gd name="f85" fmla="*/ f82 f37 1"/>
            </a:gdLst>
            <a:ahLst/>
            <a:cxnLst>
              <a:cxn ang="3cd4">
                <a:pos x="hc" y="t"/>
              </a:cxn>
              <a:cxn ang="0">
                <a:pos x="r" y="vc"/>
              </a:cxn>
              <a:cxn ang="cd4">
                <a:pos x="hc" y="b"/>
              </a:cxn>
              <a:cxn ang="cd2">
                <a:pos x="l" y="vc"/>
              </a:cxn>
              <a:cxn ang="f34">
                <a:pos x="f44" y="f44"/>
              </a:cxn>
              <a:cxn ang="f35">
                <a:pos x="f48" y="f62"/>
              </a:cxn>
              <a:cxn ang="f36">
                <a:pos x="f44" y="f49"/>
              </a:cxn>
            </a:cxnLst>
            <a:rect l="f44" t="f83" r="f84" b="f85"/>
            <a:pathLst>
              <a:path stroke="0">
                <a:moveTo>
                  <a:pt x="f44" y="f44"/>
                </a:moveTo>
                <a:arcTo wR="f58" hR="f66" stAng="f2" swAng="f1"/>
                <a:lnTo>
                  <a:pt x="f61" y="f69"/>
                </a:lnTo>
                <a:arcTo wR="f58" hR="f66" stAng="f0" swAng="f9"/>
                <a:arcTo wR="f58" hR="f66" stAng="f2" swAng="f9"/>
                <a:lnTo>
                  <a:pt x="f61" y="f70"/>
                </a:lnTo>
                <a:arcTo wR="f58" hR="f66" stAng="f7" swAng="f1"/>
                <a:close/>
              </a:path>
              <a:path fill="none">
                <a:moveTo>
                  <a:pt x="f44" y="f44"/>
                </a:moveTo>
                <a:arcTo wR="f58" hR="f66" stAng="f2" swAng="f1"/>
                <a:lnTo>
                  <a:pt x="f61" y="f69"/>
                </a:lnTo>
                <a:arcTo wR="f58" hR="f66" stAng="f0" swAng="f9"/>
                <a:arcTo wR="f58" hR="f66" stAng="f2" swAng="f9"/>
                <a:lnTo>
                  <a:pt x="f61" y="f70"/>
                </a:lnTo>
                <a:arcTo wR="f58" hR="f66" stAng="f7" swAng="f1"/>
              </a:path>
            </a:pathLst>
          </a:custGeom>
          <a:noFill/>
          <a:ln w="19046" cap="flat">
            <a:solidFill>
              <a:srgbClr val="2453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sp>
        <p:nvSpPr>
          <p:cNvPr id="24" name="Rounded Rectangle 59">
            <a:extLst>
              <a:ext uri="{FF2B5EF4-FFF2-40B4-BE49-F238E27FC236}">
                <a16:creationId xmlns:a16="http://schemas.microsoft.com/office/drawing/2014/main" id="{2B74E675-7179-334A-87D7-BAC4A380B72C}"/>
              </a:ext>
            </a:extLst>
          </p:cNvPr>
          <p:cNvSpPr/>
          <p:nvPr/>
        </p:nvSpPr>
        <p:spPr>
          <a:xfrm>
            <a:off x="7128214" y="4868457"/>
            <a:ext cx="362916" cy="295241"/>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D3DDFF"/>
          </a:solidFill>
          <a:ln w="12701" cap="flat">
            <a:solidFill>
              <a:srgbClr val="2088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pic>
        <p:nvPicPr>
          <p:cNvPr id="25" name="Picture 60" descr="Icon&#10;&#10;Description automatically generated">
            <a:extLst>
              <a:ext uri="{FF2B5EF4-FFF2-40B4-BE49-F238E27FC236}">
                <a16:creationId xmlns:a16="http://schemas.microsoft.com/office/drawing/2014/main" id="{5773BA7F-1A2D-6A41-8DC0-56A87F4569E1}"/>
              </a:ext>
            </a:extLst>
          </p:cNvPr>
          <p:cNvPicPr>
            <a:picLocks noChangeAspect="1"/>
          </p:cNvPicPr>
          <p:nvPr/>
        </p:nvPicPr>
        <p:blipFill>
          <a:blip r:embed="rId4"/>
          <a:stretch>
            <a:fillRect/>
          </a:stretch>
        </p:blipFill>
        <p:spPr>
          <a:xfrm>
            <a:off x="7173806" y="4903972"/>
            <a:ext cx="271723" cy="239865"/>
          </a:xfrm>
          <a:prstGeom prst="rect">
            <a:avLst/>
          </a:prstGeom>
          <a:noFill/>
          <a:ln cap="flat">
            <a:noFill/>
          </a:ln>
        </p:spPr>
      </p:pic>
      <p:sp>
        <p:nvSpPr>
          <p:cNvPr id="26" name="Rounded Rectangle 61">
            <a:extLst>
              <a:ext uri="{FF2B5EF4-FFF2-40B4-BE49-F238E27FC236}">
                <a16:creationId xmlns:a16="http://schemas.microsoft.com/office/drawing/2014/main" id="{4B33B51E-C26C-EB40-86EC-9459BDBAE853}"/>
              </a:ext>
            </a:extLst>
          </p:cNvPr>
          <p:cNvSpPr/>
          <p:nvPr/>
        </p:nvSpPr>
        <p:spPr>
          <a:xfrm>
            <a:off x="9297527" y="4851056"/>
            <a:ext cx="362916" cy="325517"/>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D3DDFF"/>
          </a:solidFill>
          <a:ln w="12701" cap="flat">
            <a:solidFill>
              <a:srgbClr val="2088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27" name="Rounded Rectangle 62">
            <a:extLst>
              <a:ext uri="{FF2B5EF4-FFF2-40B4-BE49-F238E27FC236}">
                <a16:creationId xmlns:a16="http://schemas.microsoft.com/office/drawing/2014/main" id="{A2C266D6-7487-E540-B740-4F9277851DF3}"/>
              </a:ext>
            </a:extLst>
          </p:cNvPr>
          <p:cNvSpPr/>
          <p:nvPr/>
        </p:nvSpPr>
        <p:spPr>
          <a:xfrm>
            <a:off x="11047204" y="4874145"/>
            <a:ext cx="355591" cy="295241"/>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D3DDFF"/>
          </a:solidFill>
          <a:ln w="12701" cap="flat">
            <a:solidFill>
              <a:srgbClr val="2088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28" name="Rounded Rectangle 63">
            <a:extLst>
              <a:ext uri="{FF2B5EF4-FFF2-40B4-BE49-F238E27FC236}">
                <a16:creationId xmlns:a16="http://schemas.microsoft.com/office/drawing/2014/main" id="{31152091-FBC3-F54B-84EE-D70274FA20AC}"/>
              </a:ext>
            </a:extLst>
          </p:cNvPr>
          <p:cNvSpPr/>
          <p:nvPr/>
        </p:nvSpPr>
        <p:spPr>
          <a:xfrm>
            <a:off x="9748272" y="4856350"/>
            <a:ext cx="1234888" cy="295241"/>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353FF"/>
          </a:solidFill>
          <a:ln w="12701" cap="flat">
            <a:solidFill>
              <a:srgbClr val="ED4C0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Light"/>
              </a:rPr>
              <a:t>K8s VMs</a:t>
            </a:r>
          </a:p>
        </p:txBody>
      </p:sp>
      <p:pic>
        <p:nvPicPr>
          <p:cNvPr id="29" name="Picture 2" descr="Linux - Wikipedia">
            <a:extLst>
              <a:ext uri="{FF2B5EF4-FFF2-40B4-BE49-F238E27FC236}">
                <a16:creationId xmlns:a16="http://schemas.microsoft.com/office/drawing/2014/main" id="{FB19419F-5A9B-E846-A9AB-DA22011896D4}"/>
              </a:ext>
            </a:extLst>
          </p:cNvPr>
          <p:cNvPicPr>
            <a:picLocks noChangeAspect="1"/>
          </p:cNvPicPr>
          <p:nvPr/>
        </p:nvPicPr>
        <p:blipFill>
          <a:blip r:embed="rId5"/>
          <a:srcRect/>
          <a:stretch>
            <a:fillRect/>
          </a:stretch>
        </p:blipFill>
        <p:spPr>
          <a:xfrm>
            <a:off x="9349868" y="4881012"/>
            <a:ext cx="246531" cy="291940"/>
          </a:xfrm>
          <a:prstGeom prst="rect">
            <a:avLst/>
          </a:prstGeom>
          <a:noFill/>
          <a:ln cap="flat">
            <a:noFill/>
          </a:ln>
        </p:spPr>
      </p:pic>
      <p:sp>
        <p:nvSpPr>
          <p:cNvPr id="30" name="TextBox 65">
            <a:extLst>
              <a:ext uri="{FF2B5EF4-FFF2-40B4-BE49-F238E27FC236}">
                <a16:creationId xmlns:a16="http://schemas.microsoft.com/office/drawing/2014/main" id="{BDAD8043-B62A-1142-9B59-479847DC31AA}"/>
              </a:ext>
            </a:extLst>
          </p:cNvPr>
          <p:cNvSpPr txBox="1"/>
          <p:nvPr/>
        </p:nvSpPr>
        <p:spPr>
          <a:xfrm>
            <a:off x="6451869" y="4397477"/>
            <a:ext cx="1194553" cy="307777"/>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none" spc="0" baseline="0">
                <a:solidFill>
                  <a:srgbClr val="000000"/>
                </a:solidFill>
                <a:uFillTx/>
                <a:latin typeface="Poppins Light"/>
              </a:rPr>
              <a:t>Kubernetes</a:t>
            </a:r>
          </a:p>
        </p:txBody>
      </p:sp>
      <p:pic>
        <p:nvPicPr>
          <p:cNvPr id="31" name="Picture 2" descr="Linux - Wikipedia">
            <a:extLst>
              <a:ext uri="{FF2B5EF4-FFF2-40B4-BE49-F238E27FC236}">
                <a16:creationId xmlns:a16="http://schemas.microsoft.com/office/drawing/2014/main" id="{14BCED67-268F-CC40-9FF6-003CBC0B7F74}"/>
              </a:ext>
            </a:extLst>
          </p:cNvPr>
          <p:cNvPicPr>
            <a:picLocks noChangeAspect="1"/>
          </p:cNvPicPr>
          <p:nvPr/>
        </p:nvPicPr>
        <p:blipFill>
          <a:blip r:embed="rId5"/>
          <a:srcRect/>
          <a:stretch>
            <a:fillRect/>
          </a:stretch>
        </p:blipFill>
        <p:spPr>
          <a:xfrm>
            <a:off x="11105397" y="4874145"/>
            <a:ext cx="246531" cy="291940"/>
          </a:xfrm>
          <a:prstGeom prst="rect">
            <a:avLst/>
          </a:prstGeom>
          <a:noFill/>
          <a:ln cap="flat">
            <a:noFill/>
          </a:ln>
        </p:spPr>
      </p:pic>
      <p:sp>
        <p:nvSpPr>
          <p:cNvPr id="32" name="Rounded Rectangle 37">
            <a:extLst>
              <a:ext uri="{FF2B5EF4-FFF2-40B4-BE49-F238E27FC236}">
                <a16:creationId xmlns:a16="http://schemas.microsoft.com/office/drawing/2014/main" id="{BDFFA789-C1DB-DC4E-A087-7864ACF6619E}"/>
              </a:ext>
            </a:extLst>
          </p:cNvPr>
          <p:cNvSpPr/>
          <p:nvPr/>
        </p:nvSpPr>
        <p:spPr>
          <a:xfrm>
            <a:off x="11430073" y="4868457"/>
            <a:ext cx="316757" cy="30358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D3DDFF"/>
          </a:solidFill>
          <a:ln w="12701" cap="flat">
            <a:solidFill>
              <a:srgbClr val="2088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pic>
        <p:nvPicPr>
          <p:cNvPr id="33" name="Picture 68" descr="Icon&#10;&#10;Description automatically generated">
            <a:extLst>
              <a:ext uri="{FF2B5EF4-FFF2-40B4-BE49-F238E27FC236}">
                <a16:creationId xmlns:a16="http://schemas.microsoft.com/office/drawing/2014/main" id="{BDD128EF-0271-3541-9263-56E79DD3F9C1}"/>
              </a:ext>
            </a:extLst>
          </p:cNvPr>
          <p:cNvPicPr>
            <a:picLocks noChangeAspect="1"/>
          </p:cNvPicPr>
          <p:nvPr/>
        </p:nvPicPr>
        <p:blipFill>
          <a:blip r:embed="rId4"/>
          <a:stretch>
            <a:fillRect/>
          </a:stretch>
        </p:blipFill>
        <p:spPr>
          <a:xfrm>
            <a:off x="11460989" y="4900315"/>
            <a:ext cx="271723" cy="239865"/>
          </a:xfrm>
          <a:prstGeom prst="rect">
            <a:avLst/>
          </a:prstGeom>
          <a:noFill/>
          <a:ln cap="flat">
            <a:noFill/>
          </a:ln>
        </p:spPr>
      </p:pic>
      <p:pic>
        <p:nvPicPr>
          <p:cNvPr id="34" name="Picture 2">
            <a:extLst>
              <a:ext uri="{FF2B5EF4-FFF2-40B4-BE49-F238E27FC236}">
                <a16:creationId xmlns:a16="http://schemas.microsoft.com/office/drawing/2014/main" id="{F94BDF67-8111-2D41-AC2A-C34D7A6F1DE7}"/>
              </a:ext>
            </a:extLst>
          </p:cNvPr>
          <p:cNvPicPr>
            <a:picLocks noChangeAspect="1"/>
          </p:cNvPicPr>
          <p:nvPr/>
        </p:nvPicPr>
        <p:blipFill>
          <a:blip r:embed="rId6"/>
          <a:srcRect/>
          <a:stretch>
            <a:fillRect/>
          </a:stretch>
        </p:blipFill>
        <p:spPr>
          <a:xfrm>
            <a:off x="6124294" y="711467"/>
            <a:ext cx="6038935" cy="3085523"/>
          </a:xfrm>
          <a:prstGeom prst="rect">
            <a:avLst/>
          </a:prstGeom>
          <a:noFill/>
          <a:ln cap="flat">
            <a:noFill/>
          </a:ln>
        </p:spPr>
      </p:pic>
      <p:pic>
        <p:nvPicPr>
          <p:cNvPr id="35" name="Picture 7" descr="Icon&#10;&#10;Description automatically generated">
            <a:extLst>
              <a:ext uri="{FF2B5EF4-FFF2-40B4-BE49-F238E27FC236}">
                <a16:creationId xmlns:a16="http://schemas.microsoft.com/office/drawing/2014/main" id="{A07C9676-2AA9-2B41-89BC-FCFA6CF6E924}"/>
              </a:ext>
            </a:extLst>
          </p:cNvPr>
          <p:cNvPicPr>
            <a:picLocks noChangeAspect="1"/>
          </p:cNvPicPr>
          <p:nvPr/>
        </p:nvPicPr>
        <p:blipFill>
          <a:blip r:embed="rId7"/>
          <a:stretch>
            <a:fillRect/>
          </a:stretch>
        </p:blipFill>
        <p:spPr>
          <a:xfrm>
            <a:off x="8155213" y="4091208"/>
            <a:ext cx="882231" cy="390083"/>
          </a:xfrm>
          <a:prstGeom prst="rect">
            <a:avLst/>
          </a:prstGeom>
          <a:noFill/>
          <a:ln cap="flat">
            <a:noFill/>
          </a:ln>
        </p:spPr>
      </p:pic>
      <p:sp>
        <p:nvSpPr>
          <p:cNvPr id="36" name="TextBox 28">
            <a:extLst>
              <a:ext uri="{FF2B5EF4-FFF2-40B4-BE49-F238E27FC236}">
                <a16:creationId xmlns:a16="http://schemas.microsoft.com/office/drawing/2014/main" id="{088844E8-632E-0944-9B0D-3CACA680AEAF}"/>
              </a:ext>
            </a:extLst>
          </p:cNvPr>
          <p:cNvSpPr txBox="1"/>
          <p:nvPr/>
        </p:nvSpPr>
        <p:spPr>
          <a:xfrm>
            <a:off x="9058713" y="4078205"/>
            <a:ext cx="1669045"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0000"/>
                </a:solidFill>
                <a:uFillTx/>
                <a:latin typeface="Poppins" pitchFamily="2"/>
                <a:cs typeface="Poppins" pitchFamily="2"/>
              </a:rPr>
              <a:t>RANCHER</a:t>
            </a:r>
          </a:p>
        </p:txBody>
      </p:sp>
      <p:grpSp>
        <p:nvGrpSpPr>
          <p:cNvPr id="39" name="Group">
            <a:extLst>
              <a:ext uri="{FF2B5EF4-FFF2-40B4-BE49-F238E27FC236}">
                <a16:creationId xmlns:a16="http://schemas.microsoft.com/office/drawing/2014/main" id="{20845F5A-1428-154D-8A19-E6C23322EF7C}"/>
              </a:ext>
            </a:extLst>
          </p:cNvPr>
          <p:cNvGrpSpPr/>
          <p:nvPr/>
        </p:nvGrpSpPr>
        <p:grpSpPr>
          <a:xfrm>
            <a:off x="430344" y="4595444"/>
            <a:ext cx="5043179" cy="977274"/>
            <a:chOff x="0" y="0"/>
            <a:chExt cx="5043177" cy="977272"/>
          </a:xfrm>
        </p:grpSpPr>
        <p:sp>
          <p:nvSpPr>
            <p:cNvPr id="40" name="TextBox 28">
              <a:extLst>
                <a:ext uri="{FF2B5EF4-FFF2-40B4-BE49-F238E27FC236}">
                  <a16:creationId xmlns:a16="http://schemas.microsoft.com/office/drawing/2014/main" id="{D48CB3C8-D6B8-9141-BC03-44BF045FD52C}"/>
                </a:ext>
              </a:extLst>
            </p:cNvPr>
            <p:cNvSpPr txBox="1"/>
            <p:nvPr/>
          </p:nvSpPr>
          <p:spPr>
            <a:xfrm>
              <a:off x="936571" y="70077"/>
              <a:ext cx="4106606" cy="9071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noAutofit/>
            </a:bodyPr>
            <a:lstStyle>
              <a:lvl1pPr defTabSz="1828800">
                <a:defRPr sz="4800" b="1">
                  <a:solidFill>
                    <a:srgbClr val="99A3A8"/>
                  </a:solidFill>
                  <a:latin typeface="Arial"/>
                  <a:ea typeface="Arial"/>
                  <a:cs typeface="Arial"/>
                  <a:sym typeface="Arial"/>
                </a:defRPr>
              </a:lvl1pPr>
            </a:lstStyle>
            <a:p>
              <a:r>
                <a:rPr sz="2800" dirty="0"/>
                <a:t>HARVESTER</a:t>
              </a:r>
            </a:p>
          </p:txBody>
        </p:sp>
        <p:pic>
          <p:nvPicPr>
            <p:cNvPr id="41" name="Picture 2" descr="Picture 2">
              <a:extLst>
                <a:ext uri="{FF2B5EF4-FFF2-40B4-BE49-F238E27FC236}">
                  <a16:creationId xmlns:a16="http://schemas.microsoft.com/office/drawing/2014/main" id="{1A99986D-F350-9149-AE24-4D9FD7D463CD}"/>
                </a:ext>
              </a:extLst>
            </p:cNvPr>
            <p:cNvPicPr>
              <a:picLocks noChangeAspect="1"/>
            </p:cNvPicPr>
            <p:nvPr/>
          </p:nvPicPr>
          <p:blipFill>
            <a:blip r:embed="rId8"/>
            <a:stretch>
              <a:fillRect/>
            </a:stretch>
          </p:blipFill>
          <p:spPr>
            <a:xfrm>
              <a:off x="0" y="0"/>
              <a:ext cx="930665" cy="761974"/>
            </a:xfrm>
            <a:prstGeom prst="rect">
              <a:avLst/>
            </a:prstGeom>
            <a:ln w="12700" cap="flat">
              <a:noFill/>
              <a:miter lim="400000"/>
            </a:ln>
            <a:effectLst/>
          </p:spPr>
        </p:pic>
      </p:gr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name="Slide2076137710">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B6AA4CB2-97FF-A84E-B2A7-3743EF707D8A}"/>
              </a:ext>
            </a:extLst>
          </p:cNvPr>
          <p:cNvSpPr/>
          <p:nvPr/>
        </p:nvSpPr>
        <p:spPr>
          <a:xfrm>
            <a:off x="502920" y="375123"/>
            <a:ext cx="10507315" cy="534960"/>
          </a:xfrm>
          <a:prstGeom prst="rect">
            <a:avLst/>
          </a:prstGeom>
          <a:noFill/>
          <a:ln cap="flat">
            <a:noFill/>
            <a:prstDash val="solid"/>
          </a:ln>
        </p:spPr>
        <p:txBody>
          <a:bodyPr vert="horz" wrap="square" lIns="90004" tIns="44997" rIns="90004" bIns="44997" anchor="ctr" anchorCtr="0" compatLnSpc="1">
            <a:noAutofit/>
          </a:bodyPr>
          <a:lstStyle/>
          <a:p>
            <a:pPr marL="0" marR="0" lvl="0" indent="0" algn="l" defTabSz="914400" rtl="0" fontAlgn="auto" hangingPunct="1">
              <a:lnSpc>
                <a:spcPct val="90000"/>
              </a:lnSpc>
              <a:spcBef>
                <a:spcPts val="0"/>
              </a:spcBef>
              <a:spcAft>
                <a:spcPts val="1000"/>
              </a:spcAft>
              <a:buNone/>
              <a:tabLst/>
              <a:defRPr sz="1800" b="0" i="0" u="none" strike="noStrike" kern="0" cap="none" spc="0" baseline="0">
                <a:solidFill>
                  <a:srgbClr val="000000"/>
                </a:solidFill>
                <a:uFillTx/>
              </a:defRPr>
            </a:pPr>
            <a:endParaRPr lang="de-DE" sz="3200" b="0" i="0" u="none" strike="noStrike" kern="1200" cap="none" spc="-1" baseline="0">
              <a:solidFill>
                <a:srgbClr val="000000"/>
              </a:solidFill>
              <a:uFillTx/>
              <a:latin typeface="Arial"/>
            </a:endParaRPr>
          </a:p>
        </p:txBody>
      </p:sp>
      <p:sp>
        <p:nvSpPr>
          <p:cNvPr id="3" name="Line 3">
            <a:extLst>
              <a:ext uri="{FF2B5EF4-FFF2-40B4-BE49-F238E27FC236}">
                <a16:creationId xmlns:a16="http://schemas.microsoft.com/office/drawing/2014/main" id="{B2B23D7C-05E3-BC49-AC22-92D1E1B9653C}"/>
              </a:ext>
            </a:extLst>
          </p:cNvPr>
          <p:cNvSpPr/>
          <p:nvPr/>
        </p:nvSpPr>
        <p:spPr>
          <a:xfrm>
            <a:off x="3759116" y="3570475"/>
            <a:ext cx="168444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38157" cap="flat">
            <a:solidFill>
              <a:srgbClr val="191F71"/>
            </a:solidFill>
            <a:prstDash val="solid"/>
            <a:miter/>
            <a:headEnd type="arrow"/>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4" name="Line 4">
            <a:extLst>
              <a:ext uri="{FF2B5EF4-FFF2-40B4-BE49-F238E27FC236}">
                <a16:creationId xmlns:a16="http://schemas.microsoft.com/office/drawing/2014/main" id="{E1865188-0084-4B40-BA24-6777580CFECE}"/>
              </a:ext>
            </a:extLst>
          </p:cNvPr>
          <p:cNvSpPr/>
          <p:nvPr/>
        </p:nvSpPr>
        <p:spPr>
          <a:xfrm flipH="1">
            <a:off x="6675842" y="3570475"/>
            <a:ext cx="1951923" cy="3236"/>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38157" cap="flat">
            <a:solidFill>
              <a:srgbClr val="191F71"/>
            </a:solidFill>
            <a:prstDash val="solid"/>
            <a:miter/>
            <a:headEnd type="arrow"/>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5" name="CustomShape 5">
            <a:extLst>
              <a:ext uri="{FF2B5EF4-FFF2-40B4-BE49-F238E27FC236}">
                <a16:creationId xmlns:a16="http://schemas.microsoft.com/office/drawing/2014/main" id="{CC0BD404-9BD1-6A42-BC09-4215E8AA79D5}"/>
              </a:ext>
            </a:extLst>
          </p:cNvPr>
          <p:cNvSpPr/>
          <p:nvPr/>
        </p:nvSpPr>
        <p:spPr>
          <a:xfrm>
            <a:off x="6790316" y="1859039"/>
            <a:ext cx="1836718" cy="247317"/>
          </a:xfrm>
          <a:custGeom>
            <a:avLst/>
            <a:gdLst>
              <a:gd name="f0" fmla="val w"/>
              <a:gd name="f1" fmla="val h"/>
              <a:gd name="f2" fmla="val 0"/>
              <a:gd name="f3" fmla="val 21600"/>
              <a:gd name="f4" fmla="val 2914"/>
              <a:gd name="f5" fmla="*/ f0 1 21600"/>
              <a:gd name="f6" fmla="*/ f1 1 21600"/>
              <a:gd name="f7" fmla="+- f3 0 f2"/>
              <a:gd name="f8" fmla="*/ f7 1 21600"/>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1600" h="21600">
                <a:moveTo>
                  <a:pt x="f2" y="f3"/>
                </a:moveTo>
                <a:lnTo>
                  <a:pt x="f4" y="f2"/>
                </a:lnTo>
                <a:lnTo>
                  <a:pt x="f3" y="f2"/>
                </a:lnTo>
              </a:path>
            </a:pathLst>
          </a:custGeom>
          <a:noFill/>
          <a:ln w="38157" cap="flat">
            <a:solidFill>
              <a:srgbClr val="191F71"/>
            </a:solidFill>
            <a:prstDash val="solid"/>
            <a:miter/>
            <a:tailEnd type="arrow"/>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6" name="CustomShape 6">
            <a:extLst>
              <a:ext uri="{FF2B5EF4-FFF2-40B4-BE49-F238E27FC236}">
                <a16:creationId xmlns:a16="http://schemas.microsoft.com/office/drawing/2014/main" id="{471EF6BC-7D8B-524E-BA62-33F89FFDF2AA}"/>
              </a:ext>
            </a:extLst>
          </p:cNvPr>
          <p:cNvSpPr/>
          <p:nvPr/>
        </p:nvSpPr>
        <p:spPr>
          <a:xfrm rot="10800009" flipH="1">
            <a:off x="6790316" y="5199809"/>
            <a:ext cx="1836718" cy="247317"/>
          </a:xfrm>
          <a:custGeom>
            <a:avLst/>
            <a:gdLst>
              <a:gd name="f0" fmla="val w"/>
              <a:gd name="f1" fmla="val h"/>
              <a:gd name="f2" fmla="val 0"/>
              <a:gd name="f3" fmla="val 21600"/>
              <a:gd name="f4" fmla="val 2914"/>
              <a:gd name="f5" fmla="*/ f0 1 21600"/>
              <a:gd name="f6" fmla="*/ f1 1 21600"/>
              <a:gd name="f7" fmla="+- f3 0 f2"/>
              <a:gd name="f8" fmla="*/ f7 1 21600"/>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1600" h="21600">
                <a:moveTo>
                  <a:pt x="f2" y="f3"/>
                </a:moveTo>
                <a:lnTo>
                  <a:pt x="f4" y="f2"/>
                </a:lnTo>
                <a:lnTo>
                  <a:pt x="f3" y="f2"/>
                </a:lnTo>
              </a:path>
            </a:pathLst>
          </a:custGeom>
          <a:noFill/>
          <a:ln w="38157" cap="flat">
            <a:solidFill>
              <a:srgbClr val="191F71"/>
            </a:solidFill>
            <a:prstDash val="solid"/>
            <a:miter/>
            <a:tailEnd type="arrow"/>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CustomShape 7">
            <a:extLst>
              <a:ext uri="{FF2B5EF4-FFF2-40B4-BE49-F238E27FC236}">
                <a16:creationId xmlns:a16="http://schemas.microsoft.com/office/drawing/2014/main" id="{7E6281B6-F790-6B42-8967-BF156CAA0C5F}"/>
              </a:ext>
            </a:extLst>
          </p:cNvPr>
          <p:cNvSpPr/>
          <p:nvPr/>
        </p:nvSpPr>
        <p:spPr>
          <a:xfrm>
            <a:off x="3755523" y="1859039"/>
            <a:ext cx="1836718" cy="247317"/>
          </a:xfrm>
          <a:custGeom>
            <a:avLst/>
            <a:gdLst>
              <a:gd name="f0" fmla="val w"/>
              <a:gd name="f1" fmla="val h"/>
              <a:gd name="f2" fmla="val 0"/>
              <a:gd name="f3" fmla="val 21600"/>
              <a:gd name="f4" fmla="val 18686"/>
              <a:gd name="f5" fmla="*/ f0 1 21600"/>
              <a:gd name="f6" fmla="*/ f1 1 21600"/>
              <a:gd name="f7" fmla="+- f3 0 f2"/>
              <a:gd name="f8" fmla="*/ f7 1 21600"/>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1600" h="21600">
                <a:moveTo>
                  <a:pt x="f3" y="f3"/>
                </a:moveTo>
                <a:lnTo>
                  <a:pt x="f4" y="f2"/>
                </a:lnTo>
                <a:lnTo>
                  <a:pt x="f2" y="f2"/>
                </a:lnTo>
              </a:path>
            </a:pathLst>
          </a:custGeom>
          <a:noFill/>
          <a:ln w="38157" cap="flat">
            <a:solidFill>
              <a:srgbClr val="191F71"/>
            </a:solidFill>
            <a:prstDash val="solid"/>
            <a:miter/>
            <a:tailEnd type="arrow"/>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CustomShape 8">
            <a:extLst>
              <a:ext uri="{FF2B5EF4-FFF2-40B4-BE49-F238E27FC236}">
                <a16:creationId xmlns:a16="http://schemas.microsoft.com/office/drawing/2014/main" id="{2A5ADFB5-E6B9-B346-8248-7720AA885525}"/>
              </a:ext>
            </a:extLst>
          </p:cNvPr>
          <p:cNvSpPr/>
          <p:nvPr/>
        </p:nvSpPr>
        <p:spPr>
          <a:xfrm>
            <a:off x="3755523" y="5199122"/>
            <a:ext cx="1836718" cy="247317"/>
          </a:xfrm>
          <a:custGeom>
            <a:avLst/>
            <a:gdLst>
              <a:gd name="f0" fmla="val w"/>
              <a:gd name="f1" fmla="val h"/>
              <a:gd name="f2" fmla="val 0"/>
              <a:gd name="f3" fmla="val 21600"/>
              <a:gd name="f4" fmla="val 18686"/>
              <a:gd name="f5" fmla="*/ f0 1 21600"/>
              <a:gd name="f6" fmla="*/ f1 1 21600"/>
              <a:gd name="f7" fmla="+- f3 0 f2"/>
              <a:gd name="f8" fmla="*/ f7 1 21600"/>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1600" h="21600">
                <a:moveTo>
                  <a:pt x="f3" y="f2"/>
                </a:moveTo>
                <a:lnTo>
                  <a:pt x="f4" y="f3"/>
                </a:lnTo>
                <a:lnTo>
                  <a:pt x="f2" y="f3"/>
                </a:lnTo>
              </a:path>
            </a:pathLst>
          </a:custGeom>
          <a:noFill/>
          <a:ln w="38157" cap="flat">
            <a:solidFill>
              <a:srgbClr val="191F71"/>
            </a:solidFill>
            <a:prstDash val="solid"/>
            <a:miter/>
            <a:tailEnd type="arrow"/>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9" name="CustomShape 9">
            <a:extLst>
              <a:ext uri="{FF2B5EF4-FFF2-40B4-BE49-F238E27FC236}">
                <a16:creationId xmlns:a16="http://schemas.microsoft.com/office/drawing/2014/main" id="{F4FA652C-CF07-5D4B-B9BB-F397AF6D00AD}"/>
              </a:ext>
            </a:extLst>
          </p:cNvPr>
          <p:cNvSpPr/>
          <p:nvPr/>
        </p:nvSpPr>
        <p:spPr>
          <a:xfrm>
            <a:off x="8866077" y="1865878"/>
            <a:ext cx="2753496" cy="494032"/>
          </a:xfrm>
          <a:prstGeom prst="rect">
            <a:avLst/>
          </a:prstGeom>
          <a:noFill/>
          <a:ln cap="flat">
            <a:noFill/>
            <a:prstDash val="solid"/>
          </a:ln>
        </p:spPr>
        <p:txBody>
          <a:bodyPr vert="horz" wrap="square" lIns="45720" tIns="23042" rIns="45720" bIns="23042" anchor="t" anchorCtr="0" compatLnSpc="1">
            <a:spAutoFit/>
          </a:bodyPr>
          <a:lstStyle/>
          <a:p>
            <a:pPr marL="0" marR="0" lvl="0" indent="0" algn="l" defTabSz="914400" rtl="0" fontAlgn="auto" hangingPunct="1">
              <a:lnSpc>
                <a:spcPts val="1750"/>
              </a:lnSpc>
              <a:spcBef>
                <a:spcPts val="240"/>
              </a:spcBef>
              <a:spcAft>
                <a:spcPts val="0"/>
              </a:spcAft>
              <a:buNone/>
              <a:tabLst/>
              <a:defRPr sz="1800" b="0" i="0" u="none" strike="noStrike" kern="0" cap="none" spc="0" baseline="0">
                <a:solidFill>
                  <a:srgbClr val="000000"/>
                </a:solidFill>
                <a:uFillTx/>
              </a:defRPr>
            </a:pPr>
            <a:r>
              <a:rPr lang="en-US" sz="1200" b="0" i="0" u="none" strike="noStrike" kern="1200" cap="none" spc="-1" baseline="0">
                <a:solidFill>
                  <a:srgbClr val="000000"/>
                </a:solidFill>
                <a:uFillTx/>
                <a:latin typeface="Poppins Light"/>
                <a:ea typeface="Lato Light"/>
              </a:rPr>
              <a:t>HCI solutions tied to hardware become brittle over time. </a:t>
            </a:r>
            <a:endParaRPr lang="de-DE" sz="1200" b="0" i="0" u="none" strike="noStrike" kern="1200" cap="none" spc="-1" baseline="0">
              <a:solidFill>
                <a:srgbClr val="000000"/>
              </a:solidFill>
              <a:uFillTx/>
              <a:latin typeface="Arial"/>
            </a:endParaRPr>
          </a:p>
        </p:txBody>
      </p:sp>
      <p:sp>
        <p:nvSpPr>
          <p:cNvPr id="10" name="CustomShape 10">
            <a:extLst>
              <a:ext uri="{FF2B5EF4-FFF2-40B4-BE49-F238E27FC236}">
                <a16:creationId xmlns:a16="http://schemas.microsoft.com/office/drawing/2014/main" id="{14112B8B-5930-8A40-A9A8-5188DF733B89}"/>
              </a:ext>
            </a:extLst>
          </p:cNvPr>
          <p:cNvSpPr/>
          <p:nvPr/>
        </p:nvSpPr>
        <p:spPr>
          <a:xfrm>
            <a:off x="8828998" y="1339824"/>
            <a:ext cx="3194639" cy="583314"/>
          </a:xfrm>
          <a:prstGeom prst="rect">
            <a:avLst/>
          </a:prstGeom>
          <a:noFill/>
          <a:ln cap="flat">
            <a:noFill/>
            <a:prstDash val="solid"/>
          </a:ln>
        </p:spPr>
        <p:txBody>
          <a:bodyPr vert="horz" wrap="square" lIns="90004" tIns="44997" rIns="90004" bIns="44997"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1200" cap="none" spc="-1" baseline="0">
                <a:solidFill>
                  <a:srgbClr val="2353FF"/>
                </a:solidFill>
                <a:uFillTx/>
                <a:latin typeface="Poppins Light"/>
                <a:ea typeface="League Spartan"/>
              </a:rPr>
              <a:t>Decouple Hardware and Software </a:t>
            </a:r>
            <a:endParaRPr lang="de-DE" sz="1600" b="0" i="0" u="none" strike="noStrike" kern="1200" cap="none" spc="-1" baseline="0">
              <a:solidFill>
                <a:srgbClr val="2353FF"/>
              </a:solidFill>
              <a:uFillTx/>
              <a:latin typeface="Poppins Light"/>
            </a:endParaRPr>
          </a:p>
        </p:txBody>
      </p:sp>
      <p:sp>
        <p:nvSpPr>
          <p:cNvPr id="11" name="CustomShape 11">
            <a:extLst>
              <a:ext uri="{FF2B5EF4-FFF2-40B4-BE49-F238E27FC236}">
                <a16:creationId xmlns:a16="http://schemas.microsoft.com/office/drawing/2014/main" id="{238AE560-3AF3-594F-B5A1-6391F1828F65}"/>
              </a:ext>
            </a:extLst>
          </p:cNvPr>
          <p:cNvSpPr/>
          <p:nvPr/>
        </p:nvSpPr>
        <p:spPr>
          <a:xfrm>
            <a:off x="8866077" y="3604125"/>
            <a:ext cx="2753496" cy="724863"/>
          </a:xfrm>
          <a:prstGeom prst="rect">
            <a:avLst/>
          </a:prstGeom>
          <a:noFill/>
          <a:ln cap="flat">
            <a:noFill/>
            <a:prstDash val="solid"/>
          </a:ln>
        </p:spPr>
        <p:txBody>
          <a:bodyPr vert="horz" wrap="square" lIns="45720" tIns="23042" rIns="45720" bIns="23042" anchor="t" anchorCtr="0" compatLnSpc="1">
            <a:spAutoFit/>
          </a:bodyPr>
          <a:lstStyle/>
          <a:p>
            <a:pPr marL="0" marR="0" lvl="0" indent="0" algn="l" defTabSz="914400" rtl="0" fontAlgn="auto" hangingPunct="1">
              <a:lnSpc>
                <a:spcPts val="1750"/>
              </a:lnSpc>
              <a:spcBef>
                <a:spcPts val="240"/>
              </a:spcBef>
              <a:spcAft>
                <a:spcPts val="0"/>
              </a:spcAft>
              <a:buNone/>
              <a:tabLst/>
              <a:defRPr sz="1800" b="0" i="0" u="none" strike="noStrike" kern="0" cap="none" spc="0" baseline="0">
                <a:solidFill>
                  <a:srgbClr val="000000"/>
                </a:solidFill>
                <a:uFillTx/>
              </a:defRPr>
            </a:pPr>
            <a:r>
              <a:rPr lang="en-US" sz="1200" b="0" i="0" u="none" strike="noStrike" kern="1200" cap="none" spc="-1" baseline="0">
                <a:solidFill>
                  <a:srgbClr val="000000"/>
                </a:solidFill>
                <a:uFillTx/>
                <a:latin typeface="Poppins Light"/>
                <a:ea typeface="Lato Light"/>
              </a:rPr>
              <a:t>Harvester integrates with Rancher to provide the best-in-class Kubernetes experience</a:t>
            </a:r>
            <a:endParaRPr lang="de-DE" sz="1200" b="0" i="0" u="none" strike="noStrike" kern="1200" cap="none" spc="-1" baseline="0">
              <a:solidFill>
                <a:srgbClr val="000000"/>
              </a:solidFill>
              <a:uFillTx/>
              <a:latin typeface="Arial"/>
            </a:endParaRPr>
          </a:p>
        </p:txBody>
      </p:sp>
      <p:sp>
        <p:nvSpPr>
          <p:cNvPr id="12" name="CustomShape 12">
            <a:extLst>
              <a:ext uri="{FF2B5EF4-FFF2-40B4-BE49-F238E27FC236}">
                <a16:creationId xmlns:a16="http://schemas.microsoft.com/office/drawing/2014/main" id="{E03A9267-A6D2-734E-A77A-BDAC96A65D74}"/>
              </a:ext>
            </a:extLst>
          </p:cNvPr>
          <p:cNvSpPr/>
          <p:nvPr/>
        </p:nvSpPr>
        <p:spPr>
          <a:xfrm>
            <a:off x="8828998" y="3281205"/>
            <a:ext cx="3188521" cy="337102"/>
          </a:xfrm>
          <a:prstGeom prst="rect">
            <a:avLst/>
          </a:prstGeom>
          <a:noFill/>
          <a:ln cap="flat">
            <a:noFill/>
            <a:prstDash val="solid"/>
          </a:ln>
        </p:spPr>
        <p:txBody>
          <a:bodyPr vert="horz" wrap="square" lIns="90004" tIns="44997" rIns="90004" bIns="44997"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1200" cap="none" spc="-1" baseline="0">
                <a:solidFill>
                  <a:srgbClr val="2353FF"/>
                </a:solidFill>
                <a:uFillTx/>
                <a:latin typeface="Poppins Light"/>
              </a:rPr>
              <a:t>Converge Kubernetes</a:t>
            </a:r>
            <a:endParaRPr lang="de-DE" sz="1600" b="0" i="0" u="none" strike="noStrike" kern="1200" cap="none" spc="-1" baseline="0">
              <a:solidFill>
                <a:srgbClr val="2353FF"/>
              </a:solidFill>
              <a:uFillTx/>
              <a:latin typeface="Poppins Light"/>
            </a:endParaRPr>
          </a:p>
        </p:txBody>
      </p:sp>
      <p:sp>
        <p:nvSpPr>
          <p:cNvPr id="13" name="CustomShape 13">
            <a:extLst>
              <a:ext uri="{FF2B5EF4-FFF2-40B4-BE49-F238E27FC236}">
                <a16:creationId xmlns:a16="http://schemas.microsoft.com/office/drawing/2014/main" id="{B319856C-8D16-E441-93E2-65E0198D0F85}"/>
              </a:ext>
            </a:extLst>
          </p:cNvPr>
          <p:cNvSpPr/>
          <p:nvPr/>
        </p:nvSpPr>
        <p:spPr>
          <a:xfrm>
            <a:off x="8911074" y="5399696"/>
            <a:ext cx="3112562" cy="689594"/>
          </a:xfrm>
          <a:prstGeom prst="rect">
            <a:avLst/>
          </a:prstGeom>
          <a:noFill/>
          <a:ln cap="flat">
            <a:noFill/>
            <a:prstDash val="solid"/>
          </a:ln>
        </p:spPr>
        <p:txBody>
          <a:bodyPr vert="horz" wrap="square" lIns="45720" tIns="23042" rIns="45720" bIns="23042" anchor="t" anchorCtr="0" compatLnSpc="1">
            <a:spAutoFit/>
          </a:bodyPr>
          <a:lstStyle/>
          <a:p>
            <a:pPr marL="0" marR="0" lvl="0" indent="0" algn="l" defTabSz="914400" rtl="0" fontAlgn="auto" hangingPunct="1">
              <a:lnSpc>
                <a:spcPts val="1750"/>
              </a:lnSpc>
              <a:spcBef>
                <a:spcPts val="240"/>
              </a:spcBef>
              <a:spcAft>
                <a:spcPts val="0"/>
              </a:spcAft>
              <a:buNone/>
              <a:tabLst/>
              <a:defRPr sz="1800" b="0" i="0" u="none" strike="noStrike" kern="0" cap="none" spc="0" baseline="0">
                <a:solidFill>
                  <a:srgbClr val="000000"/>
                </a:solidFill>
                <a:uFillTx/>
              </a:defRPr>
            </a:pPr>
            <a:r>
              <a:rPr lang="en-US" sz="1200" b="0" i="0" u="none" strike="noStrike" kern="1200" cap="none" spc="-1" baseline="0">
                <a:solidFill>
                  <a:srgbClr val="000000"/>
                </a:solidFill>
                <a:uFillTx/>
                <a:latin typeface="Poppins Light"/>
              </a:rPr>
              <a:t>Harvester makes it easier to deploy apps using open standards that are truly portable across infrastructures </a:t>
            </a:r>
            <a:endParaRPr lang="de-DE" sz="1200" b="0" i="0" u="none" strike="noStrike" kern="1200" cap="none" spc="-1" baseline="0">
              <a:solidFill>
                <a:srgbClr val="000000"/>
              </a:solidFill>
              <a:uFillTx/>
              <a:latin typeface="Arial"/>
            </a:endParaRPr>
          </a:p>
        </p:txBody>
      </p:sp>
      <p:sp>
        <p:nvSpPr>
          <p:cNvPr id="14" name="CustomShape 14">
            <a:extLst>
              <a:ext uri="{FF2B5EF4-FFF2-40B4-BE49-F238E27FC236}">
                <a16:creationId xmlns:a16="http://schemas.microsoft.com/office/drawing/2014/main" id="{D0594100-A42C-944E-B2EA-D034F2A1C372}"/>
              </a:ext>
            </a:extLst>
          </p:cNvPr>
          <p:cNvSpPr/>
          <p:nvPr/>
        </p:nvSpPr>
        <p:spPr>
          <a:xfrm>
            <a:off x="8871837" y="4863126"/>
            <a:ext cx="3234479" cy="583314"/>
          </a:xfrm>
          <a:prstGeom prst="rect">
            <a:avLst/>
          </a:prstGeom>
          <a:noFill/>
          <a:ln cap="flat">
            <a:noFill/>
            <a:prstDash val="solid"/>
          </a:ln>
        </p:spPr>
        <p:txBody>
          <a:bodyPr vert="horz" wrap="square" lIns="90004" tIns="44997" rIns="90004" bIns="44997"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1200" cap="none" spc="-1" baseline="0">
                <a:solidFill>
                  <a:srgbClr val="2353FF"/>
                </a:solidFill>
                <a:uFillTx/>
                <a:latin typeface="Poppins Light"/>
              </a:rPr>
              <a:t>Accelerate Application Delivery</a:t>
            </a:r>
            <a:endParaRPr lang="de-DE" sz="1600" b="0" i="0" u="none" strike="noStrike" kern="1200" cap="none" spc="-1" baseline="0">
              <a:solidFill>
                <a:srgbClr val="2353FF"/>
              </a:solidFill>
              <a:uFillTx/>
              <a:latin typeface="Poppins Light"/>
            </a:endParaRPr>
          </a:p>
        </p:txBody>
      </p:sp>
      <p:sp>
        <p:nvSpPr>
          <p:cNvPr id="15" name="CustomShape 15">
            <a:extLst>
              <a:ext uri="{FF2B5EF4-FFF2-40B4-BE49-F238E27FC236}">
                <a16:creationId xmlns:a16="http://schemas.microsoft.com/office/drawing/2014/main" id="{8D5D83D9-96B8-A546-8F48-EA742DB80015}"/>
              </a:ext>
            </a:extLst>
          </p:cNvPr>
          <p:cNvSpPr/>
          <p:nvPr/>
        </p:nvSpPr>
        <p:spPr>
          <a:xfrm>
            <a:off x="762115" y="2013115"/>
            <a:ext cx="2654283" cy="268202"/>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6" name="CustomShape 16">
            <a:extLst>
              <a:ext uri="{FF2B5EF4-FFF2-40B4-BE49-F238E27FC236}">
                <a16:creationId xmlns:a16="http://schemas.microsoft.com/office/drawing/2014/main" id="{B4617FB1-7E8A-8443-B562-7A5D9B753D95}"/>
              </a:ext>
            </a:extLst>
          </p:cNvPr>
          <p:cNvSpPr/>
          <p:nvPr/>
        </p:nvSpPr>
        <p:spPr>
          <a:xfrm>
            <a:off x="1309722" y="1507937"/>
            <a:ext cx="2193078" cy="337102"/>
          </a:xfrm>
          <a:prstGeom prst="rect">
            <a:avLst/>
          </a:prstGeom>
          <a:noFill/>
          <a:ln cap="flat">
            <a:noFill/>
            <a:prstDash val="solid"/>
          </a:ln>
        </p:spPr>
        <p:txBody>
          <a:bodyPr vert="horz" wrap="none" lIns="90004" tIns="44997" rIns="90004" bIns="44997"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1200" cap="none" spc="-1" baseline="0">
                <a:solidFill>
                  <a:srgbClr val="2353FF"/>
                </a:solidFill>
                <a:uFillTx/>
                <a:latin typeface="Poppins Light"/>
              </a:rPr>
              <a:t>An Open Approach</a:t>
            </a:r>
            <a:endParaRPr lang="de-DE" sz="1600" b="0" i="0" u="none" strike="noStrike" kern="1200" cap="none" spc="-1" baseline="0">
              <a:solidFill>
                <a:srgbClr val="2353FF"/>
              </a:solidFill>
              <a:uFillTx/>
              <a:latin typeface="Arial"/>
            </a:endParaRPr>
          </a:p>
        </p:txBody>
      </p:sp>
      <p:sp>
        <p:nvSpPr>
          <p:cNvPr id="17" name="CustomShape 17">
            <a:extLst>
              <a:ext uri="{FF2B5EF4-FFF2-40B4-BE49-F238E27FC236}">
                <a16:creationId xmlns:a16="http://schemas.microsoft.com/office/drawing/2014/main" id="{9BB046CA-AA9C-214A-8BD6-6750A6F87AB3}"/>
              </a:ext>
            </a:extLst>
          </p:cNvPr>
          <p:cNvSpPr/>
          <p:nvPr/>
        </p:nvSpPr>
        <p:spPr>
          <a:xfrm>
            <a:off x="502920" y="3573200"/>
            <a:ext cx="2913122" cy="496656"/>
          </a:xfrm>
          <a:prstGeom prst="rect">
            <a:avLst/>
          </a:prstGeom>
          <a:noFill/>
          <a:ln cap="flat">
            <a:noFill/>
            <a:prstDash val="solid"/>
          </a:ln>
        </p:spPr>
        <p:txBody>
          <a:bodyPr vert="horz" wrap="square" lIns="45720" tIns="23042" rIns="45720" bIns="23042" anchor="t" anchorCtr="0" compatLnSpc="1">
            <a:spAutoFit/>
          </a:bodyPr>
          <a:lstStyle/>
          <a:p>
            <a:pPr marL="0" marR="0" lvl="0" indent="0" algn="r" defTabSz="914400" rtl="0" fontAlgn="auto" hangingPunct="1">
              <a:lnSpc>
                <a:spcPts val="1750"/>
              </a:lnSpc>
              <a:spcBef>
                <a:spcPts val="240"/>
              </a:spcBef>
              <a:spcAft>
                <a:spcPts val="0"/>
              </a:spcAft>
              <a:buNone/>
              <a:tabLst/>
              <a:defRPr sz="1800" b="0" i="0" u="none" strike="noStrike" kern="0" cap="none" spc="0" baseline="0">
                <a:solidFill>
                  <a:srgbClr val="000000"/>
                </a:solidFill>
                <a:uFillTx/>
              </a:defRPr>
            </a:pPr>
            <a:r>
              <a:rPr lang="de-DE" sz="1200" b="0" i="0" u="none" strike="noStrike" kern="1200" cap="none" spc="-1" baseline="0">
                <a:solidFill>
                  <a:srgbClr val="000000"/>
                </a:solidFill>
                <a:uFillTx/>
                <a:latin typeface="Poppins Light"/>
                <a:cs typeface="Poppins" pitchFamily="2"/>
              </a:rPr>
              <a:t>Make bare-metal infrastructure as easy as the cloud</a:t>
            </a:r>
          </a:p>
        </p:txBody>
      </p:sp>
      <p:sp>
        <p:nvSpPr>
          <p:cNvPr id="18" name="CustomShape 18">
            <a:extLst>
              <a:ext uri="{FF2B5EF4-FFF2-40B4-BE49-F238E27FC236}">
                <a16:creationId xmlns:a16="http://schemas.microsoft.com/office/drawing/2014/main" id="{E7AF993F-C556-7449-89D7-D0B9FC4243AD}"/>
              </a:ext>
            </a:extLst>
          </p:cNvPr>
          <p:cNvSpPr/>
          <p:nvPr/>
        </p:nvSpPr>
        <p:spPr>
          <a:xfrm>
            <a:off x="766084" y="3249923"/>
            <a:ext cx="2654283" cy="337102"/>
          </a:xfrm>
          <a:prstGeom prst="rect">
            <a:avLst/>
          </a:prstGeom>
          <a:noFill/>
          <a:ln cap="flat">
            <a:noFill/>
            <a:prstDash val="solid"/>
          </a:ln>
        </p:spPr>
        <p:txBody>
          <a:bodyPr vert="horz" wrap="square" lIns="90004" tIns="44997" rIns="90004" bIns="44997"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1200" cap="none" spc="-1" baseline="0">
                <a:solidFill>
                  <a:srgbClr val="2353FF"/>
                </a:solidFill>
                <a:uFillTx/>
                <a:latin typeface="Poppins Light"/>
                <a:ea typeface="League Spartan"/>
              </a:rPr>
              <a:t>Simplify HCI</a:t>
            </a:r>
            <a:endParaRPr lang="de-DE" sz="1600" b="0" i="0" u="none" strike="noStrike" kern="1200" cap="none" spc="-1" baseline="0">
              <a:solidFill>
                <a:srgbClr val="2353FF"/>
              </a:solidFill>
              <a:uFillTx/>
              <a:latin typeface="Arial"/>
            </a:endParaRPr>
          </a:p>
        </p:txBody>
      </p:sp>
      <p:sp>
        <p:nvSpPr>
          <p:cNvPr id="19" name="CustomShape 19">
            <a:extLst>
              <a:ext uri="{FF2B5EF4-FFF2-40B4-BE49-F238E27FC236}">
                <a16:creationId xmlns:a16="http://schemas.microsoft.com/office/drawing/2014/main" id="{7D628DD0-20D7-3949-B48C-A5723F31689D}"/>
              </a:ext>
            </a:extLst>
          </p:cNvPr>
          <p:cNvSpPr/>
          <p:nvPr/>
        </p:nvSpPr>
        <p:spPr>
          <a:xfrm>
            <a:off x="502920" y="5520763"/>
            <a:ext cx="2913122" cy="263191"/>
          </a:xfrm>
          <a:prstGeom prst="rect">
            <a:avLst/>
          </a:prstGeom>
          <a:noFill/>
          <a:ln cap="flat">
            <a:noFill/>
            <a:prstDash val="solid"/>
          </a:ln>
        </p:spPr>
        <p:txBody>
          <a:bodyPr vert="horz" wrap="square" lIns="45720" tIns="23042" rIns="45720" bIns="23042" anchor="t" anchorCtr="0" compatLnSpc="1">
            <a:spAutoFit/>
          </a:bodyPr>
          <a:lstStyle/>
          <a:p>
            <a:pPr marL="0" marR="0" lvl="0" indent="0" algn="r" defTabSz="914400" rtl="0" fontAlgn="auto" hangingPunct="1">
              <a:lnSpc>
                <a:spcPts val="1750"/>
              </a:lnSpc>
              <a:spcBef>
                <a:spcPts val="240"/>
              </a:spcBef>
              <a:spcAft>
                <a:spcPts val="0"/>
              </a:spcAft>
              <a:buNone/>
              <a:tabLst/>
              <a:defRPr sz="1800" b="0" i="0" u="none" strike="noStrike" kern="0" cap="none" spc="0" baseline="0">
                <a:solidFill>
                  <a:srgbClr val="000000"/>
                </a:solidFill>
                <a:uFillTx/>
              </a:defRPr>
            </a:pPr>
            <a:r>
              <a:rPr lang="en-US" sz="1200" b="0" i="0" u="none" strike="noStrike" kern="1200" cap="none" spc="-1" baseline="0">
                <a:solidFill>
                  <a:srgbClr val="000000"/>
                </a:solidFill>
                <a:uFillTx/>
                <a:latin typeface="Poppins Light"/>
                <a:ea typeface="Lato Light"/>
              </a:rPr>
              <a:t>Datacenter, campus IT, and edge</a:t>
            </a:r>
            <a:endParaRPr lang="de-DE" sz="1200" b="0" i="0" u="none" strike="noStrike" kern="1200" cap="none" spc="-1" baseline="0">
              <a:solidFill>
                <a:srgbClr val="000000"/>
              </a:solidFill>
              <a:uFillTx/>
              <a:latin typeface="Arial"/>
            </a:endParaRPr>
          </a:p>
        </p:txBody>
      </p:sp>
      <p:sp>
        <p:nvSpPr>
          <p:cNvPr id="20" name="CustomShape 20">
            <a:extLst>
              <a:ext uri="{FF2B5EF4-FFF2-40B4-BE49-F238E27FC236}">
                <a16:creationId xmlns:a16="http://schemas.microsoft.com/office/drawing/2014/main" id="{C7989351-E8EE-004D-9D5E-8619E8B0567B}"/>
              </a:ext>
            </a:extLst>
          </p:cNvPr>
          <p:cNvSpPr/>
          <p:nvPr/>
        </p:nvSpPr>
        <p:spPr>
          <a:xfrm>
            <a:off x="207001" y="5282644"/>
            <a:ext cx="3213357" cy="333362"/>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1" name="CustomShape 21">
            <a:extLst>
              <a:ext uri="{FF2B5EF4-FFF2-40B4-BE49-F238E27FC236}">
                <a16:creationId xmlns:a16="http://schemas.microsoft.com/office/drawing/2014/main" id="{10B14A6F-D975-514D-BE1B-FA23F35BC665}"/>
              </a:ext>
            </a:extLst>
          </p:cNvPr>
          <p:cNvSpPr/>
          <p:nvPr/>
        </p:nvSpPr>
        <p:spPr>
          <a:xfrm>
            <a:off x="5815803" y="4010037"/>
            <a:ext cx="785881" cy="394920"/>
          </a:xfrm>
          <a:prstGeom prst="rect">
            <a:avLst/>
          </a:prstGeom>
          <a:noFill/>
          <a:ln cap="flat">
            <a:noFill/>
            <a:prstDash val="solid"/>
          </a:ln>
        </p:spPr>
        <p:txBody>
          <a:bodyPr vert="horz" wrap="square" lIns="90004" tIns="44997" rIns="90004" bIns="44997"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1" i="0" u="none" strike="noStrike" kern="1200" cap="none" spc="-1" baseline="0">
                <a:solidFill>
                  <a:srgbClr val="FFFFFF"/>
                </a:solidFill>
                <a:uFillTx/>
                <a:latin typeface="Poppins Light"/>
                <a:ea typeface="DejaVu Sans"/>
              </a:rPr>
              <a:t> </a:t>
            </a:r>
            <a:endParaRPr lang="de-DE" sz="2000" b="0" i="0" u="none" strike="noStrike" kern="1200" cap="none" spc="-1" baseline="0">
              <a:solidFill>
                <a:srgbClr val="000000"/>
              </a:solidFill>
              <a:uFillTx/>
              <a:latin typeface="Arial"/>
            </a:endParaRPr>
          </a:p>
        </p:txBody>
      </p:sp>
      <p:sp>
        <p:nvSpPr>
          <p:cNvPr id="22" name="CustomShape 22">
            <a:extLst>
              <a:ext uri="{FF2B5EF4-FFF2-40B4-BE49-F238E27FC236}">
                <a16:creationId xmlns:a16="http://schemas.microsoft.com/office/drawing/2014/main" id="{42B6A543-BD6E-6D47-845D-E140776CE0C8}"/>
              </a:ext>
            </a:extLst>
          </p:cNvPr>
          <p:cNvSpPr/>
          <p:nvPr/>
        </p:nvSpPr>
        <p:spPr>
          <a:xfrm>
            <a:off x="801361" y="5171206"/>
            <a:ext cx="2654283" cy="337102"/>
          </a:xfrm>
          <a:prstGeom prst="rect">
            <a:avLst/>
          </a:prstGeom>
          <a:noFill/>
          <a:ln cap="flat">
            <a:noFill/>
            <a:prstDash val="solid"/>
          </a:ln>
        </p:spPr>
        <p:txBody>
          <a:bodyPr vert="horz" wrap="square" lIns="90004" tIns="44997" rIns="90004" bIns="44997"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1200" cap="none" spc="-1" baseline="0">
                <a:solidFill>
                  <a:srgbClr val="2353FF"/>
                </a:solidFill>
                <a:uFillTx/>
                <a:latin typeface="Poppins Light"/>
              </a:rPr>
              <a:t>Deploy Anywhere</a:t>
            </a:r>
            <a:endParaRPr lang="de-DE" sz="1600" b="0" i="0" u="none" strike="noStrike" kern="1200" cap="none" spc="-1" baseline="0">
              <a:solidFill>
                <a:srgbClr val="2353FF"/>
              </a:solidFill>
              <a:uFillTx/>
              <a:latin typeface="Arial"/>
            </a:endParaRPr>
          </a:p>
        </p:txBody>
      </p:sp>
      <p:sp>
        <p:nvSpPr>
          <p:cNvPr id="23" name="CustomShape 23">
            <a:extLst>
              <a:ext uri="{FF2B5EF4-FFF2-40B4-BE49-F238E27FC236}">
                <a16:creationId xmlns:a16="http://schemas.microsoft.com/office/drawing/2014/main" id="{DEA313FA-1C78-854A-A202-7C0F4ADED12B}"/>
              </a:ext>
            </a:extLst>
          </p:cNvPr>
          <p:cNvSpPr/>
          <p:nvPr/>
        </p:nvSpPr>
        <p:spPr>
          <a:xfrm>
            <a:off x="419096" y="1821859"/>
            <a:ext cx="2964539" cy="724863"/>
          </a:xfrm>
          <a:prstGeom prst="rect">
            <a:avLst/>
          </a:prstGeom>
          <a:noFill/>
          <a:ln cap="flat">
            <a:noFill/>
            <a:prstDash val="solid"/>
          </a:ln>
        </p:spPr>
        <p:txBody>
          <a:bodyPr vert="horz" wrap="square" lIns="45720" tIns="23042" rIns="45720" bIns="23042" anchor="t" anchorCtr="0" compatLnSpc="1">
            <a:spAutoFit/>
          </a:bodyPr>
          <a:lstStyle/>
          <a:p>
            <a:pPr marL="0" marR="0" lvl="0" indent="0" algn="r" defTabSz="914400" rtl="0" fontAlgn="auto" hangingPunct="1">
              <a:lnSpc>
                <a:spcPts val="1750"/>
              </a:lnSpc>
              <a:spcBef>
                <a:spcPts val="240"/>
              </a:spcBef>
              <a:spcAft>
                <a:spcPts val="0"/>
              </a:spcAft>
              <a:buNone/>
              <a:tabLst/>
              <a:defRPr sz="1800" b="0" i="0" u="none" strike="noStrike" kern="0" cap="none" spc="0" baseline="0">
                <a:solidFill>
                  <a:srgbClr val="000000"/>
                </a:solidFill>
                <a:uFillTx/>
              </a:defRPr>
            </a:pPr>
            <a:r>
              <a:rPr lang="en-US" sz="1200" b="0" i="0" u="none" strike="noStrike" kern="1200" cap="none" spc="-1" baseline="0">
                <a:solidFill>
                  <a:srgbClr val="000000"/>
                </a:solidFill>
                <a:uFillTx/>
                <a:latin typeface="Poppins Light"/>
              </a:rPr>
              <a:t>Leverage open source for your HCI layer instead of the proprietary platforms of the past. </a:t>
            </a:r>
            <a:endParaRPr lang="de-DE" sz="1200" b="0" i="0" u="none" strike="noStrike" kern="1200" cap="none" spc="-1" baseline="0">
              <a:solidFill>
                <a:srgbClr val="000000"/>
              </a:solidFill>
              <a:uFillTx/>
              <a:latin typeface="Arial"/>
            </a:endParaRPr>
          </a:p>
        </p:txBody>
      </p:sp>
      <p:grpSp>
        <p:nvGrpSpPr>
          <p:cNvPr id="24" name="Group 6_2">
            <a:extLst>
              <a:ext uri="{FF2B5EF4-FFF2-40B4-BE49-F238E27FC236}">
                <a16:creationId xmlns:a16="http://schemas.microsoft.com/office/drawing/2014/main" id="{83EFF32D-2E94-2445-AC8F-B1B1EE83ECD2}"/>
              </a:ext>
            </a:extLst>
          </p:cNvPr>
          <p:cNvGrpSpPr/>
          <p:nvPr/>
        </p:nvGrpSpPr>
        <p:grpSpPr>
          <a:xfrm>
            <a:off x="4514036" y="1758958"/>
            <a:ext cx="3384724" cy="3893405"/>
            <a:chOff x="4514036" y="1758958"/>
            <a:chExt cx="3384724" cy="3893405"/>
          </a:xfrm>
        </p:grpSpPr>
        <p:sp>
          <p:nvSpPr>
            <p:cNvPr id="25" name="Shape 6_2">
              <a:extLst>
                <a:ext uri="{FF2B5EF4-FFF2-40B4-BE49-F238E27FC236}">
                  <a16:creationId xmlns:a16="http://schemas.microsoft.com/office/drawing/2014/main" id="{05144BDD-1828-F24A-AEAA-F1F2A040202C}"/>
                </a:ext>
              </a:extLst>
            </p:cNvPr>
            <p:cNvSpPr/>
            <p:nvPr/>
          </p:nvSpPr>
          <p:spPr>
            <a:xfrm>
              <a:off x="4514036" y="1758958"/>
              <a:ext cx="1689482" cy="1951201"/>
            </a:xfrm>
            <a:custGeom>
              <a:avLst/>
              <a:gdLst>
                <a:gd name="f0" fmla="val w"/>
                <a:gd name="f1" fmla="val h"/>
                <a:gd name="f2" fmla="val 0"/>
                <a:gd name="f3" fmla="val 21600"/>
                <a:gd name="f4" fmla="val 10802"/>
                <a:gd name="f5" fmla="*/ f0 1 21600"/>
                <a:gd name="f6" fmla="*/ f1 1 21600"/>
                <a:gd name="f7" fmla="+- f3 0 f2"/>
                <a:gd name="f8" fmla="*/ f7 1 21600"/>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1600" h="21600">
                  <a:moveTo>
                    <a:pt x="f3" y="f2"/>
                  </a:moveTo>
                  <a:lnTo>
                    <a:pt x="f2" y="f4"/>
                  </a:lnTo>
                  <a:lnTo>
                    <a:pt x="f3" y="f3"/>
                  </a:lnTo>
                  <a:lnTo>
                    <a:pt x="f3" y="f2"/>
                  </a:lnTo>
                  <a:close/>
                </a:path>
              </a:pathLst>
            </a:custGeom>
            <a:solidFill>
              <a:srgbClr val="DEEBF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6" name="Shape 7_2">
              <a:extLst>
                <a:ext uri="{FF2B5EF4-FFF2-40B4-BE49-F238E27FC236}">
                  <a16:creationId xmlns:a16="http://schemas.microsoft.com/office/drawing/2014/main" id="{5A3A26E2-0EC0-2749-A8B0-81505F8EEA84}"/>
                </a:ext>
              </a:extLst>
            </p:cNvPr>
            <p:cNvSpPr/>
            <p:nvPr/>
          </p:nvSpPr>
          <p:spPr>
            <a:xfrm>
              <a:off x="4518361" y="2728075"/>
              <a:ext cx="1689838" cy="1951201"/>
            </a:xfrm>
            <a:custGeom>
              <a:avLst/>
              <a:gdLst>
                <a:gd name="f0" fmla="val w"/>
                <a:gd name="f1" fmla="val h"/>
                <a:gd name="f2" fmla="val 0"/>
                <a:gd name="f3" fmla="val 21600"/>
                <a:gd name="f4" fmla="val 4"/>
                <a:gd name="f5" fmla="val 10801"/>
                <a:gd name="f6" fmla="*/ f0 1 21600"/>
                <a:gd name="f7" fmla="*/ f1 1 21600"/>
                <a:gd name="f8" fmla="+- f3 0 f2"/>
                <a:gd name="f9" fmla="*/ f8 1 21600"/>
                <a:gd name="f10" fmla="*/ f2 1 f9"/>
                <a:gd name="f11" fmla="*/ f3 1 f9"/>
                <a:gd name="f12" fmla="*/ f10 f6 1"/>
                <a:gd name="f13" fmla="*/ f11 f6 1"/>
                <a:gd name="f14" fmla="*/ f11 f7 1"/>
                <a:gd name="f15" fmla="*/ f10 f7 1"/>
              </a:gdLst>
              <a:ahLst/>
              <a:cxnLst>
                <a:cxn ang="3cd4">
                  <a:pos x="hc" y="t"/>
                </a:cxn>
                <a:cxn ang="0">
                  <a:pos x="r" y="vc"/>
                </a:cxn>
                <a:cxn ang="cd4">
                  <a:pos x="hc" y="b"/>
                </a:cxn>
                <a:cxn ang="cd2">
                  <a:pos x="l" y="vc"/>
                </a:cxn>
              </a:cxnLst>
              <a:rect l="f12" t="f15" r="f13" b="f14"/>
              <a:pathLst>
                <a:path w="21600" h="21600">
                  <a:moveTo>
                    <a:pt x="f2" y="f2"/>
                  </a:moveTo>
                  <a:lnTo>
                    <a:pt x="f4" y="f3"/>
                  </a:lnTo>
                  <a:lnTo>
                    <a:pt x="f3" y="f5"/>
                  </a:lnTo>
                  <a:lnTo>
                    <a:pt x="f2" y="f2"/>
                  </a:lnTo>
                  <a:close/>
                </a:path>
              </a:pathLst>
            </a:custGeom>
            <a:solidFill>
              <a:srgbClr val="FCFCFC"/>
            </a:solidFill>
            <a:ln w="9528" cap="flat">
              <a:solidFill>
                <a:srgbClr val="191F71"/>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7" name="Shape 8_2">
              <a:extLst>
                <a:ext uri="{FF2B5EF4-FFF2-40B4-BE49-F238E27FC236}">
                  <a16:creationId xmlns:a16="http://schemas.microsoft.com/office/drawing/2014/main" id="{F36E5B96-F707-F44F-9B64-8B5AF97CCC60}"/>
                </a:ext>
              </a:extLst>
            </p:cNvPr>
            <p:cNvSpPr/>
            <p:nvPr/>
          </p:nvSpPr>
          <p:spPr>
            <a:xfrm>
              <a:off x="4514036" y="3701162"/>
              <a:ext cx="1698479" cy="1951201"/>
            </a:xfrm>
            <a:custGeom>
              <a:avLst/>
              <a:gdLst>
                <a:gd name="f0" fmla="val w"/>
                <a:gd name="f1" fmla="val h"/>
                <a:gd name="f2" fmla="val 0"/>
                <a:gd name="f3" fmla="val 21600"/>
                <a:gd name="f4" fmla="val 10798"/>
                <a:gd name="f5" fmla="*/ f0 1 21600"/>
                <a:gd name="f6" fmla="*/ f1 1 21600"/>
                <a:gd name="f7" fmla="+- f3 0 f2"/>
                <a:gd name="f8" fmla="*/ f7 1 21600"/>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1600" h="21600">
                  <a:moveTo>
                    <a:pt x="f3" y="f3"/>
                  </a:moveTo>
                  <a:lnTo>
                    <a:pt x="f2" y="f4"/>
                  </a:lnTo>
                  <a:lnTo>
                    <a:pt x="f3" y="f2"/>
                  </a:lnTo>
                  <a:lnTo>
                    <a:pt x="f3" y="f3"/>
                  </a:lnTo>
                  <a:close/>
                </a:path>
              </a:pathLst>
            </a:custGeom>
            <a:solidFill>
              <a:srgbClr val="191F71"/>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8" name="Shape 9_2">
              <a:extLst>
                <a:ext uri="{FF2B5EF4-FFF2-40B4-BE49-F238E27FC236}">
                  <a16:creationId xmlns:a16="http://schemas.microsoft.com/office/drawing/2014/main" id="{C01FED49-AFEA-5045-BBC4-6E66CC959719}"/>
                </a:ext>
              </a:extLst>
            </p:cNvPr>
            <p:cNvSpPr/>
            <p:nvPr/>
          </p:nvSpPr>
          <p:spPr>
            <a:xfrm>
              <a:off x="6198479" y="1758958"/>
              <a:ext cx="1700281" cy="1951201"/>
            </a:xfrm>
            <a:custGeom>
              <a:avLst/>
              <a:gdLst>
                <a:gd name="f0" fmla="val w"/>
                <a:gd name="f1" fmla="val h"/>
                <a:gd name="f2" fmla="val 0"/>
                <a:gd name="f3" fmla="val 21600"/>
                <a:gd name="f4" fmla="val 10802"/>
                <a:gd name="f5" fmla="*/ f0 1 21600"/>
                <a:gd name="f6" fmla="*/ f1 1 21600"/>
                <a:gd name="f7" fmla="+- f3 0 f2"/>
                <a:gd name="f8" fmla="*/ f7 1 21600"/>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1600" h="21600">
                  <a:moveTo>
                    <a:pt x="f2" y="f2"/>
                  </a:moveTo>
                  <a:lnTo>
                    <a:pt x="f3" y="f4"/>
                  </a:lnTo>
                  <a:lnTo>
                    <a:pt x="f2" y="f3"/>
                  </a:lnTo>
                  <a:lnTo>
                    <a:pt x="f2" y="f2"/>
                  </a:lnTo>
                  <a:close/>
                </a:path>
              </a:pathLst>
            </a:custGeom>
            <a:solidFill>
              <a:srgbClr val="BDD7EE"/>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9" name="Shape 10_2">
              <a:extLst>
                <a:ext uri="{FF2B5EF4-FFF2-40B4-BE49-F238E27FC236}">
                  <a16:creationId xmlns:a16="http://schemas.microsoft.com/office/drawing/2014/main" id="{6FD28343-1BA3-5745-8E8D-5AE529D73ADA}"/>
                </a:ext>
              </a:extLst>
            </p:cNvPr>
            <p:cNvSpPr/>
            <p:nvPr/>
          </p:nvSpPr>
          <p:spPr>
            <a:xfrm>
              <a:off x="6204962" y="2728075"/>
              <a:ext cx="1689838" cy="1951201"/>
            </a:xfrm>
            <a:custGeom>
              <a:avLst/>
              <a:gdLst>
                <a:gd name="f0" fmla="val w"/>
                <a:gd name="f1" fmla="val h"/>
                <a:gd name="f2" fmla="val 0"/>
                <a:gd name="f3" fmla="val 21600"/>
                <a:gd name="f4" fmla="val 21596"/>
                <a:gd name="f5" fmla="val 10801"/>
                <a:gd name="f6" fmla="*/ f0 1 21600"/>
                <a:gd name="f7" fmla="*/ f1 1 21600"/>
                <a:gd name="f8" fmla="+- f3 0 f2"/>
                <a:gd name="f9" fmla="*/ f8 1 21600"/>
                <a:gd name="f10" fmla="*/ f2 1 f9"/>
                <a:gd name="f11" fmla="*/ f3 1 f9"/>
                <a:gd name="f12" fmla="*/ f10 f6 1"/>
                <a:gd name="f13" fmla="*/ f11 f6 1"/>
                <a:gd name="f14" fmla="*/ f11 f7 1"/>
                <a:gd name="f15" fmla="*/ f10 f7 1"/>
              </a:gdLst>
              <a:ahLst/>
              <a:cxnLst>
                <a:cxn ang="3cd4">
                  <a:pos x="hc" y="t"/>
                </a:cxn>
                <a:cxn ang="0">
                  <a:pos x="r" y="vc"/>
                </a:cxn>
                <a:cxn ang="cd4">
                  <a:pos x="hc" y="b"/>
                </a:cxn>
                <a:cxn ang="cd2">
                  <a:pos x="l" y="vc"/>
                </a:cxn>
              </a:cxnLst>
              <a:rect l="f12" t="f15" r="f13" b="f14"/>
              <a:pathLst>
                <a:path w="21600" h="21600">
                  <a:moveTo>
                    <a:pt x="f3" y="f2"/>
                  </a:moveTo>
                  <a:lnTo>
                    <a:pt x="f4" y="f3"/>
                  </a:lnTo>
                  <a:lnTo>
                    <a:pt x="f2" y="f5"/>
                  </a:lnTo>
                  <a:lnTo>
                    <a:pt x="f3" y="f2"/>
                  </a:lnTo>
                  <a:close/>
                </a:path>
              </a:pathLst>
            </a:custGeom>
            <a:solidFill>
              <a:srgbClr val="9DC3E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30" name="Shape 11_2">
              <a:extLst>
                <a:ext uri="{FF2B5EF4-FFF2-40B4-BE49-F238E27FC236}">
                  <a16:creationId xmlns:a16="http://schemas.microsoft.com/office/drawing/2014/main" id="{6FBA0D88-07A7-6146-8034-0F950546DDD8}"/>
                </a:ext>
              </a:extLst>
            </p:cNvPr>
            <p:cNvSpPr/>
            <p:nvPr/>
          </p:nvSpPr>
          <p:spPr>
            <a:xfrm>
              <a:off x="6209278" y="3701162"/>
              <a:ext cx="1689482" cy="1951201"/>
            </a:xfrm>
            <a:custGeom>
              <a:avLst/>
              <a:gdLst>
                <a:gd name="f0" fmla="val w"/>
                <a:gd name="f1" fmla="val h"/>
                <a:gd name="f2" fmla="val 0"/>
                <a:gd name="f3" fmla="val 21600"/>
                <a:gd name="f4" fmla="val 10798"/>
                <a:gd name="f5" fmla="*/ f0 1 21600"/>
                <a:gd name="f6" fmla="*/ f1 1 21600"/>
                <a:gd name="f7" fmla="+- f3 0 f2"/>
                <a:gd name="f8" fmla="*/ f7 1 21600"/>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21600" h="21600">
                  <a:moveTo>
                    <a:pt x="f2" y="f3"/>
                  </a:moveTo>
                  <a:lnTo>
                    <a:pt x="f3" y="f4"/>
                  </a:lnTo>
                  <a:lnTo>
                    <a:pt x="f2" y="f2"/>
                  </a:lnTo>
                  <a:lnTo>
                    <a:pt x="f2" y="f3"/>
                  </a:lnTo>
                  <a:close/>
                </a:path>
              </a:pathLst>
            </a:custGeom>
            <a:solidFill>
              <a:srgbClr val="2353FF"/>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31" name="Title 1">
            <a:extLst>
              <a:ext uri="{FF2B5EF4-FFF2-40B4-BE49-F238E27FC236}">
                <a16:creationId xmlns:a16="http://schemas.microsoft.com/office/drawing/2014/main" id="{BE74057E-03C0-0945-8CEA-177B64B5613E}"/>
              </a:ext>
            </a:extLst>
          </p:cNvPr>
          <p:cNvSpPr txBox="1">
            <a:spLocks noGrp="1"/>
          </p:cNvSpPr>
          <p:nvPr>
            <p:ph type="title"/>
          </p:nvPr>
        </p:nvSpPr>
        <p:spPr>
          <a:xfrm>
            <a:off x="419096" y="362669"/>
            <a:ext cx="10728326" cy="455508"/>
          </a:xfrm>
        </p:spPr>
        <p:txBody>
          <a:bodyPr/>
          <a:lstStyle/>
          <a:p>
            <a:pPr lvl="0"/>
            <a:r>
              <a:rPr lang="en-US" spc="-1">
                <a:solidFill>
                  <a:srgbClr val="0C322C"/>
                </a:solidFill>
              </a:rPr>
              <a:t>Harvester 10k View</a:t>
            </a:r>
            <a:endParaRPr lang="en-DE"/>
          </a:p>
        </p:txBody>
      </p:sp>
      <p:pic>
        <p:nvPicPr>
          <p:cNvPr id="32" name="Picture 2" descr="Meet Harvester, an HCI Solution for the Edge | SUSE Communities">
            <a:extLst>
              <a:ext uri="{FF2B5EF4-FFF2-40B4-BE49-F238E27FC236}">
                <a16:creationId xmlns:a16="http://schemas.microsoft.com/office/drawing/2014/main" id="{4A8AD2FB-2850-D14A-8187-C38CB32E624C}"/>
              </a:ext>
            </a:extLst>
          </p:cNvPr>
          <p:cNvPicPr>
            <a:picLocks noChangeAspect="1"/>
          </p:cNvPicPr>
          <p:nvPr/>
        </p:nvPicPr>
        <p:blipFill>
          <a:blip r:embed="rId3"/>
          <a:srcRect/>
          <a:stretch>
            <a:fillRect/>
          </a:stretch>
        </p:blipFill>
        <p:spPr>
          <a:xfrm>
            <a:off x="5600571" y="3184882"/>
            <a:ext cx="1247607" cy="1021467"/>
          </a:xfrm>
          <a:prstGeom prst="rect">
            <a:avLst/>
          </a:prstGeom>
          <a:noFill/>
          <a:ln cap="flat">
            <a:noFill/>
          </a:ln>
        </p:spPr>
      </p:pic>
      <p:grpSp>
        <p:nvGrpSpPr>
          <p:cNvPr id="33" name="Group">
            <a:extLst>
              <a:ext uri="{FF2B5EF4-FFF2-40B4-BE49-F238E27FC236}">
                <a16:creationId xmlns:a16="http://schemas.microsoft.com/office/drawing/2014/main" id="{13E560E8-7216-DA45-B213-2193D2F1FCBF}"/>
              </a:ext>
            </a:extLst>
          </p:cNvPr>
          <p:cNvGrpSpPr/>
          <p:nvPr/>
        </p:nvGrpSpPr>
        <p:grpSpPr>
          <a:xfrm>
            <a:off x="9308098" y="241284"/>
            <a:ext cx="4761963" cy="952262"/>
            <a:chOff x="0" y="0"/>
            <a:chExt cx="4761961" cy="952260"/>
          </a:xfrm>
        </p:grpSpPr>
        <p:sp>
          <p:nvSpPr>
            <p:cNvPr id="34" name="TextBox 28">
              <a:extLst>
                <a:ext uri="{FF2B5EF4-FFF2-40B4-BE49-F238E27FC236}">
                  <a16:creationId xmlns:a16="http://schemas.microsoft.com/office/drawing/2014/main" id="{7AC591AB-FE60-1242-BD41-2F195CDB9D66}"/>
                </a:ext>
              </a:extLst>
            </p:cNvPr>
            <p:cNvSpPr txBox="1"/>
            <p:nvPr/>
          </p:nvSpPr>
          <p:spPr>
            <a:xfrm>
              <a:off x="655355" y="45065"/>
              <a:ext cx="4106606" cy="9071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noAutofit/>
            </a:bodyPr>
            <a:lstStyle>
              <a:lvl1pPr defTabSz="1828800">
                <a:defRPr sz="4800" b="1">
                  <a:solidFill>
                    <a:srgbClr val="99A3A8"/>
                  </a:solidFill>
                  <a:latin typeface="Arial"/>
                  <a:ea typeface="Arial"/>
                  <a:cs typeface="Arial"/>
                  <a:sym typeface="Arial"/>
                </a:defRPr>
              </a:lvl1pPr>
            </a:lstStyle>
            <a:p>
              <a:r>
                <a:rPr sz="1600" dirty="0"/>
                <a:t>HARVESTER</a:t>
              </a:r>
            </a:p>
          </p:txBody>
        </p:sp>
        <p:pic>
          <p:nvPicPr>
            <p:cNvPr id="35" name="Picture 2" descr="Picture 2">
              <a:extLst>
                <a:ext uri="{FF2B5EF4-FFF2-40B4-BE49-F238E27FC236}">
                  <a16:creationId xmlns:a16="http://schemas.microsoft.com/office/drawing/2014/main" id="{1937BD67-B34F-2E4E-8A30-DCA6182D9B97}"/>
                </a:ext>
              </a:extLst>
            </p:cNvPr>
            <p:cNvPicPr>
              <a:picLocks noChangeAspect="1"/>
            </p:cNvPicPr>
            <p:nvPr/>
          </p:nvPicPr>
          <p:blipFill>
            <a:blip r:embed="rId4"/>
            <a:stretch>
              <a:fillRect/>
            </a:stretch>
          </p:blipFill>
          <p:spPr>
            <a:xfrm>
              <a:off x="0" y="0"/>
              <a:ext cx="655355" cy="536567"/>
            </a:xfrm>
            <a:prstGeom prst="rect">
              <a:avLst/>
            </a:prstGeom>
            <a:ln w="12700" cap="flat">
              <a:noFill/>
              <a:miter lim="400000"/>
            </a:ln>
            <a:effectLst/>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2076137717">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B216AC07-1DD0-E540-90C8-BA9E443539EA}"/>
              </a:ext>
            </a:extLst>
          </p:cNvPr>
          <p:cNvSpPr/>
          <p:nvPr/>
        </p:nvSpPr>
        <p:spPr>
          <a:xfrm>
            <a:off x="4716968" y="104909"/>
            <a:ext cx="7475037" cy="6753090"/>
          </a:xfrm>
          <a:prstGeom prst="rect">
            <a:avLst/>
          </a:prstGeom>
          <a:solidFill>
            <a:srgbClr val="EFEFE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3" name="Text Placeholder 14">
            <a:extLst>
              <a:ext uri="{FF2B5EF4-FFF2-40B4-BE49-F238E27FC236}">
                <a16:creationId xmlns:a16="http://schemas.microsoft.com/office/drawing/2014/main" id="{B8FC686B-4E5C-614F-B5BE-084795E44E77}"/>
              </a:ext>
            </a:extLst>
          </p:cNvPr>
          <p:cNvSpPr txBox="1">
            <a:spLocks noGrp="1"/>
          </p:cNvSpPr>
          <p:nvPr>
            <p:ph type="body" idx="4294967295"/>
          </p:nvPr>
        </p:nvSpPr>
        <p:spPr>
          <a:xfrm>
            <a:off x="419096" y="772823"/>
            <a:ext cx="10896904" cy="264691"/>
          </a:xfrm>
        </p:spPr>
        <p:txBody>
          <a:bodyPr/>
          <a:lstStyle/>
          <a:p>
            <a:pPr marL="0" lvl="0" indent="0">
              <a:buNone/>
            </a:pPr>
            <a:r>
              <a:rPr lang="en-US" sz="1600"/>
              <a:t>Developer-workstation Kubernetes Engine </a:t>
            </a:r>
          </a:p>
        </p:txBody>
      </p:sp>
      <p:sp>
        <p:nvSpPr>
          <p:cNvPr id="4" name="Title 13">
            <a:extLst>
              <a:ext uri="{FF2B5EF4-FFF2-40B4-BE49-F238E27FC236}">
                <a16:creationId xmlns:a16="http://schemas.microsoft.com/office/drawing/2014/main" id="{233B1ECC-DFC0-994B-AE76-D12F8BDF4AED}"/>
              </a:ext>
            </a:extLst>
          </p:cNvPr>
          <p:cNvSpPr txBox="1">
            <a:spLocks noGrp="1"/>
          </p:cNvSpPr>
          <p:nvPr>
            <p:ph type="title"/>
          </p:nvPr>
        </p:nvSpPr>
        <p:spPr>
          <a:xfrm>
            <a:off x="316748" y="287167"/>
            <a:ext cx="10896603" cy="590931"/>
          </a:xfrm>
        </p:spPr>
        <p:txBody>
          <a:bodyPr/>
          <a:lstStyle/>
          <a:p>
            <a:pPr lvl="0"/>
            <a:r>
              <a:rPr lang="en-US"/>
              <a:t>Rancher Desktop</a:t>
            </a:r>
          </a:p>
        </p:txBody>
      </p:sp>
      <p:sp>
        <p:nvSpPr>
          <p:cNvPr id="5" name="TextBox 3">
            <a:extLst>
              <a:ext uri="{FF2B5EF4-FFF2-40B4-BE49-F238E27FC236}">
                <a16:creationId xmlns:a16="http://schemas.microsoft.com/office/drawing/2014/main" id="{21DE6BCA-4B1D-AE4C-AB01-9B33AF9A19A3}"/>
              </a:ext>
            </a:extLst>
          </p:cNvPr>
          <p:cNvSpPr txBox="1"/>
          <p:nvPr/>
        </p:nvSpPr>
        <p:spPr>
          <a:xfrm>
            <a:off x="383298" y="1523161"/>
            <a:ext cx="3497323" cy="2684065"/>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25000"/>
              </a:lnSpc>
              <a:spcBef>
                <a:spcPts val="0"/>
              </a:spcBef>
              <a:spcAft>
                <a:spcPts val="500"/>
              </a:spcAft>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Rancher Desktop is an </a:t>
            </a:r>
            <a:r>
              <a:rPr lang="en-US" sz="1200" b="0" i="0" u="sng" strike="noStrike" kern="1200" cap="none" spc="0" baseline="0">
                <a:solidFill>
                  <a:srgbClr val="000000"/>
                </a:solidFill>
                <a:uFillTx/>
                <a:latin typeface="Poppins Light"/>
              </a:rPr>
              <a:t>open-source</a:t>
            </a:r>
            <a:r>
              <a:rPr lang="en-US" sz="1200" b="0" i="0" u="none" strike="noStrike" kern="1200" cap="none" spc="0" baseline="0">
                <a:solidFill>
                  <a:srgbClr val="000000"/>
                </a:solidFill>
                <a:uFillTx/>
                <a:latin typeface="Poppins Light"/>
              </a:rPr>
              <a:t> desktop application for Mac and Windows. It provides Kubernetes and container management. You can choose the version of Kubernetes you want to run. </a:t>
            </a:r>
          </a:p>
          <a:p>
            <a:pPr marL="285750" marR="0" lvl="0" indent="-285750" algn="l" defTabSz="914400" rtl="0" fontAlgn="auto" hangingPunct="1">
              <a:lnSpc>
                <a:spcPct val="125000"/>
              </a:lnSpc>
              <a:spcBef>
                <a:spcPts val="0"/>
              </a:spcBef>
              <a:spcAft>
                <a:spcPts val="500"/>
              </a:spcAft>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You can build, push, pull, and </a:t>
            </a:r>
            <a:r>
              <a:rPr lang="en-US" sz="1200" b="0" i="1" u="none" strike="noStrike" kern="1200" cap="none" spc="0" baseline="0">
                <a:solidFill>
                  <a:srgbClr val="000000"/>
                </a:solidFill>
                <a:uFillTx/>
                <a:latin typeface="Poppins Light"/>
              </a:rPr>
              <a:t>run</a:t>
            </a:r>
            <a:r>
              <a:rPr lang="en-US" sz="1200" b="0" i="0" u="none" strike="noStrike" kern="1200" cap="none" spc="0" baseline="0">
                <a:solidFill>
                  <a:srgbClr val="000000"/>
                </a:solidFill>
                <a:uFillTx/>
                <a:latin typeface="Poppins Light"/>
              </a:rPr>
              <a:t> container images. The container images you build can be run by Kubernetes immediately without the need for a registry.</a:t>
            </a:r>
          </a:p>
        </p:txBody>
      </p:sp>
      <p:sp>
        <p:nvSpPr>
          <p:cNvPr id="6" name="AutoShape 2" descr="Racher Desktop Architecture">
            <a:extLst>
              <a:ext uri="{FF2B5EF4-FFF2-40B4-BE49-F238E27FC236}">
                <a16:creationId xmlns:a16="http://schemas.microsoft.com/office/drawing/2014/main" id="{7B5D0600-0B31-304D-974C-8BDA8162C79A}"/>
              </a:ext>
            </a:extLst>
          </p:cNvPr>
          <p:cNvSpPr/>
          <p:nvPr/>
        </p:nvSpPr>
        <p:spPr>
          <a:xfrm>
            <a:off x="5943600" y="3276596"/>
            <a:ext cx="304796" cy="304796"/>
          </a:xfrm>
          <a:prstGeom prst="rect">
            <a:avLst/>
          </a:pr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pic>
        <p:nvPicPr>
          <p:cNvPr id="7" name="Picture 4">
            <a:extLst>
              <a:ext uri="{FF2B5EF4-FFF2-40B4-BE49-F238E27FC236}">
                <a16:creationId xmlns:a16="http://schemas.microsoft.com/office/drawing/2014/main" id="{94DD5321-71C1-2245-90D7-079FBE5FDDF3}"/>
              </a:ext>
            </a:extLst>
          </p:cNvPr>
          <p:cNvPicPr>
            <a:picLocks noChangeAspect="1"/>
          </p:cNvPicPr>
          <p:nvPr/>
        </p:nvPicPr>
        <p:blipFill>
          <a:blip r:embed="rId2"/>
          <a:stretch>
            <a:fillRect/>
          </a:stretch>
        </p:blipFill>
        <p:spPr>
          <a:xfrm>
            <a:off x="4843000" y="2356545"/>
            <a:ext cx="7222964" cy="2449695"/>
          </a:xfrm>
          <a:prstGeom prst="rect">
            <a:avLst/>
          </a:prstGeom>
          <a:noFill/>
          <a:ln cap="flat">
            <a:noFill/>
          </a:ln>
        </p:spPr>
      </p:pic>
      <p:grpSp>
        <p:nvGrpSpPr>
          <p:cNvPr id="8" name="Group">
            <a:extLst>
              <a:ext uri="{FF2B5EF4-FFF2-40B4-BE49-F238E27FC236}">
                <a16:creationId xmlns:a16="http://schemas.microsoft.com/office/drawing/2014/main" id="{300A75A5-0019-1D4F-8A75-29318FBC44EF}"/>
              </a:ext>
            </a:extLst>
          </p:cNvPr>
          <p:cNvGrpSpPr/>
          <p:nvPr/>
        </p:nvGrpSpPr>
        <p:grpSpPr>
          <a:xfrm>
            <a:off x="606320" y="4477743"/>
            <a:ext cx="3274301" cy="1167020"/>
            <a:chOff x="606320" y="4477743"/>
            <a:chExt cx="3274301" cy="1167020"/>
          </a:xfrm>
        </p:grpSpPr>
        <p:pic>
          <p:nvPicPr>
            <p:cNvPr id="9" name="Picture 32" descr="Picture 32">
              <a:extLst>
                <a:ext uri="{FF2B5EF4-FFF2-40B4-BE49-F238E27FC236}">
                  <a16:creationId xmlns:a16="http://schemas.microsoft.com/office/drawing/2014/main" id="{89013555-C386-4B49-81EB-2EBA1E448662}"/>
                </a:ext>
              </a:extLst>
            </p:cNvPr>
            <p:cNvPicPr>
              <a:picLocks noChangeAspect="1"/>
            </p:cNvPicPr>
            <p:nvPr/>
          </p:nvPicPr>
          <p:blipFill>
            <a:blip r:embed="rId3"/>
            <a:stretch>
              <a:fillRect/>
            </a:stretch>
          </p:blipFill>
          <p:spPr>
            <a:xfrm>
              <a:off x="606320" y="4477743"/>
              <a:ext cx="3274301" cy="822246"/>
            </a:xfrm>
            <a:prstGeom prst="rect">
              <a:avLst/>
            </a:prstGeom>
            <a:noFill/>
            <a:ln cap="flat">
              <a:noFill/>
            </a:ln>
          </p:spPr>
        </p:pic>
        <p:sp>
          <p:nvSpPr>
            <p:cNvPr id="10" name="Open Source Desktop Environment">
              <a:extLst>
                <a:ext uri="{FF2B5EF4-FFF2-40B4-BE49-F238E27FC236}">
                  <a16:creationId xmlns:a16="http://schemas.microsoft.com/office/drawing/2014/main" id="{3354F0AC-46FD-8A4C-AC5E-506CA4E078E5}"/>
                </a:ext>
              </a:extLst>
            </p:cNvPr>
            <p:cNvSpPr txBox="1"/>
            <p:nvPr/>
          </p:nvSpPr>
          <p:spPr>
            <a:xfrm>
              <a:off x="1429865" y="5015291"/>
              <a:ext cx="251880" cy="629472"/>
            </a:xfrm>
            <a:prstGeom prst="rect">
              <a:avLst/>
            </a:prstGeom>
            <a:noFill/>
            <a:ln cap="flat">
              <a:noFill/>
            </a:ln>
          </p:spPr>
          <p:txBody>
            <a:bodyPr vert="horz" wrap="none" lIns="91440" tIns="91440" rIns="91440" bIns="91440" anchor="t" anchorCtr="0" compatLnSpc="1">
              <a:spAutoFit/>
            </a:bodyPr>
            <a:lstStyle/>
            <a:p>
              <a:pPr marL="0" marR="0" lvl="0" indent="0" algn="l" defTabSz="18288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35353"/>
                </a:solidFill>
                <a:uFillTx/>
                <a:latin typeface="Arial"/>
                <a:ea typeface="Arial"/>
                <a:cs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2076136996">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F95B95A-64B2-C944-B3F1-CCB67CD03300}"/>
              </a:ext>
            </a:extLst>
          </p:cNvPr>
          <p:cNvSpPr/>
          <p:nvPr/>
        </p:nvSpPr>
        <p:spPr>
          <a:xfrm>
            <a:off x="6096003" y="104909"/>
            <a:ext cx="6096003" cy="6753090"/>
          </a:xfrm>
          <a:prstGeom prst="rect">
            <a:avLst/>
          </a:prstGeom>
          <a:solidFill>
            <a:srgbClr val="FFF5D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3" name="Title 13">
            <a:extLst>
              <a:ext uri="{FF2B5EF4-FFF2-40B4-BE49-F238E27FC236}">
                <a16:creationId xmlns:a16="http://schemas.microsoft.com/office/drawing/2014/main" id="{BD9745D5-6EA0-D049-86C2-4775EDCBF5A2}"/>
              </a:ext>
            </a:extLst>
          </p:cNvPr>
          <p:cNvSpPr txBox="1">
            <a:spLocks noGrp="1"/>
          </p:cNvSpPr>
          <p:nvPr>
            <p:ph type="title"/>
          </p:nvPr>
        </p:nvSpPr>
        <p:spPr>
          <a:xfrm>
            <a:off x="316748" y="308710"/>
            <a:ext cx="10896603" cy="547844"/>
          </a:xfrm>
        </p:spPr>
        <p:txBody>
          <a:bodyPr/>
          <a:lstStyle/>
          <a:p>
            <a:pPr lvl="0"/>
            <a:r>
              <a:rPr lang="en-US"/>
              <a:t>What is K3s?</a:t>
            </a:r>
          </a:p>
        </p:txBody>
      </p:sp>
      <p:sp>
        <p:nvSpPr>
          <p:cNvPr id="4" name="AutoShape 2" descr="Racher Desktop Architecture">
            <a:extLst>
              <a:ext uri="{FF2B5EF4-FFF2-40B4-BE49-F238E27FC236}">
                <a16:creationId xmlns:a16="http://schemas.microsoft.com/office/drawing/2014/main" id="{9B46B7FD-AF77-A34D-9AB1-CE49924C6039}"/>
              </a:ext>
            </a:extLst>
          </p:cNvPr>
          <p:cNvSpPr/>
          <p:nvPr/>
        </p:nvSpPr>
        <p:spPr>
          <a:xfrm>
            <a:off x="5943600" y="3276596"/>
            <a:ext cx="304796" cy="304796"/>
          </a:xfrm>
          <a:prstGeom prst="rect">
            <a:avLst/>
          </a:pr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pic>
        <p:nvPicPr>
          <p:cNvPr id="5" name="Picture 7" descr="A screenshot of a cell phone&#10;&#10;Description automatically generated">
            <a:extLst>
              <a:ext uri="{FF2B5EF4-FFF2-40B4-BE49-F238E27FC236}">
                <a16:creationId xmlns:a16="http://schemas.microsoft.com/office/drawing/2014/main" id="{0472CA65-98E0-5140-B709-8F90675987BA}"/>
              </a:ext>
            </a:extLst>
          </p:cNvPr>
          <p:cNvPicPr>
            <a:picLocks noChangeAspect="1"/>
          </p:cNvPicPr>
          <p:nvPr/>
        </p:nvPicPr>
        <p:blipFill>
          <a:blip r:embed="rId3"/>
          <a:stretch>
            <a:fillRect/>
          </a:stretch>
        </p:blipFill>
        <p:spPr>
          <a:xfrm>
            <a:off x="6096003" y="1705420"/>
            <a:ext cx="6096003" cy="3427326"/>
          </a:xfrm>
          <a:prstGeom prst="rect">
            <a:avLst/>
          </a:prstGeom>
          <a:noFill/>
          <a:ln cap="flat">
            <a:noFill/>
          </a:ln>
        </p:spPr>
      </p:pic>
      <p:sp>
        <p:nvSpPr>
          <p:cNvPr id="6" name="Text Placeholder 5">
            <a:extLst>
              <a:ext uri="{FF2B5EF4-FFF2-40B4-BE49-F238E27FC236}">
                <a16:creationId xmlns:a16="http://schemas.microsoft.com/office/drawing/2014/main" id="{FE9295C2-4E53-3B4C-8767-39686D3A2025}"/>
              </a:ext>
            </a:extLst>
          </p:cNvPr>
          <p:cNvSpPr txBox="1">
            <a:spLocks noGrp="1"/>
          </p:cNvSpPr>
          <p:nvPr>
            <p:ph type="body" idx="4294967295"/>
          </p:nvPr>
        </p:nvSpPr>
        <p:spPr>
          <a:xfrm>
            <a:off x="336325" y="1157520"/>
            <a:ext cx="5435294" cy="4076696"/>
          </a:xfrm>
        </p:spPr>
        <p:txBody>
          <a:bodyPr>
            <a:normAutofit/>
          </a:bodyPr>
          <a:lstStyle/>
          <a:p>
            <a:pPr lvl="0">
              <a:lnSpc>
                <a:spcPct val="100000"/>
              </a:lnSpc>
              <a:spcAft>
                <a:spcPts val="500"/>
              </a:spcAft>
            </a:pPr>
            <a:r>
              <a:rPr lang="en-US" sz="1200"/>
              <a:t>Everything you need to run Kubernetes in a single binary</a:t>
            </a:r>
          </a:p>
          <a:p>
            <a:pPr lvl="1">
              <a:lnSpc>
                <a:spcPct val="100000"/>
              </a:lnSpc>
              <a:spcAft>
                <a:spcPts val="500"/>
              </a:spcAft>
            </a:pPr>
            <a:r>
              <a:rPr lang="en-US" sz="1200"/>
              <a:t>Embedded SQLite Database</a:t>
            </a:r>
          </a:p>
          <a:p>
            <a:pPr lvl="1">
              <a:lnSpc>
                <a:spcPct val="100000"/>
              </a:lnSpc>
              <a:spcAft>
                <a:spcPts val="500"/>
              </a:spcAft>
            </a:pPr>
            <a:r>
              <a:rPr lang="en-US" sz="1200"/>
              <a:t>KINE- Use SQL-based backend as an </a:t>
            </a:r>
            <a:br>
              <a:rPr lang="en-US" sz="1200"/>
            </a:br>
            <a:r>
              <a:rPr lang="en-US" sz="1200"/>
              <a:t>alternative to etcd. (RDS-&gt; k3s)</a:t>
            </a:r>
          </a:p>
          <a:p>
            <a:pPr lvl="1">
              <a:lnSpc>
                <a:spcPct val="100000"/>
              </a:lnSpc>
              <a:spcAft>
                <a:spcPts val="500"/>
              </a:spcAft>
            </a:pPr>
            <a:r>
              <a:rPr lang="en-US" sz="1200"/>
              <a:t>Container run time (containerd)</a:t>
            </a:r>
          </a:p>
          <a:p>
            <a:pPr lvl="1">
              <a:lnSpc>
                <a:spcPct val="100000"/>
              </a:lnSpc>
              <a:spcAft>
                <a:spcPts val="500"/>
              </a:spcAft>
            </a:pPr>
            <a:r>
              <a:rPr lang="en-US" sz="1200"/>
              <a:t>CNI Plugin for networking (Flannel)</a:t>
            </a:r>
          </a:p>
          <a:p>
            <a:pPr lvl="1">
              <a:lnSpc>
                <a:spcPct val="100000"/>
              </a:lnSpc>
              <a:spcAft>
                <a:spcPts val="500"/>
              </a:spcAft>
            </a:pPr>
            <a:r>
              <a:rPr lang="en-US" sz="1200"/>
              <a:t>DNS (coredns)</a:t>
            </a:r>
          </a:p>
          <a:p>
            <a:pPr lvl="1">
              <a:lnSpc>
                <a:spcPct val="100000"/>
              </a:lnSpc>
              <a:spcAft>
                <a:spcPts val="500"/>
              </a:spcAft>
            </a:pPr>
            <a:r>
              <a:rPr lang="en-US" sz="1200"/>
              <a:t>Host utilities (iptables, socat, etc)</a:t>
            </a:r>
          </a:p>
          <a:p>
            <a:pPr lvl="1">
              <a:lnSpc>
                <a:spcPct val="100000"/>
              </a:lnSpc>
              <a:spcAft>
                <a:spcPts val="500"/>
              </a:spcAft>
            </a:pPr>
            <a:r>
              <a:rPr lang="en-US" sz="1200"/>
              <a:t>Local storage provider</a:t>
            </a:r>
          </a:p>
          <a:p>
            <a:pPr lvl="1">
              <a:lnSpc>
                <a:spcPct val="100000"/>
              </a:lnSpc>
              <a:spcAft>
                <a:spcPts val="500"/>
              </a:spcAft>
            </a:pPr>
            <a:r>
              <a:rPr lang="en-US" sz="1200"/>
              <a:t>Service load balance</a:t>
            </a:r>
          </a:p>
          <a:p>
            <a:pPr lvl="1">
              <a:lnSpc>
                <a:spcPct val="100000"/>
              </a:lnSpc>
              <a:spcAft>
                <a:spcPts val="500"/>
              </a:spcAft>
            </a:pPr>
            <a:r>
              <a:rPr lang="en-US" sz="1200"/>
              <a:t>Helm controller</a:t>
            </a:r>
          </a:p>
          <a:p>
            <a:pPr lvl="1">
              <a:lnSpc>
                <a:spcPct val="100000"/>
              </a:lnSpc>
              <a:spcAft>
                <a:spcPts val="500"/>
              </a:spcAft>
            </a:pPr>
            <a:r>
              <a:rPr lang="en-US" sz="1200"/>
              <a:t>Ingress controller</a:t>
            </a:r>
          </a:p>
          <a:p>
            <a:pPr lvl="0">
              <a:lnSpc>
                <a:spcPct val="100000"/>
              </a:lnSpc>
              <a:spcAft>
                <a:spcPts val="500"/>
              </a:spcAft>
            </a:pPr>
            <a:r>
              <a:rPr lang="en-US" sz="1200"/>
              <a:t>All components are swappable</a:t>
            </a:r>
          </a:p>
          <a:p>
            <a:pPr lvl="0">
              <a:lnSpc>
                <a:spcPct val="100000"/>
              </a:lnSpc>
              <a:spcAft>
                <a:spcPts val="500"/>
              </a:spcAft>
            </a:pPr>
            <a:r>
              <a:rPr lang="en-US" sz="1200"/>
              <a:t>Also available in HA</a:t>
            </a:r>
          </a:p>
        </p:txBody>
      </p:sp>
      <p:pic>
        <p:nvPicPr>
          <p:cNvPr id="7" name="Picture 79" descr="Icon&#10;&#10;Description automatically generated">
            <a:extLst>
              <a:ext uri="{FF2B5EF4-FFF2-40B4-BE49-F238E27FC236}">
                <a16:creationId xmlns:a16="http://schemas.microsoft.com/office/drawing/2014/main" id="{5795821A-AA5D-BA43-8F0D-04BC02068498}"/>
              </a:ext>
            </a:extLst>
          </p:cNvPr>
          <p:cNvPicPr>
            <a:picLocks noChangeAspect="1"/>
          </p:cNvPicPr>
          <p:nvPr/>
        </p:nvPicPr>
        <p:blipFill>
          <a:blip r:embed="rId4"/>
          <a:stretch>
            <a:fillRect/>
          </a:stretch>
        </p:blipFill>
        <p:spPr>
          <a:xfrm>
            <a:off x="7636526" y="478771"/>
            <a:ext cx="2224035" cy="860172"/>
          </a:xfrm>
          <a:prstGeom prst="rect">
            <a:avLst/>
          </a:prstGeom>
          <a:noFill/>
          <a:ln cap="flat">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2076137715">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6CC39B-1082-D148-A5B2-A133AE606CDE}"/>
              </a:ext>
            </a:extLst>
          </p:cNvPr>
          <p:cNvSpPr txBox="1"/>
          <p:nvPr/>
        </p:nvSpPr>
        <p:spPr>
          <a:xfrm>
            <a:off x="11171270" y="6294729"/>
            <a:ext cx="288886" cy="123114"/>
          </a:xfrm>
          <a:prstGeom prst="rect">
            <a:avLst/>
          </a:prstGeom>
          <a:noFill/>
          <a:ln cap="flat">
            <a:noFill/>
          </a:ln>
        </p:spPr>
        <p:txBody>
          <a:bodyPr vert="horz" wrap="square" lIns="0" tIns="0" rIns="0" bIns="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E02442F-3509-BD48-83C0-F743B2394430}" type="slidenum">
              <a:rPr/>
              <a:t>3</a:t>
            </a:fld>
            <a:endParaRPr lang="en-US" sz="800" b="0" i="0" u="none" strike="noStrike" kern="1200" cap="none" spc="0" baseline="0">
              <a:solidFill>
                <a:srgbClr val="000000"/>
              </a:solidFill>
              <a:uFillTx/>
              <a:latin typeface="Poppins SemiBold" pitchFamily="2"/>
              <a:cs typeface="Poppins SemiBold" pitchFamily="2"/>
            </a:endParaRPr>
          </a:p>
        </p:txBody>
      </p:sp>
      <p:sp>
        <p:nvSpPr>
          <p:cNvPr id="3" name="Title 2">
            <a:extLst>
              <a:ext uri="{FF2B5EF4-FFF2-40B4-BE49-F238E27FC236}">
                <a16:creationId xmlns:a16="http://schemas.microsoft.com/office/drawing/2014/main" id="{465CD981-485A-1F48-AB3C-3FF98F4CEEF4}"/>
              </a:ext>
            </a:extLst>
          </p:cNvPr>
          <p:cNvSpPr txBox="1">
            <a:spLocks noGrp="1"/>
          </p:cNvSpPr>
          <p:nvPr>
            <p:ph type="title"/>
          </p:nvPr>
        </p:nvSpPr>
        <p:spPr>
          <a:xfrm>
            <a:off x="391454" y="350068"/>
            <a:ext cx="11460166" cy="699424"/>
          </a:xfrm>
        </p:spPr>
        <p:txBody>
          <a:bodyPr/>
          <a:lstStyle/>
          <a:p>
            <a:pPr lvl="0"/>
            <a:r>
              <a:rPr lang="en-US"/>
              <a:t>Rancher Government Solutions </a:t>
            </a:r>
            <a:br>
              <a:rPr lang="en-US"/>
            </a:br>
            <a:r>
              <a:rPr lang="en-US" sz="1800">
                <a:latin typeface="Poppins" pitchFamily="2"/>
                <a:cs typeface="Poppins" pitchFamily="2"/>
              </a:rPr>
              <a:t>Company Snapshot</a:t>
            </a:r>
          </a:p>
        </p:txBody>
      </p:sp>
      <p:sp>
        <p:nvSpPr>
          <p:cNvPr id="4" name="TextBox 4">
            <a:extLst>
              <a:ext uri="{FF2B5EF4-FFF2-40B4-BE49-F238E27FC236}">
                <a16:creationId xmlns:a16="http://schemas.microsoft.com/office/drawing/2014/main" id="{BDE31E95-D5A1-D946-9F46-7AE1B7B8ED96}"/>
              </a:ext>
            </a:extLst>
          </p:cNvPr>
          <p:cNvSpPr txBox="1"/>
          <p:nvPr/>
        </p:nvSpPr>
        <p:spPr>
          <a:xfrm>
            <a:off x="331854" y="1111791"/>
            <a:ext cx="10468096" cy="92204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ts val="2150"/>
              </a:lnSpc>
              <a:spcBef>
                <a:spcPts val="0"/>
              </a:spcBef>
              <a:spcAft>
                <a:spcPts val="0"/>
              </a:spcAft>
              <a:buNone/>
              <a:tabLst/>
              <a:defRPr sz="1800" b="0" i="0" u="none" strike="noStrike" kern="0" cap="none" spc="0" baseline="0">
                <a:solidFill>
                  <a:srgbClr val="000000"/>
                </a:solidFill>
                <a:uFillTx/>
              </a:defRPr>
            </a:pPr>
            <a:r>
              <a:rPr lang="en-GB" sz="1400" b="0" i="0" u="none" strike="noStrike" kern="1200" cap="none" spc="0" baseline="0">
                <a:solidFill>
                  <a:srgbClr val="191F71"/>
                </a:solidFill>
                <a:uFillTx/>
                <a:latin typeface="Poppins" pitchFamily="2"/>
                <a:cs typeface="Poppins" pitchFamily="2"/>
              </a:rPr>
              <a:t>Rancher Government Solutions is powering thousands of Federal  customers’ mission-critical workloads, including electronic financial systems and enterprise applications, autonomous vehicles, satellite operation centers, life-saving medical devices, and missile systems</a:t>
            </a:r>
          </a:p>
        </p:txBody>
      </p:sp>
      <p:cxnSp>
        <p:nvCxnSpPr>
          <p:cNvPr id="5" name="Straight Connector 8">
            <a:extLst>
              <a:ext uri="{FF2B5EF4-FFF2-40B4-BE49-F238E27FC236}">
                <a16:creationId xmlns:a16="http://schemas.microsoft.com/office/drawing/2014/main" id="{81025D6A-6B52-2C4B-A067-D1C3F078978F}"/>
              </a:ext>
            </a:extLst>
          </p:cNvPr>
          <p:cNvCxnSpPr/>
          <p:nvPr/>
        </p:nvCxnSpPr>
        <p:spPr>
          <a:xfrm flipH="1" flipV="1">
            <a:off x="0" y="6138879"/>
            <a:ext cx="12191996" cy="4645"/>
          </a:xfrm>
          <a:prstGeom prst="straightConnector1">
            <a:avLst/>
          </a:prstGeom>
          <a:noFill/>
          <a:ln w="6345" cap="flat">
            <a:solidFill>
              <a:srgbClr val="4472C4"/>
            </a:solidFill>
            <a:prstDash val="solid"/>
            <a:miter/>
          </a:ln>
        </p:spPr>
      </p:cxnSp>
      <p:sp>
        <p:nvSpPr>
          <p:cNvPr id="6" name="Rectangle 9">
            <a:extLst>
              <a:ext uri="{FF2B5EF4-FFF2-40B4-BE49-F238E27FC236}">
                <a16:creationId xmlns:a16="http://schemas.microsoft.com/office/drawing/2014/main" id="{38E22F14-C4BA-A34F-9186-5F5EAB78921C}"/>
              </a:ext>
            </a:extLst>
          </p:cNvPr>
          <p:cNvSpPr/>
          <p:nvPr/>
        </p:nvSpPr>
        <p:spPr>
          <a:xfrm>
            <a:off x="391454" y="2708827"/>
            <a:ext cx="1523280" cy="311654"/>
          </a:xfrm>
          <a:prstGeom prst="rect">
            <a:avLst/>
          </a:prstGeom>
          <a:solidFill>
            <a:srgbClr val="EB2530"/>
          </a:solidFill>
          <a:ln cap="flat">
            <a:noFill/>
            <a:prstDash val="solid"/>
          </a:ln>
        </p:spPr>
        <p:txBody>
          <a:bodyPr vert="horz" wrap="square" lIns="91440" tIns="45720" rIns="91440" bIns="4572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pitchFamily="2"/>
                <a:cs typeface="Poppins" pitchFamily="2"/>
              </a:rPr>
              <a:t>FAST FACTS</a:t>
            </a:r>
          </a:p>
        </p:txBody>
      </p:sp>
      <p:sp>
        <p:nvSpPr>
          <p:cNvPr id="7" name="Rectangle 74">
            <a:extLst>
              <a:ext uri="{FF2B5EF4-FFF2-40B4-BE49-F238E27FC236}">
                <a16:creationId xmlns:a16="http://schemas.microsoft.com/office/drawing/2014/main" id="{C74EA042-2105-D04E-87F4-05A40A077DF0}"/>
              </a:ext>
            </a:extLst>
          </p:cNvPr>
          <p:cNvSpPr/>
          <p:nvPr/>
        </p:nvSpPr>
        <p:spPr>
          <a:xfrm>
            <a:off x="391454" y="3174796"/>
            <a:ext cx="5295647" cy="2289090"/>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50000"/>
              </a:lnSpc>
              <a:spcBef>
                <a:spcPts val="0"/>
              </a:spcBef>
              <a:spcAft>
                <a:spcPts val="300"/>
              </a:spcAft>
              <a:buNone/>
              <a:tabLst/>
              <a:defRPr sz="1800" b="0" i="0" u="none" strike="noStrike" kern="0" cap="none" spc="0" baseline="0">
                <a:solidFill>
                  <a:srgbClr val="000000"/>
                </a:solidFill>
                <a:uFillTx/>
              </a:defRPr>
            </a:pPr>
            <a:r>
              <a:rPr lang="en-US" sz="1800" b="1" i="0" u="none" strike="noStrike" kern="1200" cap="none" spc="0" baseline="0" dirty="0">
                <a:solidFill>
                  <a:srgbClr val="2353FF"/>
                </a:solidFill>
                <a:uFillTx/>
                <a:latin typeface="Poppins" pitchFamily="2"/>
                <a:cs typeface="Poppins" pitchFamily="2"/>
              </a:rPr>
              <a:t>—</a:t>
            </a:r>
            <a:r>
              <a:rPr lang="en-US" sz="1800" b="0" i="0" u="none" strike="noStrike" kern="1200" cap="none" spc="0" baseline="0" dirty="0">
                <a:solidFill>
                  <a:srgbClr val="000000"/>
                </a:solidFill>
                <a:uFillTx/>
                <a:latin typeface="Poppins" pitchFamily="2"/>
                <a:cs typeface="Poppins" pitchFamily="2"/>
              </a:rPr>
              <a:t> 13 out of 15 largest FinServ firms</a:t>
            </a:r>
          </a:p>
          <a:p>
            <a:pPr marL="0" marR="0" lvl="0" indent="0" algn="l" defTabSz="914400" rtl="0" fontAlgn="auto" hangingPunct="1">
              <a:lnSpc>
                <a:spcPct val="150000"/>
              </a:lnSpc>
              <a:spcBef>
                <a:spcPts val="0"/>
              </a:spcBef>
              <a:spcAft>
                <a:spcPts val="300"/>
              </a:spcAft>
              <a:buNone/>
              <a:tabLst/>
              <a:defRPr sz="1800" b="0" i="0" u="none" strike="noStrike" kern="0" cap="none" spc="0" baseline="0">
                <a:solidFill>
                  <a:srgbClr val="000000"/>
                </a:solidFill>
                <a:uFillTx/>
              </a:defRPr>
            </a:pPr>
            <a:r>
              <a:rPr lang="en-US" sz="1800" b="0" i="0" u="none" strike="noStrike" kern="0" cap="none" spc="0" baseline="0" dirty="0">
                <a:solidFill>
                  <a:srgbClr val="2353FF"/>
                </a:solidFill>
                <a:uFillTx/>
                <a:latin typeface="Poppins" pitchFamily="2"/>
                <a:cs typeface="Poppins" pitchFamily="2"/>
              </a:rPr>
              <a:t>— </a:t>
            </a:r>
            <a:r>
              <a:rPr lang="en-US" sz="1800" b="0" i="0" u="none" strike="noStrike" kern="1200" cap="none" spc="0" baseline="0" dirty="0">
                <a:solidFill>
                  <a:srgbClr val="000000"/>
                </a:solidFill>
                <a:uFillTx/>
                <a:latin typeface="Poppins" pitchFamily="2"/>
                <a:cs typeface="Poppins" pitchFamily="2"/>
              </a:rPr>
              <a:t>14 out of 15 largest aerospace firms</a:t>
            </a:r>
          </a:p>
          <a:p>
            <a:pPr marL="0" marR="0" lvl="0" indent="0" algn="l" defTabSz="914400" rtl="0" fontAlgn="auto" hangingPunct="1">
              <a:lnSpc>
                <a:spcPct val="150000"/>
              </a:lnSpc>
              <a:spcBef>
                <a:spcPts val="0"/>
              </a:spcBef>
              <a:spcAft>
                <a:spcPts val="300"/>
              </a:spcAft>
              <a:buNone/>
              <a:tabLst/>
              <a:defRPr sz="1800" b="0" i="0" u="none" strike="noStrike" kern="0" cap="none" spc="0" baseline="0">
                <a:solidFill>
                  <a:srgbClr val="000000"/>
                </a:solidFill>
                <a:uFillTx/>
              </a:defRPr>
            </a:pPr>
            <a:r>
              <a:rPr lang="en-US" sz="1800" b="0" i="0" u="none" strike="noStrike" kern="0" cap="none" spc="0" baseline="0" dirty="0">
                <a:solidFill>
                  <a:srgbClr val="2353FF"/>
                </a:solidFill>
                <a:uFillTx/>
                <a:latin typeface="Poppins" pitchFamily="2"/>
                <a:cs typeface="Poppins" pitchFamily="2"/>
              </a:rPr>
              <a:t>— </a:t>
            </a:r>
            <a:r>
              <a:rPr lang="en-US" sz="1800" b="0" i="0" u="none" strike="noStrike" kern="1200" cap="none" spc="0" baseline="0" dirty="0">
                <a:solidFill>
                  <a:srgbClr val="000000"/>
                </a:solidFill>
                <a:uFillTx/>
                <a:latin typeface="Poppins" pitchFamily="2"/>
                <a:cs typeface="Poppins" pitchFamily="2"/>
              </a:rPr>
              <a:t>10 out of 10 largest automotive firms</a:t>
            </a:r>
          </a:p>
          <a:p>
            <a:pPr marL="0" marR="0" lvl="0" indent="0" algn="l" defTabSz="914400" rtl="0" fontAlgn="auto" hangingPunct="1">
              <a:lnSpc>
                <a:spcPct val="150000"/>
              </a:lnSpc>
              <a:spcBef>
                <a:spcPts val="0"/>
              </a:spcBef>
              <a:spcAft>
                <a:spcPts val="300"/>
              </a:spcAft>
              <a:buNone/>
              <a:tabLst/>
              <a:defRPr sz="1800" b="0" i="0" u="none" strike="noStrike" kern="0" cap="none" spc="0" baseline="0">
                <a:solidFill>
                  <a:srgbClr val="000000"/>
                </a:solidFill>
                <a:uFillTx/>
              </a:defRPr>
            </a:pPr>
            <a:r>
              <a:rPr lang="en-US" sz="1800" b="0" i="0" u="none" strike="noStrike" kern="0" cap="none" spc="0" baseline="0" dirty="0">
                <a:solidFill>
                  <a:srgbClr val="2353FF"/>
                </a:solidFill>
                <a:uFillTx/>
                <a:latin typeface="Poppins" pitchFamily="2"/>
                <a:cs typeface="Poppins" pitchFamily="2"/>
              </a:rPr>
              <a:t>— </a:t>
            </a:r>
            <a:r>
              <a:rPr lang="en-US" sz="1800" b="0" i="0" u="none" strike="noStrike" kern="1200" cap="none" spc="0" baseline="0" dirty="0">
                <a:solidFill>
                  <a:srgbClr val="000000"/>
                </a:solidFill>
                <a:uFillTx/>
                <a:latin typeface="Poppins" pitchFamily="2"/>
                <a:cs typeface="Poppins" pitchFamily="2"/>
              </a:rPr>
              <a:t>13 out of 15 largest pharma firms </a:t>
            </a:r>
          </a:p>
          <a:p>
            <a:pPr marL="0" marR="0" lvl="0" indent="0" algn="l" defTabSz="914400" rtl="0" fontAlgn="auto" hangingPunct="1">
              <a:lnSpc>
                <a:spcPct val="150000"/>
              </a:lnSpc>
              <a:spcBef>
                <a:spcPts val="0"/>
              </a:spcBef>
              <a:spcAft>
                <a:spcPts val="300"/>
              </a:spcAft>
              <a:buNone/>
              <a:tabLst/>
              <a:defRPr sz="1800" b="0" i="0" u="none" strike="noStrike" kern="0" cap="none" spc="0" baseline="0">
                <a:solidFill>
                  <a:srgbClr val="000000"/>
                </a:solidFill>
                <a:uFillTx/>
              </a:defRPr>
            </a:pPr>
            <a:r>
              <a:rPr lang="en-US" sz="1800" b="0" i="0" u="none" strike="noStrike" kern="0" cap="none" spc="0" baseline="0" dirty="0">
                <a:solidFill>
                  <a:srgbClr val="2353FF"/>
                </a:solidFill>
                <a:uFillTx/>
                <a:latin typeface="Poppins" pitchFamily="2"/>
                <a:cs typeface="Poppins" pitchFamily="2"/>
              </a:rPr>
              <a:t>—  </a:t>
            </a:r>
            <a:r>
              <a:rPr lang="en-US" sz="1800" b="0" i="0" u="none" strike="noStrike" kern="1200" cap="none" spc="0" baseline="0" dirty="0">
                <a:solidFill>
                  <a:srgbClr val="000000"/>
                </a:solidFill>
                <a:uFillTx/>
                <a:latin typeface="Poppins" pitchFamily="2"/>
                <a:cs typeface="Poppins" pitchFamily="2"/>
              </a:rPr>
              <a:t>5 out of 5 largest technology firms</a:t>
            </a:r>
          </a:p>
        </p:txBody>
      </p:sp>
      <p:sp>
        <p:nvSpPr>
          <p:cNvPr id="8" name="Rectangle 75">
            <a:extLst>
              <a:ext uri="{FF2B5EF4-FFF2-40B4-BE49-F238E27FC236}">
                <a16:creationId xmlns:a16="http://schemas.microsoft.com/office/drawing/2014/main" id="{B32EB749-1189-0044-A07C-FB4042ED2B6B}"/>
              </a:ext>
            </a:extLst>
          </p:cNvPr>
          <p:cNvSpPr/>
          <p:nvPr/>
        </p:nvSpPr>
        <p:spPr>
          <a:xfrm>
            <a:off x="6375315" y="3158255"/>
            <a:ext cx="5032766" cy="2289090"/>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50000"/>
              </a:lnSpc>
              <a:spcBef>
                <a:spcPts val="0"/>
              </a:spcBef>
              <a:spcAft>
                <a:spcPts val="300"/>
              </a:spcAft>
              <a:buNone/>
              <a:tabLst/>
              <a:defRPr sz="1800" b="0" i="0" u="none" strike="noStrike" kern="0" cap="none" spc="0" baseline="0">
                <a:solidFill>
                  <a:srgbClr val="000000"/>
                </a:solidFill>
                <a:uFillTx/>
              </a:defRPr>
            </a:pPr>
            <a:r>
              <a:rPr lang="en-US" sz="1800" b="1" i="0" u="none" strike="noStrike" kern="0" cap="none" spc="0" baseline="0" dirty="0">
                <a:solidFill>
                  <a:srgbClr val="2353FF"/>
                </a:solidFill>
                <a:uFillTx/>
                <a:latin typeface="Poppins" pitchFamily="2"/>
                <a:cs typeface="Poppins" pitchFamily="2"/>
              </a:rPr>
              <a:t>— </a:t>
            </a:r>
            <a:r>
              <a:rPr lang="en-US" dirty="0">
                <a:solidFill>
                  <a:srgbClr val="000000"/>
                </a:solidFill>
                <a:latin typeface="Poppins" pitchFamily="2"/>
                <a:cs typeface="Poppins" pitchFamily="2"/>
              </a:rPr>
              <a:t>100</a:t>
            </a:r>
            <a:r>
              <a:rPr lang="en-US" sz="1800" b="0" i="0" u="none" strike="noStrike" kern="1200" cap="none" spc="0" baseline="0" dirty="0">
                <a:solidFill>
                  <a:srgbClr val="000000"/>
                </a:solidFill>
                <a:uFillTx/>
                <a:latin typeface="Poppins" pitchFamily="2"/>
                <a:ea typeface="Calibri"/>
                <a:cs typeface="Poppins" pitchFamily="2"/>
              </a:rPr>
              <a:t>% YoY growth</a:t>
            </a:r>
          </a:p>
          <a:p>
            <a:pPr marL="0" marR="0" lvl="0" indent="0" algn="l" defTabSz="914400" rtl="0" fontAlgn="auto" hangingPunct="1">
              <a:lnSpc>
                <a:spcPct val="150000"/>
              </a:lnSpc>
              <a:spcBef>
                <a:spcPts val="0"/>
              </a:spcBef>
              <a:spcAft>
                <a:spcPts val="300"/>
              </a:spcAft>
              <a:buNone/>
              <a:tabLst/>
              <a:defRPr sz="1800" b="0" i="0" u="none" strike="noStrike" kern="0" cap="none" spc="0" baseline="0">
                <a:solidFill>
                  <a:srgbClr val="000000"/>
                </a:solidFill>
                <a:uFillTx/>
              </a:defRPr>
            </a:pPr>
            <a:r>
              <a:rPr lang="en-US" sz="1800" b="1" i="0" u="none" strike="noStrike" kern="0" cap="none" spc="0" baseline="0" dirty="0">
                <a:solidFill>
                  <a:srgbClr val="2353FF"/>
                </a:solidFill>
                <a:uFillTx/>
                <a:latin typeface="Poppins" pitchFamily="2"/>
                <a:cs typeface="Poppins" pitchFamily="2"/>
              </a:rPr>
              <a:t>— </a:t>
            </a:r>
            <a:r>
              <a:rPr lang="en-US" sz="1800" b="0" i="0" u="none" strike="noStrike" kern="1200" cap="none" spc="0" baseline="0" dirty="0">
                <a:solidFill>
                  <a:srgbClr val="000000"/>
                </a:solidFill>
                <a:uFillTx/>
                <a:latin typeface="Poppins" pitchFamily="2"/>
                <a:ea typeface="Calibri"/>
                <a:cs typeface="Poppins" pitchFamily="2"/>
              </a:rPr>
              <a:t>88% YoY growth for Rancher</a:t>
            </a:r>
          </a:p>
          <a:p>
            <a:pPr marL="0" marR="0" lvl="0" indent="0" algn="l" defTabSz="914400" rtl="0" fontAlgn="auto" hangingPunct="1">
              <a:lnSpc>
                <a:spcPct val="150000"/>
              </a:lnSpc>
              <a:spcBef>
                <a:spcPts val="0"/>
              </a:spcBef>
              <a:spcAft>
                <a:spcPts val="300"/>
              </a:spcAft>
              <a:buNone/>
              <a:tabLst/>
              <a:defRPr sz="1800" b="0" i="0" u="none" strike="noStrike" kern="0" cap="none" spc="0" baseline="0">
                <a:solidFill>
                  <a:srgbClr val="000000"/>
                </a:solidFill>
                <a:uFillTx/>
              </a:defRPr>
            </a:pPr>
            <a:r>
              <a:rPr lang="en-US" sz="1800" b="1" i="0" u="none" strike="noStrike" kern="0" cap="none" spc="0" baseline="0" dirty="0">
                <a:solidFill>
                  <a:srgbClr val="2353FF"/>
                </a:solidFill>
                <a:uFillTx/>
                <a:latin typeface="Poppins" pitchFamily="2"/>
                <a:cs typeface="Poppins" pitchFamily="2"/>
              </a:rPr>
              <a:t>— </a:t>
            </a:r>
            <a:r>
              <a:rPr lang="en-US" sz="1800" b="0" i="0" u="none" strike="noStrike" kern="1200" cap="none" spc="0" baseline="0" dirty="0">
                <a:solidFill>
                  <a:srgbClr val="000000"/>
                </a:solidFill>
                <a:uFillTx/>
                <a:latin typeface="Poppins" pitchFamily="2"/>
                <a:ea typeface="Calibri"/>
                <a:cs typeface="Poppins" pitchFamily="2"/>
              </a:rPr>
              <a:t>50% ACV growth in cloud</a:t>
            </a:r>
          </a:p>
          <a:p>
            <a:pPr marL="0" marR="0" lvl="0" indent="0" algn="l" defTabSz="914400" rtl="0" fontAlgn="auto" hangingPunct="1">
              <a:lnSpc>
                <a:spcPct val="150000"/>
              </a:lnSpc>
              <a:spcBef>
                <a:spcPts val="0"/>
              </a:spcBef>
              <a:spcAft>
                <a:spcPts val="300"/>
              </a:spcAft>
              <a:buNone/>
              <a:tabLst/>
              <a:defRPr sz="1800" b="0" i="0" u="none" strike="noStrike" kern="0" cap="none" spc="0" baseline="0">
                <a:solidFill>
                  <a:srgbClr val="000000"/>
                </a:solidFill>
                <a:uFillTx/>
              </a:defRPr>
            </a:pPr>
            <a:r>
              <a:rPr lang="en-US" sz="1800" b="1" i="0" u="none" strike="noStrike" kern="0" cap="none" spc="0" baseline="0" dirty="0">
                <a:solidFill>
                  <a:srgbClr val="2353FF"/>
                </a:solidFill>
                <a:uFillTx/>
                <a:latin typeface="Poppins" pitchFamily="2"/>
                <a:cs typeface="Poppins" pitchFamily="2"/>
              </a:rPr>
              <a:t>—  </a:t>
            </a:r>
            <a:r>
              <a:rPr lang="en-US" sz="1800" b="0" i="0" u="none" strike="noStrike" kern="1200" cap="none" spc="0" baseline="0" dirty="0">
                <a:solidFill>
                  <a:srgbClr val="000000"/>
                </a:solidFill>
                <a:uFillTx/>
                <a:latin typeface="Poppins" pitchFamily="2"/>
                <a:ea typeface="Calibri"/>
                <a:cs typeface="Poppins" pitchFamily="2"/>
              </a:rPr>
              <a:t>Member of CNCF board and TOC</a:t>
            </a:r>
          </a:p>
          <a:p>
            <a:pPr marL="0" marR="0" lvl="0" indent="0" algn="l" defTabSz="914400" rtl="0" fontAlgn="auto" hangingPunct="1">
              <a:lnSpc>
                <a:spcPct val="150000"/>
              </a:lnSpc>
              <a:spcBef>
                <a:spcPts val="0"/>
              </a:spcBef>
              <a:spcAft>
                <a:spcPts val="300"/>
              </a:spcAft>
              <a:buNone/>
              <a:tabLst/>
              <a:defRPr sz="1800" b="0" i="0" u="none" strike="noStrike" kern="0" cap="none" spc="0" baseline="0">
                <a:solidFill>
                  <a:srgbClr val="000000"/>
                </a:solidFill>
                <a:uFillTx/>
              </a:defRPr>
            </a:pPr>
            <a:r>
              <a:rPr lang="en-US" sz="1800" b="1" i="0" u="none" strike="noStrike" kern="0" cap="none" spc="0" baseline="0" dirty="0">
                <a:solidFill>
                  <a:srgbClr val="2353FF"/>
                </a:solidFill>
                <a:uFillTx/>
                <a:latin typeface="Poppins" pitchFamily="2"/>
                <a:cs typeface="Poppins" pitchFamily="2"/>
              </a:rPr>
              <a:t>— </a:t>
            </a:r>
            <a:r>
              <a:rPr lang="en-US" sz="1800" b="0" i="0" u="none" strike="noStrike" kern="1200" cap="none" spc="0" baseline="0" dirty="0">
                <a:solidFill>
                  <a:srgbClr val="000000"/>
                </a:solidFill>
                <a:uFillTx/>
                <a:latin typeface="Poppins" pitchFamily="2"/>
                <a:cs typeface="Poppins" pitchFamily="2"/>
              </a:rPr>
              <a:t>An independent leader in open source </a:t>
            </a: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name="Slide3316">
    <p:spTree>
      <p:nvGrpSpPr>
        <p:cNvPr id="1" name=""/>
        <p:cNvGrpSpPr/>
        <p:nvPr/>
      </p:nvGrpSpPr>
      <p:grpSpPr>
        <a:xfrm>
          <a:off x="0" y="0"/>
          <a:ext cx="0" cy="0"/>
          <a:chOff x="0" y="0"/>
          <a:chExt cx="0" cy="0"/>
        </a:xfrm>
      </p:grpSpPr>
      <p:sp>
        <p:nvSpPr>
          <p:cNvPr id="2" name="Rectangle 23">
            <a:extLst>
              <a:ext uri="{FF2B5EF4-FFF2-40B4-BE49-F238E27FC236}">
                <a16:creationId xmlns:a16="http://schemas.microsoft.com/office/drawing/2014/main" id="{BC93D491-8E7B-C642-8363-3CA16DDF82D4}"/>
              </a:ext>
            </a:extLst>
          </p:cNvPr>
          <p:cNvSpPr/>
          <p:nvPr/>
        </p:nvSpPr>
        <p:spPr>
          <a:xfrm>
            <a:off x="77330" y="1583960"/>
            <a:ext cx="12191996" cy="4076696"/>
          </a:xfrm>
          <a:prstGeom prst="rect">
            <a:avLst/>
          </a:prstGeom>
          <a:solidFill>
            <a:srgbClr val="EFEFE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3" name="Text Placeholder 14">
            <a:extLst>
              <a:ext uri="{FF2B5EF4-FFF2-40B4-BE49-F238E27FC236}">
                <a16:creationId xmlns:a16="http://schemas.microsoft.com/office/drawing/2014/main" id="{05FAD2AC-C7F5-A244-95E3-C2B440970CE3}"/>
              </a:ext>
            </a:extLst>
          </p:cNvPr>
          <p:cNvSpPr txBox="1">
            <a:spLocks noGrp="1"/>
          </p:cNvSpPr>
          <p:nvPr>
            <p:ph type="body" idx="4294967295"/>
          </p:nvPr>
        </p:nvSpPr>
        <p:spPr>
          <a:xfrm>
            <a:off x="419096" y="800100"/>
            <a:ext cx="10896904" cy="264691"/>
          </a:xfrm>
        </p:spPr>
        <p:txBody>
          <a:bodyPr/>
          <a:lstStyle/>
          <a:p>
            <a:pPr marL="0" lvl="0" indent="0">
              <a:buNone/>
            </a:pPr>
            <a:r>
              <a:rPr lang="en-US" sz="1600"/>
              <a:t>K3s/RKE2 as a utility / swiss-army knife for all things air-gap (Currently in dev)</a:t>
            </a:r>
          </a:p>
        </p:txBody>
      </p:sp>
      <p:sp>
        <p:nvSpPr>
          <p:cNvPr id="4" name="Title 13">
            <a:extLst>
              <a:ext uri="{FF2B5EF4-FFF2-40B4-BE49-F238E27FC236}">
                <a16:creationId xmlns:a16="http://schemas.microsoft.com/office/drawing/2014/main" id="{76E838C9-4FF1-FA4F-9A1E-0778963BB002}"/>
              </a:ext>
            </a:extLst>
          </p:cNvPr>
          <p:cNvSpPr txBox="1">
            <a:spLocks noGrp="1"/>
          </p:cNvSpPr>
          <p:nvPr>
            <p:ph type="title"/>
          </p:nvPr>
        </p:nvSpPr>
        <p:spPr>
          <a:xfrm>
            <a:off x="316464" y="291556"/>
            <a:ext cx="10896603" cy="590931"/>
          </a:xfrm>
        </p:spPr>
        <p:txBody>
          <a:bodyPr/>
          <a:lstStyle/>
          <a:p>
            <a:pPr lvl="0"/>
            <a:r>
              <a:rPr lang="en-US"/>
              <a:t>Hauler Air-gap Migration Assistant</a:t>
            </a:r>
          </a:p>
        </p:txBody>
      </p:sp>
      <p:sp>
        <p:nvSpPr>
          <p:cNvPr id="5" name="TextBox 16">
            <a:extLst>
              <a:ext uri="{FF2B5EF4-FFF2-40B4-BE49-F238E27FC236}">
                <a16:creationId xmlns:a16="http://schemas.microsoft.com/office/drawing/2014/main" id="{92E7522F-3D37-014A-AA15-0DE90AF81957}"/>
              </a:ext>
            </a:extLst>
          </p:cNvPr>
          <p:cNvSpPr txBox="1"/>
          <p:nvPr/>
        </p:nvSpPr>
        <p:spPr>
          <a:xfrm>
            <a:off x="269565" y="2184080"/>
            <a:ext cx="3549746"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Poppins" pitchFamily="2"/>
                <a:cs typeface="Poppins" pitchFamily="2"/>
              </a:rPr>
              <a:t> NIPR/Unclass Domain</a:t>
            </a:r>
          </a:p>
        </p:txBody>
      </p:sp>
      <p:sp>
        <p:nvSpPr>
          <p:cNvPr id="6" name="TextBox 18">
            <a:extLst>
              <a:ext uri="{FF2B5EF4-FFF2-40B4-BE49-F238E27FC236}">
                <a16:creationId xmlns:a16="http://schemas.microsoft.com/office/drawing/2014/main" id="{1697C102-6701-5646-BAE0-80701727B7D8}"/>
              </a:ext>
            </a:extLst>
          </p:cNvPr>
          <p:cNvSpPr txBox="1"/>
          <p:nvPr/>
        </p:nvSpPr>
        <p:spPr>
          <a:xfrm>
            <a:off x="364434" y="2718090"/>
            <a:ext cx="4710458" cy="1266690"/>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14000"/>
              </a:lnSpc>
              <a:spcBef>
                <a:spcPts val="0"/>
              </a:spcBef>
              <a:spcAft>
                <a:spcPts val="500"/>
              </a:spcAft>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Collects &amp; Packages commonly-used k8s binaries (helm,k9s,argocd.. etc)</a:t>
            </a:r>
          </a:p>
          <a:p>
            <a:pPr marL="285750" marR="0" lvl="0" indent="-285750" algn="l" defTabSz="914400" rtl="0" fontAlgn="auto" hangingPunct="1">
              <a:lnSpc>
                <a:spcPct val="114000"/>
              </a:lnSpc>
              <a:spcBef>
                <a:spcPts val="0"/>
              </a:spcBef>
              <a:spcAft>
                <a:spcPts val="500"/>
              </a:spcAft>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Helm Container Dependency Aggregator (Charts &amp; Images -&gt; .tgz)</a:t>
            </a:r>
          </a:p>
          <a:p>
            <a:pPr marL="285750" marR="0" lvl="0" indent="-285750" algn="l" defTabSz="914400" rtl="0" fontAlgn="auto" hangingPunct="1">
              <a:lnSpc>
                <a:spcPct val="114000"/>
              </a:lnSpc>
              <a:spcBef>
                <a:spcPts val="0"/>
              </a:spcBef>
              <a:spcAft>
                <a:spcPts val="500"/>
              </a:spcAft>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Batch collects Git repositories for migration (git clone *)</a:t>
            </a:r>
          </a:p>
        </p:txBody>
      </p:sp>
      <p:sp>
        <p:nvSpPr>
          <p:cNvPr id="7" name="TextBox 19">
            <a:extLst>
              <a:ext uri="{FF2B5EF4-FFF2-40B4-BE49-F238E27FC236}">
                <a16:creationId xmlns:a16="http://schemas.microsoft.com/office/drawing/2014/main" id="{10A94F6A-52A0-8345-8205-F5A7391DC8E0}"/>
              </a:ext>
            </a:extLst>
          </p:cNvPr>
          <p:cNvSpPr txBox="1"/>
          <p:nvPr/>
        </p:nvSpPr>
        <p:spPr>
          <a:xfrm>
            <a:off x="7108161" y="2634029"/>
            <a:ext cx="4768733" cy="2429323"/>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14000"/>
              </a:lnSpc>
              <a:spcBef>
                <a:spcPts val="0"/>
              </a:spcBef>
              <a:spcAft>
                <a:spcPts val="500"/>
              </a:spcAft>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Stands up HA k3s/rke2 cluster*</a:t>
            </a:r>
          </a:p>
          <a:p>
            <a:pPr marL="285750" marR="0" lvl="0" indent="-285750" algn="l" defTabSz="914400" rtl="0" fontAlgn="auto" hangingPunct="1">
              <a:lnSpc>
                <a:spcPct val="114000"/>
              </a:lnSpc>
              <a:spcBef>
                <a:spcPts val="0"/>
              </a:spcBef>
              <a:spcAft>
                <a:spcPts val="500"/>
              </a:spcAft>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Self-deploying (via ArgoCD/Fleet):</a:t>
            </a:r>
          </a:p>
          <a:p>
            <a:pPr marL="742950" marR="0" lvl="1" indent="-285750" algn="l" defTabSz="914400" rtl="0" fontAlgn="auto" hangingPunct="1">
              <a:lnSpc>
                <a:spcPct val="114000"/>
              </a:lnSpc>
              <a:spcBef>
                <a:spcPts val="0"/>
              </a:spcBef>
              <a:spcAft>
                <a:spcPts val="500"/>
              </a:spcAft>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OCI-compliant Registry (images, Helm Charts, etc)</a:t>
            </a:r>
          </a:p>
          <a:p>
            <a:pPr marL="742950" marR="0" lvl="1" indent="-285750" algn="l" defTabSz="914400" rtl="0" fontAlgn="auto" hangingPunct="1">
              <a:lnSpc>
                <a:spcPct val="114000"/>
              </a:lnSpc>
              <a:spcBef>
                <a:spcPts val="0"/>
              </a:spcBef>
              <a:spcAft>
                <a:spcPts val="500"/>
              </a:spcAft>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Git Server</a:t>
            </a:r>
          </a:p>
          <a:p>
            <a:pPr marL="742950" marR="0" lvl="1" indent="-285750" algn="l" defTabSz="914400" rtl="0" fontAlgn="auto" hangingPunct="1">
              <a:lnSpc>
                <a:spcPct val="114000"/>
              </a:lnSpc>
              <a:spcBef>
                <a:spcPts val="0"/>
              </a:spcBef>
              <a:spcAft>
                <a:spcPts val="500"/>
              </a:spcAft>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Rancher Multi-cluster Manager</a:t>
            </a:r>
          </a:p>
          <a:p>
            <a:pPr marL="742950" marR="0" lvl="1" indent="-285750" algn="l" defTabSz="914400" rtl="0" fontAlgn="auto" hangingPunct="1">
              <a:lnSpc>
                <a:spcPct val="114000"/>
              </a:lnSpc>
              <a:spcBef>
                <a:spcPts val="0"/>
              </a:spcBef>
              <a:spcAft>
                <a:spcPts val="500"/>
              </a:spcAft>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KeyCloak (iDam)</a:t>
            </a:r>
          </a:p>
          <a:p>
            <a:pPr marL="742950" marR="0" lvl="1" indent="-285750" algn="l" defTabSz="914400" rtl="0" fontAlgn="auto" hangingPunct="1">
              <a:lnSpc>
                <a:spcPct val="114000"/>
              </a:lnSpc>
              <a:spcBef>
                <a:spcPts val="0"/>
              </a:spcBef>
              <a:spcAft>
                <a:spcPts val="500"/>
              </a:spcAft>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Postgres (down-range HA k3s datastore)</a:t>
            </a:r>
          </a:p>
          <a:p>
            <a:pPr marL="285750" marR="0" lvl="0" indent="-285750" algn="l" defTabSz="914400" rtl="0" fontAlgn="auto" hangingPunct="1">
              <a:lnSpc>
                <a:spcPct val="114000"/>
              </a:lnSpc>
              <a:spcBef>
                <a:spcPts val="0"/>
              </a:spcBef>
              <a:spcAft>
                <a:spcPts val="500"/>
              </a:spcAft>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Pushes images/dependencies to embedded or enterprise OCI registry</a:t>
            </a:r>
          </a:p>
        </p:txBody>
      </p:sp>
      <p:pic>
        <p:nvPicPr>
          <p:cNvPr id="8" name="Picture 6" descr="Pipe | Super Mario Maker 2 Wiki | Fandom">
            <a:extLst>
              <a:ext uri="{FF2B5EF4-FFF2-40B4-BE49-F238E27FC236}">
                <a16:creationId xmlns:a16="http://schemas.microsoft.com/office/drawing/2014/main" id="{821981F0-54F8-B34B-A7B5-58F541801E71}"/>
              </a:ext>
            </a:extLst>
          </p:cNvPr>
          <p:cNvPicPr>
            <a:picLocks noChangeAspect="1"/>
          </p:cNvPicPr>
          <p:nvPr/>
        </p:nvPicPr>
        <p:blipFill>
          <a:blip r:embed="rId2"/>
          <a:srcRect/>
          <a:stretch>
            <a:fillRect/>
          </a:stretch>
        </p:blipFill>
        <p:spPr>
          <a:xfrm>
            <a:off x="5651732" y="3118140"/>
            <a:ext cx="873562" cy="873562"/>
          </a:xfrm>
          <a:prstGeom prst="rect">
            <a:avLst/>
          </a:prstGeom>
          <a:noFill/>
          <a:ln cap="flat">
            <a:noFill/>
          </a:ln>
        </p:spPr>
      </p:pic>
      <p:sp>
        <p:nvSpPr>
          <p:cNvPr id="9" name="TextBox 20">
            <a:extLst>
              <a:ext uri="{FF2B5EF4-FFF2-40B4-BE49-F238E27FC236}">
                <a16:creationId xmlns:a16="http://schemas.microsoft.com/office/drawing/2014/main" id="{34082CBE-2FDF-744A-9F33-D7418BCADD06}"/>
              </a:ext>
            </a:extLst>
          </p:cNvPr>
          <p:cNvSpPr txBox="1"/>
          <p:nvPr/>
        </p:nvSpPr>
        <p:spPr>
          <a:xfrm>
            <a:off x="5303053" y="4157630"/>
            <a:ext cx="1587928" cy="21544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000000"/>
                </a:solidFill>
                <a:uFillTx/>
                <a:latin typeface="Poppins" pitchFamily="2"/>
                <a:cs typeface="Poppins" pitchFamily="2"/>
              </a:rPr>
              <a:t>Cross-domain Solution</a:t>
            </a:r>
          </a:p>
        </p:txBody>
      </p:sp>
      <p:sp>
        <p:nvSpPr>
          <p:cNvPr id="10" name="TextBox 28">
            <a:extLst>
              <a:ext uri="{FF2B5EF4-FFF2-40B4-BE49-F238E27FC236}">
                <a16:creationId xmlns:a16="http://schemas.microsoft.com/office/drawing/2014/main" id="{CFB02617-983A-8949-8043-4BFD1869A785}"/>
              </a:ext>
            </a:extLst>
          </p:cNvPr>
          <p:cNvSpPr txBox="1"/>
          <p:nvPr/>
        </p:nvSpPr>
        <p:spPr>
          <a:xfrm>
            <a:off x="7108161" y="2183395"/>
            <a:ext cx="3549746" cy="40626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000000"/>
                </a:solidFill>
                <a:uFillTx/>
                <a:latin typeface="Poppins Light"/>
              </a:rPr>
              <a:t>SC2s/C2s/</a:t>
            </a:r>
            <a:r>
              <a:rPr lang="en-US" sz="1800" b="0" i="0" u="none" strike="noStrike" kern="1200" cap="none" spc="0" baseline="0">
                <a:solidFill>
                  <a:srgbClr val="000000"/>
                </a:solidFill>
                <a:uFillTx/>
                <a:latin typeface="Poppins" pitchFamily="2"/>
                <a:cs typeface="Poppins" pitchFamily="2"/>
              </a:rPr>
              <a:t>Air-Gap</a:t>
            </a:r>
          </a:p>
        </p:txBody>
      </p:sp>
      <p:cxnSp>
        <p:nvCxnSpPr>
          <p:cNvPr id="11" name="Straight Connector 25">
            <a:extLst>
              <a:ext uri="{FF2B5EF4-FFF2-40B4-BE49-F238E27FC236}">
                <a16:creationId xmlns:a16="http://schemas.microsoft.com/office/drawing/2014/main" id="{02EDAA18-7EC5-9E42-B53E-047184C7F512}"/>
              </a:ext>
            </a:extLst>
          </p:cNvPr>
          <p:cNvCxnSpPr/>
          <p:nvPr/>
        </p:nvCxnSpPr>
        <p:spPr>
          <a:xfrm>
            <a:off x="2015090" y="1799493"/>
            <a:ext cx="4080913" cy="0"/>
          </a:xfrm>
          <a:prstGeom prst="straightConnector1">
            <a:avLst/>
          </a:prstGeom>
          <a:noFill/>
          <a:ln w="57150" cap="flat">
            <a:solidFill>
              <a:srgbClr val="2353FF"/>
            </a:solidFill>
            <a:prstDash val="solid"/>
            <a:miter/>
          </a:ln>
        </p:spPr>
      </p:cxnSp>
      <p:cxnSp>
        <p:nvCxnSpPr>
          <p:cNvPr id="12" name="Straight Arrow Connector 27">
            <a:extLst>
              <a:ext uri="{FF2B5EF4-FFF2-40B4-BE49-F238E27FC236}">
                <a16:creationId xmlns:a16="http://schemas.microsoft.com/office/drawing/2014/main" id="{DCE60452-89FA-A940-AD07-C3D6CCAE2319}"/>
              </a:ext>
            </a:extLst>
          </p:cNvPr>
          <p:cNvCxnSpPr/>
          <p:nvPr/>
        </p:nvCxnSpPr>
        <p:spPr>
          <a:xfrm>
            <a:off x="6094540" y="1768687"/>
            <a:ext cx="0" cy="1068549"/>
          </a:xfrm>
          <a:prstGeom prst="straightConnector1">
            <a:avLst/>
          </a:prstGeom>
          <a:noFill/>
          <a:ln w="57150" cap="flat">
            <a:solidFill>
              <a:srgbClr val="2353FF"/>
            </a:solidFill>
            <a:prstDash val="solid"/>
            <a:miter/>
            <a:tailEnd type="arrow"/>
          </a:ln>
        </p:spPr>
      </p:cxnSp>
      <p:cxnSp>
        <p:nvCxnSpPr>
          <p:cNvPr id="13" name="Straight Connector 31">
            <a:extLst>
              <a:ext uri="{FF2B5EF4-FFF2-40B4-BE49-F238E27FC236}">
                <a16:creationId xmlns:a16="http://schemas.microsoft.com/office/drawing/2014/main" id="{A3031A1C-FD53-7643-AE07-9ECFC9043EB5}"/>
              </a:ext>
            </a:extLst>
          </p:cNvPr>
          <p:cNvCxnSpPr/>
          <p:nvPr/>
        </p:nvCxnSpPr>
        <p:spPr>
          <a:xfrm>
            <a:off x="6092391" y="4475750"/>
            <a:ext cx="0" cy="971193"/>
          </a:xfrm>
          <a:prstGeom prst="straightConnector1">
            <a:avLst/>
          </a:prstGeom>
          <a:noFill/>
          <a:ln w="57150" cap="flat">
            <a:solidFill>
              <a:srgbClr val="2353FF"/>
            </a:solidFill>
            <a:prstDash val="solid"/>
            <a:miter/>
          </a:ln>
        </p:spPr>
      </p:cxnSp>
      <p:cxnSp>
        <p:nvCxnSpPr>
          <p:cNvPr id="14" name="Straight Connector 34">
            <a:extLst>
              <a:ext uri="{FF2B5EF4-FFF2-40B4-BE49-F238E27FC236}">
                <a16:creationId xmlns:a16="http://schemas.microsoft.com/office/drawing/2014/main" id="{EC1991F1-9F89-CA4B-93D9-A55A54B4B378}"/>
              </a:ext>
            </a:extLst>
          </p:cNvPr>
          <p:cNvCxnSpPr/>
          <p:nvPr/>
        </p:nvCxnSpPr>
        <p:spPr>
          <a:xfrm>
            <a:off x="6096003" y="5420170"/>
            <a:ext cx="3212122" cy="0"/>
          </a:xfrm>
          <a:prstGeom prst="straightConnector1">
            <a:avLst/>
          </a:prstGeom>
          <a:noFill/>
          <a:ln w="57150" cap="flat">
            <a:solidFill>
              <a:srgbClr val="2353FF"/>
            </a:solidFill>
            <a:prstDash val="solid"/>
            <a:miter/>
          </a:ln>
        </p:spPr>
      </p:cxnSp>
      <p:cxnSp>
        <p:nvCxnSpPr>
          <p:cNvPr id="15" name="Straight Arrow Connector 36">
            <a:extLst>
              <a:ext uri="{FF2B5EF4-FFF2-40B4-BE49-F238E27FC236}">
                <a16:creationId xmlns:a16="http://schemas.microsoft.com/office/drawing/2014/main" id="{1DD85AB2-5BFC-D44A-8B48-4E74B2D656DB}"/>
              </a:ext>
            </a:extLst>
          </p:cNvPr>
          <p:cNvCxnSpPr/>
          <p:nvPr/>
        </p:nvCxnSpPr>
        <p:spPr>
          <a:xfrm flipV="1">
            <a:off x="9286646" y="5063343"/>
            <a:ext cx="0" cy="356827"/>
          </a:xfrm>
          <a:prstGeom prst="straightConnector1">
            <a:avLst/>
          </a:prstGeom>
          <a:noFill/>
          <a:ln w="57150" cap="flat">
            <a:solidFill>
              <a:srgbClr val="2353FF"/>
            </a:solidFill>
            <a:prstDash val="solid"/>
            <a:miter/>
            <a:tailEnd type="arrow"/>
          </a:ln>
        </p:spPr>
      </p:cxnSp>
      <p:cxnSp>
        <p:nvCxnSpPr>
          <p:cNvPr id="16" name="Straight Connector 31">
            <a:extLst>
              <a:ext uri="{FF2B5EF4-FFF2-40B4-BE49-F238E27FC236}">
                <a16:creationId xmlns:a16="http://schemas.microsoft.com/office/drawing/2014/main" id="{AAB2FEEE-5A09-2B4A-BB92-3A5835A44B48}"/>
              </a:ext>
            </a:extLst>
          </p:cNvPr>
          <p:cNvCxnSpPr/>
          <p:nvPr/>
        </p:nvCxnSpPr>
        <p:spPr>
          <a:xfrm>
            <a:off x="2015090" y="1768687"/>
            <a:ext cx="0" cy="415393"/>
          </a:xfrm>
          <a:prstGeom prst="straightConnector1">
            <a:avLst/>
          </a:prstGeom>
          <a:noFill/>
          <a:ln w="57150" cap="flat">
            <a:solidFill>
              <a:srgbClr val="2353FF"/>
            </a:solidFill>
            <a:prstDash val="solid"/>
            <a:miter/>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2076137712">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AA4D17F1-C359-0141-8589-FF190DD5D572}"/>
              </a:ext>
            </a:extLst>
          </p:cNvPr>
          <p:cNvSpPr txBox="1">
            <a:spLocks noGrp="1"/>
          </p:cNvSpPr>
          <p:nvPr>
            <p:ph type="body" idx="4294967295"/>
          </p:nvPr>
        </p:nvSpPr>
        <p:spPr>
          <a:xfrm>
            <a:off x="-1123642" y="372581"/>
            <a:ext cx="5999972" cy="842537"/>
          </a:xfrm>
        </p:spPr>
        <p:txBody>
          <a:bodyPr anchor="b" anchorCtr="1"/>
          <a:lstStyle/>
          <a:p>
            <a:pPr marL="0" lvl="0" indent="0">
              <a:lnSpc>
                <a:spcPct val="90000"/>
              </a:lnSpc>
              <a:spcBef>
                <a:spcPts val="0"/>
              </a:spcBef>
              <a:spcAft>
                <a:spcPts val="1000"/>
              </a:spcAft>
              <a:buNone/>
            </a:pPr>
            <a:r>
              <a:rPr lang="en-US" sz="3000">
                <a:latin typeface="Poppins Medium" pitchFamily="2"/>
                <a:cs typeface="Poppins Medium" pitchFamily="2"/>
              </a:rPr>
              <a:t>CDC Operation </a:t>
            </a:r>
            <a:br>
              <a:rPr lang="en-US" sz="3000">
                <a:latin typeface="Poppins Medium" pitchFamily="2"/>
                <a:cs typeface="Poppins Medium" pitchFamily="2"/>
              </a:rPr>
            </a:br>
            <a:r>
              <a:rPr lang="en-US" sz="3000">
                <a:latin typeface="Poppins Medium" pitchFamily="2"/>
                <a:cs typeface="Poppins Medium" pitchFamily="2"/>
              </a:rPr>
              <a:t>WARPSPEED</a:t>
            </a:r>
          </a:p>
        </p:txBody>
      </p:sp>
      <p:pic>
        <p:nvPicPr>
          <p:cNvPr id="3" name="Picture Placeholder 14" descr="A picture containing person, arm&#10;&#10;Description automatically generated">
            <a:extLst>
              <a:ext uri="{FF2B5EF4-FFF2-40B4-BE49-F238E27FC236}">
                <a16:creationId xmlns:a16="http://schemas.microsoft.com/office/drawing/2014/main" id="{83B777EE-D357-734C-AC67-7A7F2E79CE68}"/>
              </a:ext>
            </a:extLst>
          </p:cNvPr>
          <p:cNvPicPr>
            <a:picLocks noGrp="1" noChangeAspect="1"/>
          </p:cNvPicPr>
          <p:nvPr>
            <p:ph type="pic" idx="4294967295"/>
          </p:nvPr>
        </p:nvPicPr>
        <p:blipFill>
          <a:blip r:embed="rId2"/>
          <a:srcRect l="1701" r="1701"/>
          <a:stretch>
            <a:fillRect/>
          </a:stretch>
        </p:blipFill>
        <p:spPr>
          <a:xfrm>
            <a:off x="6096003" y="132853"/>
            <a:ext cx="6635745" cy="6789319"/>
          </a:xfrm>
          <a:solidFill>
            <a:srgbClr val="EFEFEF"/>
          </a:solidFill>
        </p:spPr>
      </p:pic>
      <p:pic>
        <p:nvPicPr>
          <p:cNvPr id="4" name="Picture 2">
            <a:extLst>
              <a:ext uri="{FF2B5EF4-FFF2-40B4-BE49-F238E27FC236}">
                <a16:creationId xmlns:a16="http://schemas.microsoft.com/office/drawing/2014/main" id="{A4199C83-4E4F-AA4B-861F-5C1B16B01FD5}"/>
              </a:ext>
            </a:extLst>
          </p:cNvPr>
          <p:cNvPicPr>
            <a:picLocks noChangeAspect="1"/>
          </p:cNvPicPr>
          <p:nvPr/>
        </p:nvPicPr>
        <p:blipFill>
          <a:blip r:embed="rId3"/>
          <a:srcRect/>
          <a:stretch>
            <a:fillRect/>
          </a:stretch>
        </p:blipFill>
        <p:spPr>
          <a:xfrm>
            <a:off x="4081186" y="2438403"/>
            <a:ext cx="1280086" cy="966612"/>
          </a:xfrm>
          <a:prstGeom prst="rect">
            <a:avLst/>
          </a:prstGeom>
          <a:noFill/>
          <a:ln cap="flat">
            <a:noFill/>
          </a:ln>
        </p:spPr>
      </p:pic>
      <p:pic>
        <p:nvPicPr>
          <p:cNvPr id="5" name="Picture 17" descr="A picture containing bar chart&#10;&#10;Description automatically generated">
            <a:extLst>
              <a:ext uri="{FF2B5EF4-FFF2-40B4-BE49-F238E27FC236}">
                <a16:creationId xmlns:a16="http://schemas.microsoft.com/office/drawing/2014/main" id="{C4C92B37-4B70-7548-9C1D-E2C6FD0A5CD3}"/>
              </a:ext>
            </a:extLst>
          </p:cNvPr>
          <p:cNvPicPr>
            <a:picLocks noChangeAspect="1"/>
          </p:cNvPicPr>
          <p:nvPr/>
        </p:nvPicPr>
        <p:blipFill>
          <a:blip r:embed="rId4"/>
          <a:stretch>
            <a:fillRect/>
          </a:stretch>
        </p:blipFill>
        <p:spPr>
          <a:xfrm>
            <a:off x="198699" y="1903945"/>
            <a:ext cx="1995860" cy="1995860"/>
          </a:xfrm>
          <a:prstGeom prst="rect">
            <a:avLst/>
          </a:prstGeom>
          <a:noFill/>
          <a:ln cap="flat">
            <a:noFill/>
          </a:ln>
        </p:spPr>
      </p:pic>
      <p:pic>
        <p:nvPicPr>
          <p:cNvPr id="6" name="Picture 2" descr="Coronavirus: Operation Warp Speed">
            <a:extLst>
              <a:ext uri="{FF2B5EF4-FFF2-40B4-BE49-F238E27FC236}">
                <a16:creationId xmlns:a16="http://schemas.microsoft.com/office/drawing/2014/main" id="{FF399918-C8AC-9F43-A0CA-CB58DB3CBED2}"/>
              </a:ext>
            </a:extLst>
          </p:cNvPr>
          <p:cNvPicPr>
            <a:picLocks noChangeAspect="1"/>
          </p:cNvPicPr>
          <p:nvPr/>
        </p:nvPicPr>
        <p:blipFill>
          <a:blip r:embed="rId5"/>
          <a:srcRect/>
          <a:stretch>
            <a:fillRect/>
          </a:stretch>
        </p:blipFill>
        <p:spPr>
          <a:xfrm>
            <a:off x="2358365" y="2291166"/>
            <a:ext cx="1141847" cy="1141847"/>
          </a:xfrm>
          <a:prstGeom prst="rect">
            <a:avLst/>
          </a:prstGeom>
          <a:noFill/>
          <a:ln cap="flat">
            <a:noFill/>
          </a:ln>
        </p:spPr>
      </p:pic>
      <p:sp>
        <p:nvSpPr>
          <p:cNvPr id="7" name="TextBox 1">
            <a:extLst>
              <a:ext uri="{FF2B5EF4-FFF2-40B4-BE49-F238E27FC236}">
                <a16:creationId xmlns:a16="http://schemas.microsoft.com/office/drawing/2014/main" id="{A7001D6A-8CC3-444A-9C71-376A2FF250B4}"/>
              </a:ext>
            </a:extLst>
          </p:cNvPr>
          <p:cNvSpPr txBox="1"/>
          <p:nvPr/>
        </p:nvSpPr>
        <p:spPr>
          <a:xfrm>
            <a:off x="337185" y="1276090"/>
            <a:ext cx="5330613" cy="95410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Poppins" pitchFamily="2"/>
                <a:cs typeface="Poppins" pitchFamily="2"/>
              </a:rPr>
              <a:t>Rancher Federal’s engineers and technology is powering the COVID-19 Immunization Data Lake for the Centers for Disease Control and Prevention.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Poppins" pitchFamily="2"/>
              <a:cs typeface="Poppins" pitchFamily="2"/>
            </a:endParaRPr>
          </a:p>
        </p:txBody>
      </p:sp>
      <p:sp>
        <p:nvSpPr>
          <p:cNvPr id="8" name="Text Placeholder 7">
            <a:extLst>
              <a:ext uri="{FF2B5EF4-FFF2-40B4-BE49-F238E27FC236}">
                <a16:creationId xmlns:a16="http://schemas.microsoft.com/office/drawing/2014/main" id="{B831A691-A284-684B-8A0C-BA1A7E591E49}"/>
              </a:ext>
            </a:extLst>
          </p:cNvPr>
          <p:cNvSpPr txBox="1">
            <a:spLocks noGrp="1"/>
          </p:cNvSpPr>
          <p:nvPr>
            <p:ph type="body" idx="4294967295"/>
          </p:nvPr>
        </p:nvSpPr>
        <p:spPr>
          <a:xfrm>
            <a:off x="419096" y="4014993"/>
            <a:ext cx="4942176" cy="1723616"/>
          </a:xfrm>
        </p:spPr>
        <p:txBody>
          <a:bodyPr/>
          <a:lstStyle/>
          <a:p>
            <a:pPr lvl="0">
              <a:lnSpc>
                <a:spcPct val="114000"/>
              </a:lnSpc>
              <a:spcBef>
                <a:spcPts val="0"/>
              </a:spcBef>
              <a:spcAft>
                <a:spcPts val="1000"/>
              </a:spcAft>
              <a:buFont typeface="System Font Regular"/>
            </a:pPr>
            <a:r>
              <a:rPr lang="en-US" sz="1200">
                <a:latin typeface="Poppins Light" pitchFamily="2"/>
                <a:cs typeface="Poppins Light" pitchFamily="2"/>
              </a:rPr>
              <a:t>Rancher/CDC contract focused on a ‘Get Well Strategy’ to modernize the CDC’s immunization data lake infrastructure.</a:t>
            </a:r>
          </a:p>
          <a:p>
            <a:pPr lvl="0">
              <a:lnSpc>
                <a:spcPct val="114000"/>
              </a:lnSpc>
              <a:spcBef>
                <a:spcPts val="0"/>
              </a:spcBef>
              <a:spcAft>
                <a:spcPts val="1000"/>
              </a:spcAft>
              <a:buFont typeface="System Font Regular"/>
            </a:pPr>
            <a:r>
              <a:rPr lang="en-US" sz="1200">
                <a:latin typeface="Poppins Light" pitchFamily="2"/>
                <a:cs typeface="Poppins Light" pitchFamily="2"/>
              </a:rPr>
              <a:t>Consulting engineers introduced a hybrid-cloud architecture that migrated CDC workloads from pure AWS -&gt; AWS, Azure, on-prem platforms.</a:t>
            </a:r>
          </a:p>
          <a:p>
            <a:pPr lvl="0">
              <a:lnSpc>
                <a:spcPct val="114000"/>
              </a:lnSpc>
              <a:spcBef>
                <a:spcPts val="0"/>
              </a:spcBef>
              <a:spcAft>
                <a:spcPts val="1000"/>
              </a:spcAft>
              <a:buFont typeface="System Font Regular"/>
            </a:pPr>
            <a:r>
              <a:rPr lang="en-US" sz="1200">
                <a:latin typeface="Poppins Light" pitchFamily="2"/>
                <a:cs typeface="Poppins Light" pitchFamily="2"/>
              </a:rPr>
              <a:t>4 Rancher federal engineers via Platform Engineering Support contract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2076137713">
    <p:spTree>
      <p:nvGrpSpPr>
        <p:cNvPr id="1" name=""/>
        <p:cNvGrpSpPr/>
        <p:nvPr/>
      </p:nvGrpSpPr>
      <p:grpSpPr>
        <a:xfrm>
          <a:off x="0" y="0"/>
          <a:ext cx="0" cy="0"/>
          <a:chOff x="0" y="0"/>
          <a:chExt cx="0" cy="0"/>
        </a:xfrm>
      </p:grpSpPr>
      <p:pic>
        <p:nvPicPr>
          <p:cNvPr id="2" name="Picture 20" descr="A picture containing text, outdoor, flying, airplane&#10;&#10;Description automatically generated">
            <a:extLst>
              <a:ext uri="{FF2B5EF4-FFF2-40B4-BE49-F238E27FC236}">
                <a16:creationId xmlns:a16="http://schemas.microsoft.com/office/drawing/2014/main" id="{DD2C1263-9F2A-9740-AD22-B8BD886F3CBA}"/>
              </a:ext>
            </a:extLst>
          </p:cNvPr>
          <p:cNvPicPr>
            <a:picLocks noChangeAspect="1"/>
          </p:cNvPicPr>
          <p:nvPr/>
        </p:nvPicPr>
        <p:blipFill>
          <a:blip r:embed="rId2"/>
          <a:stretch>
            <a:fillRect/>
          </a:stretch>
        </p:blipFill>
        <p:spPr>
          <a:xfrm>
            <a:off x="419096" y="2143728"/>
            <a:ext cx="4849931" cy="2733068"/>
          </a:xfrm>
          <a:prstGeom prst="rect">
            <a:avLst/>
          </a:prstGeom>
          <a:noFill/>
          <a:ln w="6345" cap="flat">
            <a:solidFill>
              <a:srgbClr val="000000"/>
            </a:solidFill>
            <a:prstDash val="solid"/>
            <a:miter/>
          </a:ln>
          <a:effectLst>
            <a:outerShdw dist="38096" dir="2700000" algn="tl">
              <a:srgbClr val="000000">
                <a:alpha val="40000"/>
              </a:srgbClr>
            </a:outerShdw>
          </a:effectLst>
        </p:spPr>
      </p:pic>
      <p:sp>
        <p:nvSpPr>
          <p:cNvPr id="3" name="Title 2">
            <a:extLst>
              <a:ext uri="{FF2B5EF4-FFF2-40B4-BE49-F238E27FC236}">
                <a16:creationId xmlns:a16="http://schemas.microsoft.com/office/drawing/2014/main" id="{C623F364-C1AE-F544-AF84-2D6AC101199C}"/>
              </a:ext>
            </a:extLst>
          </p:cNvPr>
          <p:cNvSpPr txBox="1">
            <a:spLocks noGrp="1"/>
          </p:cNvSpPr>
          <p:nvPr>
            <p:ph type="body" idx="4294967295"/>
          </p:nvPr>
        </p:nvSpPr>
        <p:spPr>
          <a:xfrm>
            <a:off x="-889939" y="336087"/>
            <a:ext cx="5306016" cy="842537"/>
          </a:xfrm>
        </p:spPr>
        <p:txBody>
          <a:bodyPr anchor="b" anchorCtr="1"/>
          <a:lstStyle/>
          <a:p>
            <a:pPr marL="0" lvl="0" indent="0">
              <a:lnSpc>
                <a:spcPct val="90000"/>
              </a:lnSpc>
              <a:spcBef>
                <a:spcPts val="0"/>
              </a:spcBef>
              <a:spcAft>
                <a:spcPts val="1000"/>
              </a:spcAft>
              <a:buNone/>
            </a:pPr>
            <a:r>
              <a:rPr lang="en-US" sz="3000">
                <a:latin typeface="Poppins Medium" pitchFamily="2"/>
                <a:cs typeface="Poppins Medium" pitchFamily="2"/>
              </a:rPr>
              <a:t>U2 Spy Plane </a:t>
            </a:r>
            <a:br>
              <a:rPr lang="en-US" sz="3000">
                <a:latin typeface="Poppins Medium" pitchFamily="2"/>
                <a:cs typeface="Poppins Medium" pitchFamily="2"/>
              </a:rPr>
            </a:br>
            <a:r>
              <a:rPr lang="en-US" sz="3000">
                <a:latin typeface="Poppins Medium" pitchFamily="2"/>
                <a:cs typeface="Poppins Medium" pitchFamily="2"/>
              </a:rPr>
              <a:t>Modernization</a:t>
            </a:r>
          </a:p>
        </p:txBody>
      </p:sp>
      <p:sp>
        <p:nvSpPr>
          <p:cNvPr id="4" name="Text Placeholder 1">
            <a:extLst>
              <a:ext uri="{FF2B5EF4-FFF2-40B4-BE49-F238E27FC236}">
                <a16:creationId xmlns:a16="http://schemas.microsoft.com/office/drawing/2014/main" id="{F50AFB8E-B216-3649-BE9E-C0E8C563B56B}"/>
              </a:ext>
            </a:extLst>
          </p:cNvPr>
          <p:cNvSpPr txBox="1"/>
          <p:nvPr/>
        </p:nvSpPr>
        <p:spPr>
          <a:xfrm>
            <a:off x="-19248" y="1178625"/>
            <a:ext cx="5295619" cy="313931"/>
          </a:xfrm>
          <a:prstGeom prst="rect">
            <a:avLst/>
          </a:prstGeom>
          <a:noFill/>
          <a:ln cap="flat">
            <a:noFill/>
          </a:ln>
        </p:spPr>
        <p:txBody>
          <a:bodyPr vert="horz" wrap="square" lIns="91440" tIns="45720" rIns="91440" bIns="45720" anchor="t" anchorCtr="1" compatLnSpc="1">
            <a:noAutofit/>
          </a:bodyPr>
          <a:lstStyle/>
          <a:p>
            <a:pPr marL="0" marR="0" lvl="0" indent="0" algn="l" defTabSz="914400" rtl="0" fontAlgn="auto" hangingPunct="1">
              <a:lnSpc>
                <a:spcPct val="110000"/>
              </a:lnSpc>
              <a:spcBef>
                <a:spcPts val="1000"/>
              </a:spcBef>
              <a:spcAft>
                <a:spcPts val="600"/>
              </a:spcAft>
              <a:buNone/>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Poppins" pitchFamily="2"/>
                <a:cs typeface="Poppins" pitchFamily="2"/>
              </a:rPr>
              <a:t>Rancher Federal’s engineers and technology is modernizing the in-flight cloud capabilities of the </a:t>
            </a:r>
            <a:br>
              <a:rPr lang="en-US" sz="1400" b="0" i="0" u="none" strike="noStrike" kern="1200" cap="none" spc="0" baseline="0">
                <a:solidFill>
                  <a:srgbClr val="000000"/>
                </a:solidFill>
                <a:uFillTx/>
                <a:latin typeface="Poppins" pitchFamily="2"/>
                <a:cs typeface="Poppins" pitchFamily="2"/>
              </a:rPr>
            </a:br>
            <a:r>
              <a:rPr lang="en-US" sz="1400" b="0" i="0" u="none" strike="noStrike" kern="1200" cap="none" spc="0" baseline="0">
                <a:solidFill>
                  <a:srgbClr val="000000"/>
                </a:solidFill>
                <a:uFillTx/>
                <a:latin typeface="Poppins" pitchFamily="2"/>
                <a:cs typeface="Poppins" pitchFamily="2"/>
              </a:rPr>
              <a:t>fabled flyer</a:t>
            </a:r>
          </a:p>
        </p:txBody>
      </p:sp>
      <p:pic>
        <p:nvPicPr>
          <p:cNvPr id="5" name="Picture 24" descr="Graphical user interface, text, application&#10;&#10;Description automatically generated">
            <a:extLst>
              <a:ext uri="{FF2B5EF4-FFF2-40B4-BE49-F238E27FC236}">
                <a16:creationId xmlns:a16="http://schemas.microsoft.com/office/drawing/2014/main" id="{632CFCB5-D8A0-6949-B833-A031CA7B0646}"/>
              </a:ext>
            </a:extLst>
          </p:cNvPr>
          <p:cNvPicPr>
            <a:picLocks noChangeAspect="1"/>
          </p:cNvPicPr>
          <p:nvPr/>
        </p:nvPicPr>
        <p:blipFill>
          <a:blip r:embed="rId3"/>
          <a:stretch>
            <a:fillRect/>
          </a:stretch>
        </p:blipFill>
        <p:spPr>
          <a:xfrm>
            <a:off x="399190" y="5041891"/>
            <a:ext cx="4867278" cy="1031653"/>
          </a:xfrm>
          <a:prstGeom prst="rect">
            <a:avLst/>
          </a:prstGeom>
          <a:noFill/>
          <a:ln w="6345" cap="flat">
            <a:solidFill>
              <a:srgbClr val="000000"/>
            </a:solidFill>
            <a:prstDash val="solid"/>
            <a:miter/>
          </a:ln>
          <a:effectLst>
            <a:outerShdw dist="38096" dir="2700000" algn="tl">
              <a:srgbClr val="000000">
                <a:alpha val="40000"/>
              </a:srgbClr>
            </a:outerShdw>
          </a:effectLst>
        </p:spPr>
      </p:pic>
      <p:pic>
        <p:nvPicPr>
          <p:cNvPr id="6" name="Picture Placeholder 4" descr="A picture containing cockpit, control panel&#10;&#10;Description automatically generated">
            <a:extLst>
              <a:ext uri="{FF2B5EF4-FFF2-40B4-BE49-F238E27FC236}">
                <a16:creationId xmlns:a16="http://schemas.microsoft.com/office/drawing/2014/main" id="{1154B222-4084-8A4C-8E8E-D8908C9C50CF}"/>
              </a:ext>
            </a:extLst>
          </p:cNvPr>
          <p:cNvPicPr>
            <a:picLocks noGrp="1" noChangeAspect="1"/>
          </p:cNvPicPr>
          <p:nvPr>
            <p:ph type="pic" idx="4294967295"/>
          </p:nvPr>
        </p:nvPicPr>
        <p:blipFill>
          <a:blip r:embed="rId4"/>
          <a:srcRect l="12119" r="12119"/>
          <a:stretch>
            <a:fillRect/>
          </a:stretch>
        </p:blipFill>
        <p:spPr>
          <a:xfrm>
            <a:off x="5556251" y="68680"/>
            <a:ext cx="6635745" cy="6789319"/>
          </a:xfrm>
          <a:solidFill>
            <a:srgbClr val="EFEFEF"/>
          </a:solid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6183">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27D7E2-B326-EA4F-9BBD-11A12F0226F2}"/>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rmAutofit lnSpcReduction="10000"/>
          </a:bodyPr>
          <a:lstStyle/>
          <a:p>
            <a:pPr marL="0" marR="0" lvl="0" indent="0" algn="r"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fld id="{C0A57B07-5939-A144-97EA-B5A3C1C45A12}" type="slidenum">
              <a:rPr/>
              <a:t>33</a:t>
            </a:fld>
            <a:endParaRPr lang="en-US" sz="1200" b="0" i="0" u="none" strike="noStrike" kern="1200" cap="none" spc="0" baseline="0">
              <a:solidFill>
                <a:srgbClr val="898989"/>
              </a:solidFill>
              <a:uFillTx/>
              <a:latin typeface="Poppins Light"/>
              <a:cs typeface="Poppins SemiBold" pitchFamily="2"/>
            </a:endParaRPr>
          </a:p>
        </p:txBody>
      </p:sp>
      <p:sp>
        <p:nvSpPr>
          <p:cNvPr id="3" name="TextBox 3">
            <a:extLst>
              <a:ext uri="{FF2B5EF4-FFF2-40B4-BE49-F238E27FC236}">
                <a16:creationId xmlns:a16="http://schemas.microsoft.com/office/drawing/2014/main" id="{47DC6CCA-FF54-AB45-8714-41B14C4C7D75}"/>
              </a:ext>
            </a:extLst>
          </p:cNvPr>
          <p:cNvSpPr txBox="1"/>
          <p:nvPr/>
        </p:nvSpPr>
        <p:spPr>
          <a:xfrm>
            <a:off x="648931" y="2438403"/>
            <a:ext cx="3505489" cy="3785414"/>
          </a:xfrm>
          <a:prstGeom prst="rect">
            <a:avLst/>
          </a:prstGeom>
          <a:noFill/>
          <a:ln cap="flat">
            <a:noFill/>
          </a:ln>
        </p:spPr>
        <p:txBody>
          <a:bodyPr vert="horz" wrap="square" lIns="91440" tIns="45720" rIns="91440" bIns="45720" anchor="t" anchorCtr="0" compatLnSpc="1">
            <a:normAutofit/>
          </a:bodyPr>
          <a:lstStyle/>
          <a:p>
            <a:pPr marL="285750" marR="0" lvl="0" indent="-228600" algn="l" defTabSz="914400" rtl="0" fontAlgn="auto" hangingPunct="1">
              <a:lnSpc>
                <a:spcPct val="9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endParaRPr lang="en-US" sz="2000" b="0" i="0" u="none" strike="noStrike" kern="1200" cap="none" spc="0" baseline="0">
              <a:solidFill>
                <a:srgbClr val="000000"/>
              </a:solidFill>
              <a:uFillTx/>
              <a:latin typeface="Poppins Light"/>
            </a:endParaRPr>
          </a:p>
          <a:p>
            <a:pPr marL="742950" marR="0" lvl="1" indent="-228600" algn="l" defTabSz="914400" rtl="0" fontAlgn="auto" hangingPunct="1">
              <a:lnSpc>
                <a:spcPct val="9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endParaRPr lang="en-US" sz="2000" b="0" i="0" u="none" strike="noStrike" kern="1200" cap="none" spc="0" baseline="0">
              <a:solidFill>
                <a:srgbClr val="000000"/>
              </a:solidFill>
              <a:uFillTx/>
              <a:latin typeface="Poppins Light"/>
            </a:endParaRPr>
          </a:p>
          <a:p>
            <a:pPr marL="0" marR="0" lvl="0" indent="-228600" algn="l" defTabSz="914400" rtl="0" fontAlgn="auto" hangingPunct="1">
              <a:lnSpc>
                <a:spcPct val="9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endParaRPr lang="en-US" sz="2000" b="0" i="0" u="none" strike="noStrike" kern="1200" cap="none" spc="0" baseline="0">
              <a:solidFill>
                <a:srgbClr val="000000"/>
              </a:solidFill>
              <a:uFillTx/>
              <a:latin typeface="Poppins Light"/>
            </a:endParaRPr>
          </a:p>
        </p:txBody>
      </p:sp>
      <p:pic>
        <p:nvPicPr>
          <p:cNvPr id="4" name="Picture 2" descr="A view of the earth from space&#10;&#10;Description automatically generated">
            <a:extLst>
              <a:ext uri="{FF2B5EF4-FFF2-40B4-BE49-F238E27FC236}">
                <a16:creationId xmlns:a16="http://schemas.microsoft.com/office/drawing/2014/main" id="{15107150-38DA-6C48-BE1E-E456A8DF3EFD}"/>
              </a:ext>
            </a:extLst>
          </p:cNvPr>
          <p:cNvPicPr>
            <a:picLocks noChangeAspect="1"/>
          </p:cNvPicPr>
          <p:nvPr/>
        </p:nvPicPr>
        <p:blipFill>
          <a:blip r:embed="rId2"/>
          <a:srcRect r="11784" b="17877"/>
          <a:stretch>
            <a:fillRect/>
          </a:stretch>
        </p:blipFill>
        <p:spPr>
          <a:xfrm>
            <a:off x="4" y="32938"/>
            <a:ext cx="12191996" cy="5811761"/>
          </a:xfrm>
          <a:prstGeom prst="rect">
            <a:avLst/>
          </a:prstGeom>
          <a:noFill/>
          <a:ln cap="flat">
            <a:noFill/>
          </a:ln>
        </p:spPr>
      </p:pic>
      <p:sp>
        <p:nvSpPr>
          <p:cNvPr id="5" name="Rectangle 20">
            <a:extLst>
              <a:ext uri="{FF2B5EF4-FFF2-40B4-BE49-F238E27FC236}">
                <a16:creationId xmlns:a16="http://schemas.microsoft.com/office/drawing/2014/main" id="{4C390EF1-2F06-C443-B813-7BD61044BFC2}"/>
              </a:ext>
            </a:extLst>
          </p:cNvPr>
          <p:cNvSpPr/>
          <p:nvPr/>
        </p:nvSpPr>
        <p:spPr>
          <a:xfrm>
            <a:off x="0" y="4582890"/>
            <a:ext cx="12191996" cy="1535113"/>
          </a:xfrm>
          <a:prstGeom prst="rect">
            <a:avLst/>
          </a:prstGeom>
          <a:solidFill>
            <a:srgbClr val="191F7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6" name="TextBox 21">
            <a:extLst>
              <a:ext uri="{FF2B5EF4-FFF2-40B4-BE49-F238E27FC236}">
                <a16:creationId xmlns:a16="http://schemas.microsoft.com/office/drawing/2014/main" id="{05D2D1BB-DD91-9048-A630-07C0E0FB30A6}"/>
              </a:ext>
            </a:extLst>
          </p:cNvPr>
          <p:cNvSpPr txBox="1"/>
          <p:nvPr/>
        </p:nvSpPr>
        <p:spPr>
          <a:xfrm>
            <a:off x="433078" y="4891162"/>
            <a:ext cx="11325840"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1" u="none" strike="noStrike" kern="1200" cap="none" spc="0" baseline="0">
                <a:solidFill>
                  <a:srgbClr val="FFFFFF"/>
                </a:solidFill>
                <a:uFillTx/>
                <a:latin typeface="Poppins Light"/>
                <a:cs typeface="Arial"/>
              </a:rPr>
              <a:t>“When you're dealing with a link that measures in kilobits per second and is only available for a few minutes at a time during your flight or window, you have to be very efficient with what you transfer. K3s will help to achieve this efficiency."</a:t>
            </a:r>
          </a:p>
        </p:txBody>
      </p:sp>
      <p:sp>
        <p:nvSpPr>
          <p:cNvPr id="7" name="Rectangle 22">
            <a:extLst>
              <a:ext uri="{FF2B5EF4-FFF2-40B4-BE49-F238E27FC236}">
                <a16:creationId xmlns:a16="http://schemas.microsoft.com/office/drawing/2014/main" id="{C2C18055-AAB8-6249-A48A-7DB7B9249610}"/>
              </a:ext>
            </a:extLst>
          </p:cNvPr>
          <p:cNvSpPr/>
          <p:nvPr/>
        </p:nvSpPr>
        <p:spPr>
          <a:xfrm>
            <a:off x="7906835" y="5504578"/>
            <a:ext cx="3931764" cy="461662"/>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Poppins Light"/>
                <a:cs typeface="Arial"/>
              </a:rPr>
              <a:t>Bren Briggs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Light"/>
              </a:rPr>
              <a:t>Director of DevOps and Cybersecurity, Hypergiant</a:t>
            </a:r>
            <a:endParaRPr lang="en-US" sz="1200" b="0" i="0" u="none" strike="noStrike" kern="1200" cap="none" spc="0" baseline="0">
              <a:solidFill>
                <a:srgbClr val="FFFFFF"/>
              </a:solidFill>
              <a:uFillTx/>
              <a:latin typeface="Poppins Light"/>
              <a:cs typeface="Arial"/>
            </a:endParaRPr>
          </a:p>
        </p:txBody>
      </p:sp>
      <p:sp>
        <p:nvSpPr>
          <p:cNvPr id="8" name="TextBox 23">
            <a:extLst>
              <a:ext uri="{FF2B5EF4-FFF2-40B4-BE49-F238E27FC236}">
                <a16:creationId xmlns:a16="http://schemas.microsoft.com/office/drawing/2014/main" id="{0B6BAE70-DD31-C046-8B07-3DA77D526AFE}"/>
              </a:ext>
            </a:extLst>
          </p:cNvPr>
          <p:cNvSpPr txBox="1"/>
          <p:nvPr/>
        </p:nvSpPr>
        <p:spPr>
          <a:xfrm>
            <a:off x="433078" y="1013301"/>
            <a:ext cx="3409578" cy="28930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Light"/>
                <a:cs typeface="Arial"/>
              </a:rPr>
              <a:t>Booz Allen Hamilton is connecting the modern battlefield to create the tactical edge with K3s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a:solidFill>
                <a:srgbClr val="FFFFFF"/>
              </a:solidFill>
              <a:uFillTx/>
              <a:latin typeface="Poppins Light"/>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a:solidFill>
                <a:srgbClr val="FFFFFF"/>
              </a:solidFill>
              <a:uFillTx/>
              <a:latin typeface="Poppins Light"/>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a:solidFill>
                <a:srgbClr val="FFFFFF"/>
              </a:solidFill>
              <a:uFillTx/>
              <a:latin typeface="Poppins Light"/>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Poppins Light"/>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a:solidFill>
                <a:srgbClr val="FFFFFF"/>
              </a:solidFill>
              <a:uFillTx/>
              <a:latin typeface="Poppins Light"/>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a:solidFill>
                <a:srgbClr val="FFFFFF"/>
              </a:solidFill>
              <a:uFillTx/>
              <a:latin typeface="Poppins Light"/>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Light"/>
                <a:cs typeface="Arial"/>
              </a:rPr>
              <a:t>Hypergiant and the USAF are pioneering the use of Kubernetes in space; trialing AI and machine learning on military satellites</a:t>
            </a:r>
          </a:p>
        </p:txBody>
      </p:sp>
      <p:pic>
        <p:nvPicPr>
          <p:cNvPr id="9" name="Graphic 24">
            <a:extLst>
              <a:ext uri="{FF2B5EF4-FFF2-40B4-BE49-F238E27FC236}">
                <a16:creationId xmlns:a16="http://schemas.microsoft.com/office/drawing/2014/main" id="{29729954-F5C7-0842-BB51-DC182217A9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078" y="1665789"/>
            <a:ext cx="2090053" cy="1254035"/>
          </a:xfrm>
          <a:prstGeom prst="rect">
            <a:avLst/>
          </a:prstGeom>
          <a:noFill/>
          <a:ln cap="flat">
            <a:noFill/>
          </a:ln>
        </p:spPr>
      </p:pic>
      <p:sp>
        <p:nvSpPr>
          <p:cNvPr id="10" name="Rectangle 25">
            <a:extLst>
              <a:ext uri="{FF2B5EF4-FFF2-40B4-BE49-F238E27FC236}">
                <a16:creationId xmlns:a16="http://schemas.microsoft.com/office/drawing/2014/main" id="{3443124E-C3C9-D94B-86FD-247D425C6DDC}"/>
              </a:ext>
            </a:extLst>
          </p:cNvPr>
          <p:cNvSpPr/>
          <p:nvPr/>
        </p:nvSpPr>
        <p:spPr>
          <a:xfrm>
            <a:off x="5624995" y="211711"/>
            <a:ext cx="6346530" cy="1200332"/>
          </a:xfrm>
          <a:prstGeom prst="rect">
            <a:avLst/>
          </a:prstGeom>
          <a:noFill/>
          <a:ln cap="flat">
            <a:noFill/>
            <a:prstDash val="solid"/>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FFFFFF"/>
                </a:solidFill>
                <a:uFillTx/>
                <a:latin typeface="Poppins Light"/>
              </a:rPr>
              <a:t>Kubernetes is powering the next evolution of space and defence technology; Rancher is at the heart </a:t>
            </a:r>
            <a:br>
              <a:rPr lang="en-GB" sz="1800" b="1" i="0" u="none" strike="noStrike" kern="1200" cap="none" spc="0" baseline="0">
                <a:solidFill>
                  <a:srgbClr val="FFFFFF"/>
                </a:solidFill>
                <a:uFillTx/>
                <a:latin typeface="Poppins Light"/>
              </a:rPr>
            </a:br>
            <a:r>
              <a:rPr lang="en-GB" sz="1800" b="1" i="0" u="none" strike="noStrike" kern="1200" cap="none" spc="0" baseline="0">
                <a:solidFill>
                  <a:srgbClr val="FFFFFF"/>
                </a:solidFill>
                <a:uFillTx/>
                <a:latin typeface="Poppins Light"/>
              </a:rPr>
              <a:t>of these pioneering </a:t>
            </a: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FFFFFF"/>
                </a:solidFill>
                <a:uFillTx/>
                <a:latin typeface="Poppins Light"/>
              </a:rPr>
              <a:t>deployments</a:t>
            </a:r>
            <a:endParaRPr lang="en-GB" sz="1800" b="1" i="0" u="none" strike="noStrike" kern="1200" cap="none" spc="0" baseline="0">
              <a:solidFill>
                <a:srgbClr val="FFFFFF"/>
              </a:solidFill>
              <a:uFillTx/>
              <a:latin typeface="Poppins Light"/>
              <a:cs typeface="Arial"/>
            </a:endParaRPr>
          </a:p>
        </p:txBody>
      </p:sp>
      <p:pic>
        <p:nvPicPr>
          <p:cNvPr id="11" name="Picture 26" descr="A red and blue flag&#10;&#10;Description automatically generated with low confidence">
            <a:extLst>
              <a:ext uri="{FF2B5EF4-FFF2-40B4-BE49-F238E27FC236}">
                <a16:creationId xmlns:a16="http://schemas.microsoft.com/office/drawing/2014/main" id="{8171507C-B4F8-1446-8E39-BF48FBA2FA88}"/>
              </a:ext>
            </a:extLst>
          </p:cNvPr>
          <p:cNvPicPr>
            <a:picLocks noChangeAspect="1"/>
          </p:cNvPicPr>
          <p:nvPr/>
        </p:nvPicPr>
        <p:blipFill>
          <a:blip r:embed="rId5"/>
          <a:stretch>
            <a:fillRect/>
          </a:stretch>
        </p:blipFill>
        <p:spPr>
          <a:xfrm>
            <a:off x="3115031" y="1968310"/>
            <a:ext cx="1235217" cy="613598"/>
          </a:xfrm>
          <a:prstGeom prst="rect">
            <a:avLst/>
          </a:prstGeom>
          <a:noFill/>
          <a:ln cap="flat">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3513">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0B5D7734-4E57-BE4F-A0DF-4A7CDE709355}"/>
              </a:ext>
            </a:extLst>
          </p:cNvPr>
          <p:cNvSpPr/>
          <p:nvPr/>
        </p:nvSpPr>
        <p:spPr>
          <a:xfrm>
            <a:off x="6096003" y="96249"/>
            <a:ext cx="6096003" cy="6761750"/>
          </a:xfrm>
          <a:prstGeom prst="rect">
            <a:avLst/>
          </a:prstGeom>
          <a:solidFill>
            <a:srgbClr val="EFEFE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3" name="Text Placeholder 1">
            <a:extLst>
              <a:ext uri="{FF2B5EF4-FFF2-40B4-BE49-F238E27FC236}">
                <a16:creationId xmlns:a16="http://schemas.microsoft.com/office/drawing/2014/main" id="{874F5047-A4E7-624B-8B84-13B727F017CE}"/>
              </a:ext>
            </a:extLst>
          </p:cNvPr>
          <p:cNvSpPr txBox="1">
            <a:spLocks noGrp="1"/>
          </p:cNvSpPr>
          <p:nvPr>
            <p:ph type="body" idx="4294967295"/>
          </p:nvPr>
        </p:nvSpPr>
        <p:spPr>
          <a:xfrm>
            <a:off x="447306" y="1415271"/>
            <a:ext cx="5662897" cy="521427"/>
          </a:xfrm>
        </p:spPr>
        <p:txBody>
          <a:bodyPr anchor="b"/>
          <a:lstStyle/>
          <a:p>
            <a:pPr marL="0" lvl="0" indent="0">
              <a:lnSpc>
                <a:spcPct val="90000"/>
              </a:lnSpc>
              <a:spcBef>
                <a:spcPts val="0"/>
              </a:spcBef>
              <a:spcAft>
                <a:spcPts val="1000"/>
              </a:spcAft>
              <a:buNone/>
            </a:pPr>
            <a:r>
              <a:rPr lang="en-US" sz="1400">
                <a:latin typeface="Poppins Medium" pitchFamily="2"/>
                <a:cs typeface="Poppins Medium" pitchFamily="2"/>
              </a:rPr>
              <a:t>Analytics  Team-Hybrid Environment</a:t>
            </a:r>
          </a:p>
          <a:p>
            <a:pPr marL="0" lvl="0" indent="0">
              <a:lnSpc>
                <a:spcPct val="90000"/>
              </a:lnSpc>
              <a:spcBef>
                <a:spcPts val="0"/>
              </a:spcBef>
              <a:spcAft>
                <a:spcPts val="1000"/>
              </a:spcAft>
              <a:buNone/>
            </a:pPr>
            <a:endParaRPr lang="en-US" sz="1400">
              <a:latin typeface="Poppins Medium" pitchFamily="2"/>
              <a:cs typeface="Poppins Medium" pitchFamily="2"/>
            </a:endParaRPr>
          </a:p>
        </p:txBody>
      </p:sp>
      <p:sp>
        <p:nvSpPr>
          <p:cNvPr id="4" name="Title 2">
            <a:extLst>
              <a:ext uri="{FF2B5EF4-FFF2-40B4-BE49-F238E27FC236}">
                <a16:creationId xmlns:a16="http://schemas.microsoft.com/office/drawing/2014/main" id="{E1651204-D392-BA42-A2DC-7BA41CDDC02B}"/>
              </a:ext>
            </a:extLst>
          </p:cNvPr>
          <p:cNvSpPr txBox="1">
            <a:spLocks noGrp="1"/>
          </p:cNvSpPr>
          <p:nvPr>
            <p:ph type="title"/>
          </p:nvPr>
        </p:nvSpPr>
        <p:spPr>
          <a:xfrm>
            <a:off x="419096" y="360493"/>
            <a:ext cx="1791327" cy="455508"/>
          </a:xfrm>
          <a:prstGeom prst="rect">
            <a:avLst/>
          </a:prstGeom>
          <a:noFill/>
          <a:ln>
            <a:noFill/>
          </a:ln>
        </p:spPr>
        <p:txBody>
          <a:bodyPr vert="horz" wrap="square" lIns="0" tIns="0" rIns="0" bIns="0" anchor="ctr" anchorCtr="0" compatLnSpc="1">
            <a:spAutoFit/>
          </a:bodyPr>
          <a:lstStyle/>
          <a:p>
            <a:pPr lvl="0"/>
            <a:r>
              <a:rPr lang="en-US"/>
              <a:t>SOCOM</a:t>
            </a:r>
          </a:p>
        </p:txBody>
      </p:sp>
      <p:sp>
        <p:nvSpPr>
          <p:cNvPr id="5" name="Text Placeholder 1">
            <a:extLst>
              <a:ext uri="{FF2B5EF4-FFF2-40B4-BE49-F238E27FC236}">
                <a16:creationId xmlns:a16="http://schemas.microsoft.com/office/drawing/2014/main" id="{F36736C5-861B-264B-81F3-431D245C6A58}"/>
              </a:ext>
            </a:extLst>
          </p:cNvPr>
          <p:cNvSpPr txBox="1"/>
          <p:nvPr/>
        </p:nvSpPr>
        <p:spPr>
          <a:xfrm>
            <a:off x="433105" y="2629530"/>
            <a:ext cx="5662897" cy="393182"/>
          </a:xfrm>
          <a:prstGeom prst="rect">
            <a:avLst/>
          </a:prstGeom>
          <a:noFill/>
          <a:ln cap="flat">
            <a:noFill/>
          </a:ln>
        </p:spPr>
        <p:txBody>
          <a:bodyPr vert="horz" wrap="square" lIns="0" tIns="0" rIns="0" bIns="0" anchor="b" anchorCtr="0" compatLnSpc="1">
            <a:spAutoFit/>
          </a:bodyPr>
          <a:lstStyle/>
          <a:p>
            <a:pPr marL="0" marR="0" lvl="0" indent="0" algn="l" defTabSz="914400" rtl="0" fontAlgn="auto" hangingPunct="1">
              <a:lnSpc>
                <a:spcPct val="90000"/>
              </a:lnSpc>
              <a:spcBef>
                <a:spcPts val="0"/>
              </a:spcBef>
              <a:spcAft>
                <a:spcPts val="1000"/>
              </a:spcAft>
              <a:buNone/>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Poppins Medium" pitchFamily="2"/>
                <a:cs typeface="Poppins Medium" pitchFamily="2"/>
              </a:rPr>
              <a:t>Comm Units-Deploy Containers in a </a:t>
            </a:r>
            <a:br>
              <a:rPr lang="en-US" sz="1400" b="0" i="0" u="none" strike="noStrike" kern="1200" cap="none" spc="0" baseline="0">
                <a:solidFill>
                  <a:srgbClr val="000000"/>
                </a:solidFill>
                <a:uFillTx/>
                <a:latin typeface="Poppins Medium" pitchFamily="2"/>
                <a:cs typeface="Poppins Medium" pitchFamily="2"/>
              </a:rPr>
            </a:br>
            <a:r>
              <a:rPr lang="en-US" sz="1400" b="0" i="0" u="none" strike="noStrike" kern="1200" cap="none" spc="0" baseline="0">
                <a:solidFill>
                  <a:srgbClr val="000000"/>
                </a:solidFill>
                <a:uFillTx/>
                <a:latin typeface="Poppins Medium" pitchFamily="2"/>
                <a:cs typeface="Poppins Medium" pitchFamily="2"/>
              </a:rPr>
              <a:t>constrained compute environment</a:t>
            </a:r>
          </a:p>
        </p:txBody>
      </p:sp>
      <p:sp>
        <p:nvSpPr>
          <p:cNvPr id="6" name="Text Placeholder 3">
            <a:extLst>
              <a:ext uri="{FF2B5EF4-FFF2-40B4-BE49-F238E27FC236}">
                <a16:creationId xmlns:a16="http://schemas.microsoft.com/office/drawing/2014/main" id="{1A83BDC6-22AA-9F4B-8A2B-040E4F90FD93}"/>
              </a:ext>
            </a:extLst>
          </p:cNvPr>
          <p:cNvSpPr txBox="1"/>
          <p:nvPr/>
        </p:nvSpPr>
        <p:spPr>
          <a:xfrm>
            <a:off x="447306" y="3160833"/>
            <a:ext cx="4314834" cy="529885"/>
          </a:xfrm>
          <a:prstGeom prst="rect">
            <a:avLst/>
          </a:prstGeom>
          <a:noFill/>
          <a:ln cap="flat">
            <a:noFill/>
          </a:ln>
        </p:spPr>
        <p:txBody>
          <a:bodyPr vert="horz" wrap="square" lIns="0" tIns="0" rIns="0" bIns="0" anchor="t" anchorCtr="0" compatLnSpc="1">
            <a:spAutoFit/>
          </a:bodyPr>
          <a:lstStyle/>
          <a:p>
            <a:pPr marL="285750" marR="0" lvl="0" indent="-285750" algn="l" defTabSz="914400" rtl="0" fontAlgn="auto" hangingPunct="1">
              <a:lnSpc>
                <a:spcPct val="110000"/>
              </a:lnSpc>
              <a:spcBef>
                <a:spcPts val="0"/>
              </a:spcBef>
              <a:spcAft>
                <a:spcPts val="1000"/>
              </a:spcAft>
              <a:buClr>
                <a:srgbClr val="2353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pitchFamily="2"/>
                <a:cs typeface="Poppins Light" pitchFamily="2"/>
              </a:rPr>
              <a:t>Why RGS-Architectural Design, </a:t>
            </a:r>
            <a:r>
              <a:rPr lang="en-US" sz="1200" b="0" i="0" u="none" strike="noStrike" kern="0" cap="none" spc="0" baseline="0">
                <a:solidFill>
                  <a:srgbClr val="000000"/>
                </a:solidFill>
                <a:uFillTx/>
                <a:latin typeface="Poppins Light" pitchFamily="2"/>
                <a:cs typeface="Poppins Light" pitchFamily="2"/>
              </a:rPr>
              <a:t>Staff</a:t>
            </a:r>
          </a:p>
          <a:p>
            <a:pPr marL="285750" marR="0" lvl="0" indent="-285750" algn="l" defTabSz="914400" rtl="0" fontAlgn="auto" hangingPunct="1">
              <a:lnSpc>
                <a:spcPct val="110000"/>
              </a:lnSpc>
              <a:spcBef>
                <a:spcPts val="0"/>
              </a:spcBef>
              <a:spcAft>
                <a:spcPts val="1000"/>
              </a:spcAft>
              <a:buClr>
                <a:srgbClr val="2353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pitchFamily="2"/>
                <a:cs typeface="Poppins Light" pitchFamily="2"/>
              </a:rPr>
              <a:t>Augment, and Analytics Team Success</a:t>
            </a:r>
          </a:p>
        </p:txBody>
      </p:sp>
      <p:sp>
        <p:nvSpPr>
          <p:cNvPr id="7" name="Text Placeholder 1">
            <a:extLst>
              <a:ext uri="{FF2B5EF4-FFF2-40B4-BE49-F238E27FC236}">
                <a16:creationId xmlns:a16="http://schemas.microsoft.com/office/drawing/2014/main" id="{910B22DC-4A6E-5141-AB61-561F8A0F793C}"/>
              </a:ext>
            </a:extLst>
          </p:cNvPr>
          <p:cNvSpPr txBox="1"/>
          <p:nvPr/>
        </p:nvSpPr>
        <p:spPr>
          <a:xfrm>
            <a:off x="419096" y="4228469"/>
            <a:ext cx="5347502" cy="199284"/>
          </a:xfrm>
          <a:prstGeom prst="rect">
            <a:avLst/>
          </a:prstGeom>
          <a:noFill/>
          <a:ln cap="flat">
            <a:noFill/>
          </a:ln>
        </p:spPr>
        <p:txBody>
          <a:bodyPr vert="horz" wrap="square" lIns="0" tIns="0" rIns="0" bIns="0" anchor="b" anchorCtr="0" compatLnSpc="1">
            <a:spAutoFit/>
          </a:bodyPr>
          <a:lstStyle/>
          <a:p>
            <a:pPr marL="0" marR="0" lvl="0" indent="0" algn="l" defTabSz="914400" rtl="0" fontAlgn="auto" hangingPunct="1">
              <a:lnSpc>
                <a:spcPct val="90000"/>
              </a:lnSpc>
              <a:spcBef>
                <a:spcPts val="0"/>
              </a:spcBef>
              <a:spcAft>
                <a:spcPts val="1000"/>
              </a:spcAft>
              <a:buNone/>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Poppins Medium" pitchFamily="2"/>
                <a:cs typeface="Poppins Medium" pitchFamily="2"/>
              </a:rPr>
              <a:t>SOCOM HQ-Standardized on RGS for DEV/SEC/OPS </a:t>
            </a:r>
          </a:p>
        </p:txBody>
      </p:sp>
      <p:sp>
        <p:nvSpPr>
          <p:cNvPr id="8" name="Text Placeholder 3">
            <a:extLst>
              <a:ext uri="{FF2B5EF4-FFF2-40B4-BE49-F238E27FC236}">
                <a16:creationId xmlns:a16="http://schemas.microsoft.com/office/drawing/2014/main" id="{68A86A08-EA55-EB4D-B69D-6EFBAB31524E}"/>
              </a:ext>
            </a:extLst>
          </p:cNvPr>
          <p:cNvSpPr txBox="1"/>
          <p:nvPr/>
        </p:nvSpPr>
        <p:spPr>
          <a:xfrm>
            <a:off x="433105" y="4547731"/>
            <a:ext cx="5177122" cy="529885"/>
          </a:xfrm>
          <a:prstGeom prst="rect">
            <a:avLst/>
          </a:prstGeom>
          <a:noFill/>
          <a:ln cap="flat">
            <a:noFill/>
          </a:ln>
        </p:spPr>
        <p:txBody>
          <a:bodyPr vert="horz" wrap="square" lIns="0" tIns="0" rIns="0" bIns="0" anchor="t" anchorCtr="0" compatLnSpc="1">
            <a:spAutoFit/>
          </a:bodyPr>
          <a:lstStyle/>
          <a:p>
            <a:pPr marL="285750" marR="0" lvl="0" indent="-285750" algn="l" defTabSz="914400" rtl="0" fontAlgn="auto" hangingPunct="1">
              <a:lnSpc>
                <a:spcPct val="110000"/>
              </a:lnSpc>
              <a:spcBef>
                <a:spcPts val="0"/>
              </a:spcBef>
              <a:spcAft>
                <a:spcPts val="1000"/>
              </a:spcAft>
              <a:buClr>
                <a:srgbClr val="2353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pitchFamily="2"/>
                <a:cs typeface="Poppins Light" pitchFamily="2"/>
              </a:rPr>
              <a:t>Why RGS-Demonstrated success across SOCOM in D2</a:t>
            </a:r>
          </a:p>
          <a:p>
            <a:pPr marL="285750" marR="0" lvl="0" indent="-285750" algn="l" defTabSz="914400" rtl="0" fontAlgn="auto" hangingPunct="1">
              <a:lnSpc>
                <a:spcPct val="110000"/>
              </a:lnSpc>
              <a:spcBef>
                <a:spcPts val="0"/>
              </a:spcBef>
              <a:spcAft>
                <a:spcPts val="1000"/>
              </a:spcAft>
              <a:buClr>
                <a:srgbClr val="2353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pitchFamily="2"/>
                <a:cs typeface="Poppins Light" pitchFamily="2"/>
              </a:rPr>
              <a:t>DEV/SEC/OPS Environment</a:t>
            </a:r>
          </a:p>
        </p:txBody>
      </p:sp>
      <p:pic>
        <p:nvPicPr>
          <p:cNvPr id="9" name="Picture 2" descr="Special forces - Wikipedia">
            <a:extLst>
              <a:ext uri="{FF2B5EF4-FFF2-40B4-BE49-F238E27FC236}">
                <a16:creationId xmlns:a16="http://schemas.microsoft.com/office/drawing/2014/main" id="{3DEF27F4-BA93-8146-9A03-CAADB62EB07D}"/>
              </a:ext>
            </a:extLst>
          </p:cNvPr>
          <p:cNvPicPr>
            <a:picLocks noChangeAspect="1"/>
          </p:cNvPicPr>
          <p:nvPr/>
        </p:nvPicPr>
        <p:blipFill>
          <a:blip r:embed="rId3"/>
          <a:srcRect r="38578"/>
          <a:stretch>
            <a:fillRect/>
          </a:stretch>
        </p:blipFill>
        <p:spPr>
          <a:xfrm>
            <a:off x="6359697" y="571445"/>
            <a:ext cx="2676019" cy="2899224"/>
          </a:xfrm>
          <a:prstGeom prst="rect">
            <a:avLst/>
          </a:prstGeom>
          <a:noFill/>
          <a:ln cap="flat">
            <a:noFill/>
          </a:ln>
        </p:spPr>
      </p:pic>
      <p:pic>
        <p:nvPicPr>
          <p:cNvPr id="10" name="Picture 4" descr="Change at Pentagon Is Sign of Shift for US Military Special Operations">
            <a:extLst>
              <a:ext uri="{FF2B5EF4-FFF2-40B4-BE49-F238E27FC236}">
                <a16:creationId xmlns:a16="http://schemas.microsoft.com/office/drawing/2014/main" id="{9F366D3F-F984-3443-8529-D50CF4BBB28D}"/>
              </a:ext>
            </a:extLst>
          </p:cNvPr>
          <p:cNvPicPr>
            <a:picLocks noChangeAspect="1"/>
          </p:cNvPicPr>
          <p:nvPr/>
        </p:nvPicPr>
        <p:blipFill>
          <a:blip r:embed="rId4"/>
          <a:srcRect r="38633"/>
          <a:stretch>
            <a:fillRect/>
          </a:stretch>
        </p:blipFill>
        <p:spPr>
          <a:xfrm>
            <a:off x="9246677" y="571445"/>
            <a:ext cx="2635181" cy="2857554"/>
          </a:xfrm>
          <a:prstGeom prst="rect">
            <a:avLst/>
          </a:prstGeom>
          <a:noFill/>
          <a:ln cap="flat">
            <a:noFill/>
          </a:ln>
        </p:spPr>
      </p:pic>
      <p:pic>
        <p:nvPicPr>
          <p:cNvPr id="11" name="Picture 6" descr="JSOC - Joint Special Operations Command">
            <a:extLst>
              <a:ext uri="{FF2B5EF4-FFF2-40B4-BE49-F238E27FC236}">
                <a16:creationId xmlns:a16="http://schemas.microsoft.com/office/drawing/2014/main" id="{B91A364E-3358-504E-93FC-BC40AC04B2F9}"/>
              </a:ext>
            </a:extLst>
          </p:cNvPr>
          <p:cNvPicPr>
            <a:picLocks noChangeAspect="1"/>
          </p:cNvPicPr>
          <p:nvPr/>
        </p:nvPicPr>
        <p:blipFill>
          <a:blip r:embed="rId5"/>
          <a:srcRect t="17217" b="6707"/>
          <a:stretch>
            <a:fillRect/>
          </a:stretch>
        </p:blipFill>
        <p:spPr>
          <a:xfrm>
            <a:off x="6359697" y="3594634"/>
            <a:ext cx="5551807" cy="3016861"/>
          </a:xfrm>
          <a:prstGeom prst="rect">
            <a:avLst/>
          </a:prstGeom>
          <a:noFill/>
          <a:ln cap="flat">
            <a:noFill/>
          </a:ln>
        </p:spPr>
      </p:pic>
      <p:pic>
        <p:nvPicPr>
          <p:cNvPr id="12" name="Picture 14" descr="U.S. Special Operations Command (SOCOM) - Military Badges, Crests, Flags &amp;amp;  Seals - Military Clipart">
            <a:extLst>
              <a:ext uri="{FF2B5EF4-FFF2-40B4-BE49-F238E27FC236}">
                <a16:creationId xmlns:a16="http://schemas.microsoft.com/office/drawing/2014/main" id="{0CC28EE0-4183-6F4F-91E2-EA2562C9AACD}"/>
              </a:ext>
            </a:extLst>
          </p:cNvPr>
          <p:cNvPicPr>
            <a:picLocks noChangeAspect="1"/>
          </p:cNvPicPr>
          <p:nvPr/>
        </p:nvPicPr>
        <p:blipFill>
          <a:blip r:embed="rId6"/>
          <a:srcRect/>
          <a:stretch>
            <a:fillRect/>
          </a:stretch>
        </p:blipFill>
        <p:spPr>
          <a:xfrm>
            <a:off x="4762140" y="239563"/>
            <a:ext cx="893012" cy="865662"/>
          </a:xfrm>
          <a:prstGeom prst="rect">
            <a:avLst/>
          </a:prstGeom>
          <a:noFill/>
          <a:ln cap="flat">
            <a:noFill/>
          </a:ln>
        </p:spPr>
      </p:pic>
      <p:sp>
        <p:nvSpPr>
          <p:cNvPr id="13" name="Text Placeholder 3">
            <a:extLst>
              <a:ext uri="{FF2B5EF4-FFF2-40B4-BE49-F238E27FC236}">
                <a16:creationId xmlns:a16="http://schemas.microsoft.com/office/drawing/2014/main" id="{B633580D-EDAF-674C-B842-477E4378E512}"/>
              </a:ext>
            </a:extLst>
          </p:cNvPr>
          <p:cNvSpPr txBox="1"/>
          <p:nvPr/>
        </p:nvSpPr>
        <p:spPr>
          <a:xfrm>
            <a:off x="419096" y="1761829"/>
            <a:ext cx="4314834" cy="861264"/>
          </a:xfrm>
          <a:prstGeom prst="rect">
            <a:avLst/>
          </a:prstGeom>
          <a:noFill/>
          <a:ln cap="flat">
            <a:noFill/>
          </a:ln>
        </p:spPr>
        <p:txBody>
          <a:bodyPr vert="horz" wrap="square" lIns="0" tIns="0" rIns="0" bIns="0" anchor="t" anchorCtr="0" compatLnSpc="1">
            <a:spAutoFit/>
          </a:bodyPr>
          <a:lstStyle/>
          <a:p>
            <a:pPr marL="342900" marR="0" lvl="0" indent="-342900" algn="l" defTabSz="914400" rtl="0" fontAlgn="auto" hangingPunct="1">
              <a:lnSpc>
                <a:spcPct val="110000"/>
              </a:lnSpc>
              <a:spcBef>
                <a:spcPts val="0"/>
              </a:spcBef>
              <a:spcAft>
                <a:spcPts val="1000"/>
              </a:spcAft>
              <a:buClr>
                <a:srgbClr val="2353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pitchFamily="2"/>
                <a:cs typeface="Poppins Light" pitchFamily="2"/>
              </a:rPr>
              <a:t>Why RGS-Expertise</a:t>
            </a:r>
          </a:p>
          <a:p>
            <a:pPr marL="342900" marR="0" lvl="0" indent="-342900" algn="l" defTabSz="914400" rtl="0" fontAlgn="auto" hangingPunct="1">
              <a:lnSpc>
                <a:spcPct val="110000"/>
              </a:lnSpc>
              <a:spcBef>
                <a:spcPts val="0"/>
              </a:spcBef>
              <a:spcAft>
                <a:spcPts val="1000"/>
              </a:spcAft>
              <a:buClr>
                <a:srgbClr val="2353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pitchFamily="2"/>
                <a:cs typeface="Poppins Light" pitchFamily="2"/>
              </a:rPr>
              <a:t>Kubernetes/Tactical Edge</a:t>
            </a:r>
          </a:p>
          <a:p>
            <a:pPr marL="0" marR="0" lvl="0" indent="0" algn="l" defTabSz="914400" rtl="0" fontAlgn="auto" hangingPunct="1">
              <a:lnSpc>
                <a:spcPct val="110000"/>
              </a:lnSpc>
              <a:spcBef>
                <a:spcPts val="0"/>
              </a:spcBef>
              <a:spcAft>
                <a:spcPts val="100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Poppins Light" pitchFamily="2"/>
              <a:cs typeface="Poppins Light" pitchFamily="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2076137004">
    <p:spTree>
      <p:nvGrpSpPr>
        <p:cNvPr id="1" name=""/>
        <p:cNvGrpSpPr/>
        <p:nvPr/>
      </p:nvGrpSpPr>
      <p:grpSpPr>
        <a:xfrm>
          <a:off x="0" y="0"/>
          <a:ext cx="0" cy="0"/>
          <a:chOff x="0" y="0"/>
          <a:chExt cx="0" cy="0"/>
        </a:xfrm>
      </p:grpSpPr>
      <p:sp>
        <p:nvSpPr>
          <p:cNvPr id="2" name="Rectangle 13">
            <a:extLst>
              <a:ext uri="{FF2B5EF4-FFF2-40B4-BE49-F238E27FC236}">
                <a16:creationId xmlns:a16="http://schemas.microsoft.com/office/drawing/2014/main" id="{1EC4F81C-7507-F34C-84FA-D98DF066742A}"/>
              </a:ext>
            </a:extLst>
          </p:cNvPr>
          <p:cNvSpPr/>
          <p:nvPr/>
        </p:nvSpPr>
        <p:spPr>
          <a:xfrm>
            <a:off x="0" y="96249"/>
            <a:ext cx="5970611" cy="6761750"/>
          </a:xfrm>
          <a:prstGeom prst="rect">
            <a:avLst/>
          </a:prstGeom>
          <a:solidFill>
            <a:srgbClr val="EFEFE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3" name="Title 2">
            <a:extLst>
              <a:ext uri="{FF2B5EF4-FFF2-40B4-BE49-F238E27FC236}">
                <a16:creationId xmlns:a16="http://schemas.microsoft.com/office/drawing/2014/main" id="{2F816189-CC60-9541-8245-1BFF95115B68}"/>
              </a:ext>
            </a:extLst>
          </p:cNvPr>
          <p:cNvSpPr txBox="1">
            <a:spLocks noGrp="1"/>
          </p:cNvSpPr>
          <p:nvPr>
            <p:ph type="title"/>
          </p:nvPr>
        </p:nvSpPr>
        <p:spPr>
          <a:xfrm>
            <a:off x="410163" y="350745"/>
            <a:ext cx="10791821" cy="898708"/>
          </a:xfrm>
          <a:prstGeom prst="rect">
            <a:avLst/>
          </a:prstGeom>
          <a:noFill/>
          <a:ln>
            <a:noFill/>
          </a:ln>
        </p:spPr>
        <p:txBody>
          <a:bodyPr vert="horz" wrap="square" lIns="0" tIns="0" rIns="0" bIns="0" anchor="ctr" anchorCtr="0" compatLnSpc="1">
            <a:spAutoFit/>
          </a:bodyPr>
          <a:lstStyle/>
          <a:p>
            <a:pPr lvl="0"/>
            <a:r>
              <a:rPr lang="en-US"/>
              <a:t>Air Force</a:t>
            </a:r>
            <a:br>
              <a:rPr lang="en-US"/>
            </a:br>
            <a:endParaRPr lang="en-US"/>
          </a:p>
        </p:txBody>
      </p:sp>
      <p:sp>
        <p:nvSpPr>
          <p:cNvPr id="4" name="Text Placeholder 1">
            <a:extLst>
              <a:ext uri="{FF2B5EF4-FFF2-40B4-BE49-F238E27FC236}">
                <a16:creationId xmlns:a16="http://schemas.microsoft.com/office/drawing/2014/main" id="{C7404719-2E29-6249-A283-93B32893ECAB}"/>
              </a:ext>
            </a:extLst>
          </p:cNvPr>
          <p:cNvSpPr txBox="1"/>
          <p:nvPr/>
        </p:nvSpPr>
        <p:spPr>
          <a:xfrm>
            <a:off x="419096" y="1418627"/>
            <a:ext cx="5347502" cy="521427"/>
          </a:xfrm>
          <a:prstGeom prst="rect">
            <a:avLst/>
          </a:prstGeom>
          <a:noFill/>
          <a:ln cap="flat">
            <a:noFill/>
          </a:ln>
        </p:spPr>
        <p:txBody>
          <a:bodyPr vert="horz" wrap="square" lIns="0" tIns="0" rIns="0" bIns="0" anchor="b" anchorCtr="0" compatLnSpc="1">
            <a:spAutoFit/>
          </a:bodyPr>
          <a:lstStyle/>
          <a:p>
            <a:pPr marL="0" marR="0" lvl="0" indent="0" algn="l" defTabSz="914400" rtl="0" fontAlgn="auto" hangingPunct="1">
              <a:lnSpc>
                <a:spcPct val="90000"/>
              </a:lnSpc>
              <a:spcBef>
                <a:spcPts val="0"/>
              </a:spcBef>
              <a:spcAft>
                <a:spcPts val="1000"/>
              </a:spcAft>
              <a:buNone/>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Poppins Medium" pitchFamily="2"/>
                <a:cs typeface="Poppins Medium" pitchFamily="2"/>
              </a:rPr>
              <a:t>609</a:t>
            </a:r>
            <a:r>
              <a:rPr lang="en-US" sz="1400" b="0" i="0" u="none" strike="noStrike" kern="1200" cap="none" spc="0" baseline="30000">
                <a:solidFill>
                  <a:srgbClr val="000000"/>
                </a:solidFill>
                <a:uFillTx/>
                <a:latin typeface="Poppins Medium" pitchFamily="2"/>
                <a:cs typeface="Poppins Medium" pitchFamily="2"/>
              </a:rPr>
              <a:t>th</a:t>
            </a:r>
            <a:r>
              <a:rPr lang="en-US" sz="1400" b="0" i="0" u="none" strike="noStrike" kern="1200" cap="none" spc="0" baseline="0">
                <a:solidFill>
                  <a:srgbClr val="000000"/>
                </a:solidFill>
                <a:uFillTx/>
                <a:latin typeface="Poppins Medium" pitchFamily="2"/>
                <a:cs typeface="Poppins Medium" pitchFamily="2"/>
              </a:rPr>
              <a:t> AOC-Support in Hybrid Environment</a:t>
            </a:r>
          </a:p>
          <a:p>
            <a:pPr marL="0" marR="0" lvl="0" indent="0" algn="l" defTabSz="914400" rtl="0" fontAlgn="auto" hangingPunct="1">
              <a:lnSpc>
                <a:spcPct val="90000"/>
              </a:lnSpc>
              <a:spcBef>
                <a:spcPts val="0"/>
              </a:spcBef>
              <a:spcAft>
                <a:spcPts val="100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Poppins Medium" pitchFamily="2"/>
              <a:cs typeface="Poppins Medium" pitchFamily="2"/>
            </a:endParaRPr>
          </a:p>
        </p:txBody>
      </p:sp>
      <p:sp>
        <p:nvSpPr>
          <p:cNvPr id="5" name="Text Placeholder 3">
            <a:extLst>
              <a:ext uri="{FF2B5EF4-FFF2-40B4-BE49-F238E27FC236}">
                <a16:creationId xmlns:a16="http://schemas.microsoft.com/office/drawing/2014/main" id="{FB7ED60C-D829-9843-A20B-FC0481DAF768}"/>
              </a:ext>
            </a:extLst>
          </p:cNvPr>
          <p:cNvSpPr txBox="1"/>
          <p:nvPr/>
        </p:nvSpPr>
        <p:spPr>
          <a:xfrm>
            <a:off x="410163" y="1738393"/>
            <a:ext cx="4314834" cy="529885"/>
          </a:xfrm>
          <a:prstGeom prst="rect">
            <a:avLst/>
          </a:prstGeom>
          <a:noFill/>
          <a:ln cap="flat">
            <a:noFill/>
          </a:ln>
        </p:spPr>
        <p:txBody>
          <a:bodyPr vert="horz" wrap="square" lIns="0" tIns="0" rIns="0" bIns="0" anchor="t" anchorCtr="0" compatLnSpc="1">
            <a:spAutoFit/>
          </a:bodyPr>
          <a:lstStyle/>
          <a:p>
            <a:pPr marL="342900" marR="0" lvl="0" indent="-342900" algn="l" defTabSz="914400" rtl="0" fontAlgn="auto" hangingPunct="1">
              <a:lnSpc>
                <a:spcPct val="110000"/>
              </a:lnSpc>
              <a:spcBef>
                <a:spcPts val="0"/>
              </a:spcBef>
              <a:spcAft>
                <a:spcPts val="1000"/>
              </a:spcAft>
              <a:buClr>
                <a:srgbClr val="2353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pitchFamily="2"/>
                <a:cs typeface="Poppins Light" pitchFamily="2"/>
              </a:rPr>
              <a:t>Why RGS-Expertise</a:t>
            </a:r>
          </a:p>
          <a:p>
            <a:pPr marL="342900" marR="0" lvl="0" indent="-342900" algn="l" defTabSz="914400" rtl="0" fontAlgn="auto" hangingPunct="1">
              <a:lnSpc>
                <a:spcPct val="110000"/>
              </a:lnSpc>
              <a:spcBef>
                <a:spcPts val="0"/>
              </a:spcBef>
              <a:spcAft>
                <a:spcPts val="1000"/>
              </a:spcAft>
              <a:buClr>
                <a:srgbClr val="2353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pitchFamily="2"/>
                <a:cs typeface="Poppins Light" pitchFamily="2"/>
              </a:rPr>
              <a:t>Kubernetes/Recommended by KR</a:t>
            </a:r>
          </a:p>
        </p:txBody>
      </p:sp>
      <p:sp>
        <p:nvSpPr>
          <p:cNvPr id="6" name="Text Placeholder 1">
            <a:extLst>
              <a:ext uri="{FF2B5EF4-FFF2-40B4-BE49-F238E27FC236}">
                <a16:creationId xmlns:a16="http://schemas.microsoft.com/office/drawing/2014/main" id="{C7489BB7-AC5F-554F-A0E3-ABFAD86496F6}"/>
              </a:ext>
            </a:extLst>
          </p:cNvPr>
          <p:cNvSpPr txBox="1"/>
          <p:nvPr/>
        </p:nvSpPr>
        <p:spPr>
          <a:xfrm>
            <a:off x="419096" y="2642515"/>
            <a:ext cx="5347502" cy="521427"/>
          </a:xfrm>
          <a:prstGeom prst="rect">
            <a:avLst/>
          </a:prstGeom>
          <a:noFill/>
          <a:ln cap="flat">
            <a:noFill/>
          </a:ln>
        </p:spPr>
        <p:txBody>
          <a:bodyPr vert="horz" wrap="square" lIns="0" tIns="0" rIns="0" bIns="0" anchor="b" anchorCtr="0" compatLnSpc="1">
            <a:spAutoFit/>
          </a:bodyPr>
          <a:lstStyle/>
          <a:p>
            <a:pPr marL="0" marR="0" lvl="0" indent="0" algn="l" defTabSz="914400" rtl="0" fontAlgn="auto" hangingPunct="1">
              <a:lnSpc>
                <a:spcPct val="90000"/>
              </a:lnSpc>
              <a:spcBef>
                <a:spcPts val="0"/>
              </a:spcBef>
              <a:spcAft>
                <a:spcPts val="1000"/>
              </a:spcAft>
              <a:buNone/>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Poppins Medium" pitchFamily="2"/>
                <a:cs typeface="Poppins Medium" pitchFamily="2"/>
              </a:rPr>
              <a:t>DCGS Cloud Environment-Migrate applications to the cloud</a:t>
            </a:r>
          </a:p>
          <a:p>
            <a:pPr marL="0" marR="0" lvl="0" indent="0" algn="l" defTabSz="914400" rtl="0" fontAlgn="auto" hangingPunct="1">
              <a:lnSpc>
                <a:spcPct val="90000"/>
              </a:lnSpc>
              <a:spcBef>
                <a:spcPts val="0"/>
              </a:spcBef>
              <a:spcAft>
                <a:spcPts val="100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Poppins Medium" pitchFamily="2"/>
              <a:cs typeface="Poppins Medium" pitchFamily="2"/>
            </a:endParaRPr>
          </a:p>
        </p:txBody>
      </p:sp>
      <p:sp>
        <p:nvSpPr>
          <p:cNvPr id="7" name="Text Placeholder 3">
            <a:extLst>
              <a:ext uri="{FF2B5EF4-FFF2-40B4-BE49-F238E27FC236}">
                <a16:creationId xmlns:a16="http://schemas.microsoft.com/office/drawing/2014/main" id="{663C74B5-9C93-4544-BCAE-547F450E76F3}"/>
              </a:ext>
            </a:extLst>
          </p:cNvPr>
          <p:cNvSpPr txBox="1"/>
          <p:nvPr/>
        </p:nvSpPr>
        <p:spPr>
          <a:xfrm>
            <a:off x="410163" y="2934666"/>
            <a:ext cx="3597203" cy="529885"/>
          </a:xfrm>
          <a:prstGeom prst="rect">
            <a:avLst/>
          </a:prstGeom>
          <a:noFill/>
          <a:ln cap="flat">
            <a:noFill/>
          </a:ln>
        </p:spPr>
        <p:txBody>
          <a:bodyPr vert="horz" wrap="square" lIns="0" tIns="0" rIns="0" bIns="0" anchor="t" anchorCtr="0" compatLnSpc="1">
            <a:spAutoFit/>
          </a:bodyPr>
          <a:lstStyle/>
          <a:p>
            <a:pPr marL="342900" marR="0" lvl="0" indent="-342900" algn="l" defTabSz="914400" rtl="0" fontAlgn="auto" hangingPunct="1">
              <a:lnSpc>
                <a:spcPct val="110000"/>
              </a:lnSpc>
              <a:spcBef>
                <a:spcPts val="0"/>
              </a:spcBef>
              <a:spcAft>
                <a:spcPts val="1000"/>
              </a:spcAft>
              <a:buClr>
                <a:srgbClr val="2353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pitchFamily="2"/>
                <a:cs typeface="Poppins Light" pitchFamily="2"/>
              </a:rPr>
              <a:t>Why RGS-Expertise in</a:t>
            </a:r>
          </a:p>
          <a:p>
            <a:pPr marL="342900" marR="0" lvl="0" indent="-342900" algn="l" defTabSz="914400" rtl="0" fontAlgn="auto" hangingPunct="1">
              <a:lnSpc>
                <a:spcPct val="110000"/>
              </a:lnSpc>
              <a:spcBef>
                <a:spcPts val="0"/>
              </a:spcBef>
              <a:spcAft>
                <a:spcPts val="1000"/>
              </a:spcAft>
              <a:buClr>
                <a:srgbClr val="2353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pitchFamily="2"/>
                <a:cs typeface="Poppins Light" pitchFamily="2"/>
              </a:rPr>
              <a:t>Hybrid Multi Domain Environments</a:t>
            </a:r>
          </a:p>
        </p:txBody>
      </p:sp>
      <p:sp>
        <p:nvSpPr>
          <p:cNvPr id="8" name="Text Placeholder 1">
            <a:extLst>
              <a:ext uri="{FF2B5EF4-FFF2-40B4-BE49-F238E27FC236}">
                <a16:creationId xmlns:a16="http://schemas.microsoft.com/office/drawing/2014/main" id="{677C5B8A-BDF4-3041-A554-A3B1CBF9F455}"/>
              </a:ext>
            </a:extLst>
          </p:cNvPr>
          <p:cNvSpPr txBox="1"/>
          <p:nvPr/>
        </p:nvSpPr>
        <p:spPr>
          <a:xfrm>
            <a:off x="410163" y="3910523"/>
            <a:ext cx="5347502" cy="521427"/>
          </a:xfrm>
          <a:prstGeom prst="rect">
            <a:avLst/>
          </a:prstGeom>
          <a:noFill/>
          <a:ln cap="flat">
            <a:noFill/>
          </a:ln>
        </p:spPr>
        <p:txBody>
          <a:bodyPr vert="horz" wrap="square" lIns="0" tIns="0" rIns="0" bIns="0" anchor="b" anchorCtr="0" compatLnSpc="1">
            <a:spAutoFit/>
          </a:bodyPr>
          <a:lstStyle/>
          <a:p>
            <a:pPr marL="0" marR="0" lvl="0" indent="0" algn="l" defTabSz="914400" rtl="0" fontAlgn="auto" hangingPunct="1">
              <a:lnSpc>
                <a:spcPct val="90000"/>
              </a:lnSpc>
              <a:spcBef>
                <a:spcPts val="0"/>
              </a:spcBef>
              <a:spcAft>
                <a:spcPts val="1000"/>
              </a:spcAft>
              <a:buNone/>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Poppins Medium" pitchFamily="2"/>
                <a:cs typeface="Poppins Medium" pitchFamily="2"/>
              </a:rPr>
              <a:t>DCGS Bare Metal/On Prem Migrate applications</a:t>
            </a:r>
          </a:p>
          <a:p>
            <a:pPr marL="0" marR="0" lvl="0" indent="0" algn="l" defTabSz="914400" rtl="0" fontAlgn="auto" hangingPunct="1">
              <a:lnSpc>
                <a:spcPct val="90000"/>
              </a:lnSpc>
              <a:spcBef>
                <a:spcPts val="0"/>
              </a:spcBef>
              <a:spcAft>
                <a:spcPts val="100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Poppins Medium" pitchFamily="2"/>
              <a:cs typeface="Poppins Medium" pitchFamily="2"/>
            </a:endParaRPr>
          </a:p>
        </p:txBody>
      </p:sp>
      <p:sp>
        <p:nvSpPr>
          <p:cNvPr id="9" name="Text Placeholder 3">
            <a:extLst>
              <a:ext uri="{FF2B5EF4-FFF2-40B4-BE49-F238E27FC236}">
                <a16:creationId xmlns:a16="http://schemas.microsoft.com/office/drawing/2014/main" id="{A7902B38-8765-0A47-B6AC-A4D04D26AF94}"/>
              </a:ext>
            </a:extLst>
          </p:cNvPr>
          <p:cNvSpPr txBox="1"/>
          <p:nvPr/>
        </p:nvSpPr>
        <p:spPr>
          <a:xfrm>
            <a:off x="424555" y="4223211"/>
            <a:ext cx="4975213" cy="529885"/>
          </a:xfrm>
          <a:prstGeom prst="rect">
            <a:avLst/>
          </a:prstGeom>
          <a:noFill/>
          <a:ln cap="flat">
            <a:noFill/>
          </a:ln>
        </p:spPr>
        <p:txBody>
          <a:bodyPr vert="horz" wrap="square" lIns="0" tIns="0" rIns="0" bIns="0" anchor="t" anchorCtr="0" compatLnSpc="1">
            <a:spAutoFit/>
          </a:bodyPr>
          <a:lstStyle/>
          <a:p>
            <a:pPr marL="342900" marR="0" lvl="0" indent="-342900" algn="l" defTabSz="914400" rtl="0" fontAlgn="auto" hangingPunct="1">
              <a:lnSpc>
                <a:spcPct val="110000"/>
              </a:lnSpc>
              <a:spcBef>
                <a:spcPts val="0"/>
              </a:spcBef>
              <a:spcAft>
                <a:spcPts val="1000"/>
              </a:spcAft>
              <a:buClr>
                <a:srgbClr val="2353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pitchFamily="2"/>
                <a:cs typeface="Poppins Light" pitchFamily="2"/>
              </a:rPr>
              <a:t>Why RGS-Expertise in Bare</a:t>
            </a:r>
          </a:p>
          <a:p>
            <a:pPr marL="342900" marR="0" lvl="0" indent="-342900" algn="l" defTabSz="914400" rtl="0" fontAlgn="auto" hangingPunct="1">
              <a:lnSpc>
                <a:spcPct val="110000"/>
              </a:lnSpc>
              <a:spcBef>
                <a:spcPts val="0"/>
              </a:spcBef>
              <a:spcAft>
                <a:spcPts val="1000"/>
              </a:spcAft>
              <a:buClr>
                <a:srgbClr val="2353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pitchFamily="2"/>
                <a:cs typeface="Poppins Light" pitchFamily="2"/>
              </a:rPr>
              <a:t>Metal/On Prem and Previous Demonstrated Success</a:t>
            </a:r>
          </a:p>
        </p:txBody>
      </p:sp>
      <p:pic>
        <p:nvPicPr>
          <p:cNvPr id="10" name="Picture 2" descr="Air Force Just Tested Its Big Backup Plan If Its Air Ops Center In Qatar  Gets Attacked">
            <a:extLst>
              <a:ext uri="{FF2B5EF4-FFF2-40B4-BE49-F238E27FC236}">
                <a16:creationId xmlns:a16="http://schemas.microsoft.com/office/drawing/2014/main" id="{00D820FD-30F7-344A-950E-35EDCD312B7B}"/>
              </a:ext>
            </a:extLst>
          </p:cNvPr>
          <p:cNvPicPr>
            <a:picLocks noChangeAspect="1"/>
          </p:cNvPicPr>
          <p:nvPr/>
        </p:nvPicPr>
        <p:blipFill>
          <a:blip r:embed="rId3"/>
          <a:srcRect/>
          <a:stretch>
            <a:fillRect/>
          </a:stretch>
        </p:blipFill>
        <p:spPr>
          <a:xfrm>
            <a:off x="6096003" y="3243257"/>
            <a:ext cx="2950787" cy="1855966"/>
          </a:xfrm>
          <a:prstGeom prst="rect">
            <a:avLst/>
          </a:prstGeom>
          <a:noFill/>
          <a:ln cap="flat">
            <a:noFill/>
          </a:ln>
        </p:spPr>
      </p:pic>
      <p:pic>
        <p:nvPicPr>
          <p:cNvPr id="11" name="Picture 4" descr="609th Air Operations Center (AOC) &gt; U.S. Air Forces Central &gt; Display">
            <a:extLst>
              <a:ext uri="{FF2B5EF4-FFF2-40B4-BE49-F238E27FC236}">
                <a16:creationId xmlns:a16="http://schemas.microsoft.com/office/drawing/2014/main" id="{E146B574-EC63-D446-9B1A-A4545B339A55}"/>
              </a:ext>
            </a:extLst>
          </p:cNvPr>
          <p:cNvPicPr>
            <a:picLocks noChangeAspect="1"/>
          </p:cNvPicPr>
          <p:nvPr/>
        </p:nvPicPr>
        <p:blipFill>
          <a:blip r:embed="rId4"/>
          <a:srcRect/>
          <a:stretch>
            <a:fillRect/>
          </a:stretch>
        </p:blipFill>
        <p:spPr>
          <a:xfrm>
            <a:off x="7916664" y="5269275"/>
            <a:ext cx="1130125" cy="1115119"/>
          </a:xfrm>
          <a:prstGeom prst="rect">
            <a:avLst/>
          </a:prstGeom>
          <a:noFill/>
          <a:ln cap="flat">
            <a:noFill/>
          </a:ln>
        </p:spPr>
      </p:pic>
      <p:pic>
        <p:nvPicPr>
          <p:cNvPr id="12" name="Picture 6" descr="What are the fundamental differences between the B-1 and B-2 bombers? Why  did the USAF need both and why/how can the B-21 replace both in one plane?  - Quora">
            <a:extLst>
              <a:ext uri="{FF2B5EF4-FFF2-40B4-BE49-F238E27FC236}">
                <a16:creationId xmlns:a16="http://schemas.microsoft.com/office/drawing/2014/main" id="{3A81440D-98EA-EF4A-B77E-8B7203C346AB}"/>
              </a:ext>
            </a:extLst>
          </p:cNvPr>
          <p:cNvPicPr>
            <a:picLocks noChangeAspect="1"/>
          </p:cNvPicPr>
          <p:nvPr/>
        </p:nvPicPr>
        <p:blipFill>
          <a:blip r:embed="rId5"/>
          <a:srcRect/>
          <a:stretch>
            <a:fillRect/>
          </a:stretch>
        </p:blipFill>
        <p:spPr>
          <a:xfrm>
            <a:off x="9172172" y="1212037"/>
            <a:ext cx="2812319" cy="3887187"/>
          </a:xfrm>
          <a:prstGeom prst="rect">
            <a:avLst/>
          </a:prstGeom>
          <a:noFill/>
          <a:ln cap="flat">
            <a:noFill/>
          </a:ln>
        </p:spPr>
      </p:pic>
      <p:pic>
        <p:nvPicPr>
          <p:cNvPr id="13" name="Picture 8" descr="General Atomics MQ-9 Reaper - Wikipedia">
            <a:extLst>
              <a:ext uri="{FF2B5EF4-FFF2-40B4-BE49-F238E27FC236}">
                <a16:creationId xmlns:a16="http://schemas.microsoft.com/office/drawing/2014/main" id="{91BA7972-FCD0-0A4A-A9FF-E800CFCC56B7}"/>
              </a:ext>
            </a:extLst>
          </p:cNvPr>
          <p:cNvPicPr>
            <a:picLocks noChangeAspect="1"/>
          </p:cNvPicPr>
          <p:nvPr/>
        </p:nvPicPr>
        <p:blipFill>
          <a:blip r:embed="rId6"/>
          <a:srcRect/>
          <a:stretch>
            <a:fillRect/>
          </a:stretch>
        </p:blipFill>
        <p:spPr>
          <a:xfrm>
            <a:off x="6098033" y="1212037"/>
            <a:ext cx="2950787" cy="1938784"/>
          </a:xfrm>
          <a:prstGeom prst="rect">
            <a:avLst/>
          </a:prstGeom>
          <a:noFill/>
          <a:ln cap="flat">
            <a:noFill/>
          </a:ln>
        </p:spPr>
      </p:pic>
      <p:pic>
        <p:nvPicPr>
          <p:cNvPr id="14" name="Picture 10" descr="United States Air Force - IPT Associates">
            <a:extLst>
              <a:ext uri="{FF2B5EF4-FFF2-40B4-BE49-F238E27FC236}">
                <a16:creationId xmlns:a16="http://schemas.microsoft.com/office/drawing/2014/main" id="{7BE1B77B-87C6-BE4C-ABC4-EADDF072EAF3}"/>
              </a:ext>
            </a:extLst>
          </p:cNvPr>
          <p:cNvPicPr>
            <a:picLocks noChangeAspect="1"/>
          </p:cNvPicPr>
          <p:nvPr/>
        </p:nvPicPr>
        <p:blipFill>
          <a:blip r:embed="rId7"/>
          <a:srcRect/>
          <a:stretch>
            <a:fillRect/>
          </a:stretch>
        </p:blipFill>
        <p:spPr>
          <a:xfrm>
            <a:off x="9172172" y="5207764"/>
            <a:ext cx="1096091" cy="1096091"/>
          </a:xfrm>
          <a:prstGeom prst="rect">
            <a:avLst/>
          </a:prstGeom>
          <a:noFill/>
          <a:ln cap="flat">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6182">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DFF59FB-A927-6840-81F4-397861112E0A}"/>
              </a:ext>
            </a:extLst>
          </p:cNvPr>
          <p:cNvSpPr txBox="1">
            <a:spLocks noGrp="1"/>
          </p:cNvSpPr>
          <p:nvPr>
            <p:ph type="body" idx="4294967295"/>
          </p:nvPr>
        </p:nvSpPr>
        <p:spPr>
          <a:xfrm>
            <a:off x="-269455" y="357585"/>
            <a:ext cx="5306016" cy="455508"/>
          </a:xfrm>
        </p:spPr>
        <p:txBody>
          <a:bodyPr anchor="b" anchorCtr="1"/>
          <a:lstStyle/>
          <a:p>
            <a:pPr marL="0" lvl="0" indent="0">
              <a:lnSpc>
                <a:spcPct val="90000"/>
              </a:lnSpc>
              <a:spcBef>
                <a:spcPts val="0"/>
              </a:spcBef>
              <a:spcAft>
                <a:spcPts val="1000"/>
              </a:spcAft>
              <a:buNone/>
            </a:pPr>
            <a:r>
              <a:rPr lang="en-US" sz="3200">
                <a:latin typeface="Poppins Medium" pitchFamily="2"/>
                <a:cs typeface="Poppins Medium" pitchFamily="2"/>
              </a:rPr>
              <a:t>USAF Platform-One</a:t>
            </a:r>
          </a:p>
        </p:txBody>
      </p:sp>
      <p:sp>
        <p:nvSpPr>
          <p:cNvPr id="3" name="Text Placeholder 1">
            <a:extLst>
              <a:ext uri="{FF2B5EF4-FFF2-40B4-BE49-F238E27FC236}">
                <a16:creationId xmlns:a16="http://schemas.microsoft.com/office/drawing/2014/main" id="{7E0C362B-D8E3-D341-91E1-9ACC1EFE1BB2}"/>
              </a:ext>
            </a:extLst>
          </p:cNvPr>
          <p:cNvSpPr txBox="1"/>
          <p:nvPr/>
        </p:nvSpPr>
        <p:spPr>
          <a:xfrm>
            <a:off x="180401" y="788267"/>
            <a:ext cx="5295619" cy="1033427"/>
          </a:xfrm>
          <a:prstGeom prst="rect">
            <a:avLst/>
          </a:prstGeom>
          <a:noFill/>
          <a:ln cap="flat">
            <a:noFill/>
          </a:ln>
        </p:spPr>
        <p:txBody>
          <a:bodyPr vert="horz" wrap="square" lIns="91440" tIns="45720" rIns="91440" bIns="45720" anchor="t" anchorCtr="1" compatLnSpc="1">
            <a:noAutofit/>
          </a:bodyPr>
          <a:lstStyle/>
          <a:p>
            <a:pPr marL="0" marR="0" lvl="0" indent="0" algn="l" defTabSz="914400" rtl="0" fontAlgn="auto" hangingPunct="1">
              <a:lnSpc>
                <a:spcPct val="110000"/>
              </a:lnSpc>
              <a:spcBef>
                <a:spcPts val="1000"/>
              </a:spcBef>
              <a:spcAft>
                <a:spcPts val="600"/>
              </a:spcAft>
              <a:buNone/>
              <a:tabLst/>
              <a:defRPr sz="1800" b="0" i="0" u="none" strike="noStrike" kern="0" cap="none" spc="0" baseline="0">
                <a:solidFill>
                  <a:srgbClr val="000000"/>
                </a:solidFill>
                <a:uFillTx/>
              </a:defRPr>
            </a:pPr>
            <a:r>
              <a:rPr lang="en-US" sz="1600" b="1" i="0" u="none" strike="noStrike" kern="1200" cap="none" spc="0" baseline="0">
                <a:solidFill>
                  <a:srgbClr val="000000"/>
                </a:solidFill>
                <a:uFillTx/>
                <a:latin typeface="Poppins Light"/>
              </a:rPr>
              <a:t>2 Prime contracts with USAF Platform-One with </a:t>
            </a:r>
            <a:br>
              <a:rPr lang="en-US" sz="1600" b="1" i="0" u="none" strike="noStrike" kern="1200" cap="none" spc="0" baseline="0">
                <a:solidFill>
                  <a:srgbClr val="000000"/>
                </a:solidFill>
                <a:uFillTx/>
                <a:latin typeface="Poppins Light"/>
              </a:rPr>
            </a:br>
            <a:r>
              <a:rPr lang="en-US" sz="1600" b="1" i="0" u="none" strike="noStrike" kern="1200" cap="none" spc="0" baseline="0">
                <a:solidFill>
                  <a:srgbClr val="000000"/>
                </a:solidFill>
                <a:uFillTx/>
                <a:latin typeface="Poppins Light"/>
              </a:rPr>
              <a:t>18 FTEs supporting the DevSecOps initiatives and platform infrastructure.</a:t>
            </a:r>
          </a:p>
          <a:p>
            <a:pPr marL="0" marR="0" lvl="0" indent="0" algn="l" defTabSz="914400" rtl="0" fontAlgn="auto" hangingPunct="1">
              <a:lnSpc>
                <a:spcPct val="110000"/>
              </a:lnSpc>
              <a:spcBef>
                <a:spcPts val="1000"/>
              </a:spcBef>
              <a:spcAft>
                <a:spcPts val="600"/>
              </a:spcAft>
              <a:buNone/>
              <a:tabLst/>
              <a:defRPr sz="1800" b="0" i="0" u="none" strike="noStrike" kern="0" cap="none" spc="0" baseline="0">
                <a:solidFill>
                  <a:srgbClr val="000000"/>
                </a:solidFill>
                <a:uFillTx/>
              </a:defRPr>
            </a:pPr>
            <a:endParaRPr lang="en-US" sz="1600" b="1" i="0" u="none" strike="noStrike" kern="1200" cap="none" spc="0" baseline="0">
              <a:solidFill>
                <a:srgbClr val="000000"/>
              </a:solidFill>
              <a:uFillTx/>
              <a:latin typeface="Poppins Light"/>
            </a:endParaRPr>
          </a:p>
        </p:txBody>
      </p:sp>
      <p:pic>
        <p:nvPicPr>
          <p:cNvPr id="4" name="Picture Placeholder 5" descr="A picture containing sky, outdoor, plane, clouds&#10;&#10;Description automatically generated">
            <a:extLst>
              <a:ext uri="{FF2B5EF4-FFF2-40B4-BE49-F238E27FC236}">
                <a16:creationId xmlns:a16="http://schemas.microsoft.com/office/drawing/2014/main" id="{CC838EBE-BD94-2F40-B106-8D7BDC15AC18}"/>
              </a:ext>
            </a:extLst>
          </p:cNvPr>
          <p:cNvPicPr>
            <a:picLocks noGrp="1" noChangeAspect="1"/>
          </p:cNvPicPr>
          <p:nvPr>
            <p:ph type="pic" idx="4294967295"/>
          </p:nvPr>
        </p:nvPicPr>
        <p:blipFill>
          <a:blip r:embed="rId2"/>
          <a:srcRect l="22608" r="22608"/>
          <a:stretch>
            <a:fillRect/>
          </a:stretch>
        </p:blipFill>
        <p:spPr>
          <a:xfrm>
            <a:off x="5556251" y="68680"/>
            <a:ext cx="6635745" cy="6789319"/>
          </a:xfrm>
          <a:solidFill>
            <a:srgbClr val="EFEFEF"/>
          </a:solidFill>
        </p:spPr>
      </p:pic>
      <p:pic>
        <p:nvPicPr>
          <p:cNvPr id="5" name="Picture 11">
            <a:extLst>
              <a:ext uri="{FF2B5EF4-FFF2-40B4-BE49-F238E27FC236}">
                <a16:creationId xmlns:a16="http://schemas.microsoft.com/office/drawing/2014/main" id="{33B5E7D1-EB85-9341-85E7-3A0A671B763B}"/>
              </a:ext>
            </a:extLst>
          </p:cNvPr>
          <p:cNvPicPr>
            <a:picLocks noChangeAspect="1"/>
          </p:cNvPicPr>
          <p:nvPr/>
        </p:nvPicPr>
        <p:blipFill>
          <a:blip r:embed="rId3"/>
          <a:stretch>
            <a:fillRect/>
          </a:stretch>
        </p:blipFill>
        <p:spPr>
          <a:xfrm>
            <a:off x="2182407" y="1790696"/>
            <a:ext cx="869027" cy="869027"/>
          </a:xfrm>
          <a:prstGeom prst="rect">
            <a:avLst/>
          </a:prstGeom>
          <a:noFill/>
          <a:ln cap="flat">
            <a:noFill/>
          </a:ln>
        </p:spPr>
      </p:pic>
      <p:pic>
        <p:nvPicPr>
          <p:cNvPr id="6" name="Picture 6">
            <a:extLst>
              <a:ext uri="{FF2B5EF4-FFF2-40B4-BE49-F238E27FC236}">
                <a16:creationId xmlns:a16="http://schemas.microsoft.com/office/drawing/2014/main" id="{D367E70E-B6E8-5A41-951F-63E41090BC65}"/>
              </a:ext>
            </a:extLst>
          </p:cNvPr>
          <p:cNvPicPr>
            <a:picLocks noChangeAspect="1"/>
          </p:cNvPicPr>
          <p:nvPr/>
        </p:nvPicPr>
        <p:blipFill>
          <a:blip r:embed="rId4"/>
          <a:stretch>
            <a:fillRect/>
          </a:stretch>
        </p:blipFill>
        <p:spPr>
          <a:xfrm>
            <a:off x="3455965" y="1893484"/>
            <a:ext cx="1331037" cy="720062"/>
          </a:xfrm>
          <a:prstGeom prst="rect">
            <a:avLst/>
          </a:prstGeom>
          <a:noFill/>
          <a:ln cap="flat">
            <a:noFill/>
          </a:ln>
        </p:spPr>
      </p:pic>
      <p:sp>
        <p:nvSpPr>
          <p:cNvPr id="7" name="Text Placeholder 7">
            <a:extLst>
              <a:ext uri="{FF2B5EF4-FFF2-40B4-BE49-F238E27FC236}">
                <a16:creationId xmlns:a16="http://schemas.microsoft.com/office/drawing/2014/main" id="{3273D851-1B77-1945-836D-E039C9D3E7E5}"/>
              </a:ext>
            </a:extLst>
          </p:cNvPr>
          <p:cNvSpPr txBox="1">
            <a:spLocks noGrp="1"/>
          </p:cNvSpPr>
          <p:nvPr>
            <p:ph type="body" idx="4294967295"/>
          </p:nvPr>
        </p:nvSpPr>
        <p:spPr>
          <a:xfrm>
            <a:off x="428807" y="2999250"/>
            <a:ext cx="4607743" cy="1641348"/>
          </a:xfrm>
        </p:spPr>
        <p:txBody>
          <a:bodyPr/>
          <a:lstStyle/>
          <a:p>
            <a:pPr lvl="0">
              <a:lnSpc>
                <a:spcPct val="114000"/>
              </a:lnSpc>
              <a:spcBef>
                <a:spcPts val="0"/>
              </a:spcBef>
              <a:spcAft>
                <a:spcPts val="1000"/>
              </a:spcAft>
              <a:buFont typeface="System Font Regular"/>
            </a:pPr>
            <a:r>
              <a:rPr lang="en-US" sz="1200">
                <a:latin typeface="Poppins Light" pitchFamily="2"/>
                <a:cs typeface="Poppins Light" pitchFamily="2"/>
              </a:rPr>
              <a:t>70% of P1 Kubernetes clusters are running on Rancher’s RKE2 distribution.</a:t>
            </a:r>
          </a:p>
          <a:p>
            <a:pPr lvl="0">
              <a:lnSpc>
                <a:spcPct val="114000"/>
              </a:lnSpc>
              <a:spcBef>
                <a:spcPts val="0"/>
              </a:spcBef>
              <a:spcAft>
                <a:spcPts val="1000"/>
              </a:spcAft>
              <a:buFont typeface="System Font Regular"/>
            </a:pPr>
            <a:r>
              <a:rPr lang="en-US" sz="1200">
                <a:latin typeface="Poppins Light" pitchFamily="2"/>
                <a:cs typeface="Poppins Light" pitchFamily="2"/>
              </a:rPr>
              <a:t>Rancher’s K3S distro is shipping on USAF Edge-One Satellite Mission </a:t>
            </a:r>
          </a:p>
          <a:p>
            <a:pPr lvl="0">
              <a:lnSpc>
                <a:spcPct val="114000"/>
              </a:lnSpc>
              <a:spcBef>
                <a:spcPts val="0"/>
              </a:spcBef>
              <a:spcAft>
                <a:spcPts val="1000"/>
              </a:spcAft>
              <a:buFont typeface="System Font Regular"/>
            </a:pPr>
            <a:r>
              <a:rPr lang="en-US" sz="1200">
                <a:latin typeface="Poppins Light" pitchFamily="2"/>
                <a:cs typeface="Poppins Light" pitchFamily="2"/>
              </a:rPr>
              <a:t>Direct support : ABMS, F35, INSCOM</a:t>
            </a:r>
          </a:p>
          <a:p>
            <a:pPr lvl="0">
              <a:lnSpc>
                <a:spcPct val="114000"/>
              </a:lnSpc>
              <a:spcBef>
                <a:spcPts val="0"/>
              </a:spcBef>
              <a:spcAft>
                <a:spcPts val="1000"/>
              </a:spcAft>
              <a:buFont typeface="System Font Regular"/>
            </a:pPr>
            <a:r>
              <a:rPr lang="en-US" sz="1200">
                <a:latin typeface="Poppins Light" pitchFamily="2"/>
                <a:cs typeface="Poppins Light" pitchFamily="2"/>
              </a:rPr>
              <a:t>C-ATO Approval</a:t>
            </a:r>
          </a:p>
        </p:txBody>
      </p:sp>
      <p:pic>
        <p:nvPicPr>
          <p:cNvPr id="8" name="Picture 8" descr="A red and blue flag&#10;&#10;Description automatically generated with low confidence">
            <a:extLst>
              <a:ext uri="{FF2B5EF4-FFF2-40B4-BE49-F238E27FC236}">
                <a16:creationId xmlns:a16="http://schemas.microsoft.com/office/drawing/2014/main" id="{480EFB26-D975-194B-B827-91D4E4DFE949}"/>
              </a:ext>
            </a:extLst>
          </p:cNvPr>
          <p:cNvPicPr>
            <a:picLocks noChangeAspect="1"/>
          </p:cNvPicPr>
          <p:nvPr/>
        </p:nvPicPr>
        <p:blipFill>
          <a:blip r:embed="rId5"/>
          <a:stretch>
            <a:fillRect/>
          </a:stretch>
        </p:blipFill>
        <p:spPr>
          <a:xfrm>
            <a:off x="399089" y="1904219"/>
            <a:ext cx="1333460" cy="662400"/>
          </a:xfrm>
          <a:prstGeom prst="rect">
            <a:avLst/>
          </a:prstGeom>
          <a:noFill/>
          <a:ln cap="flat">
            <a:noFill/>
          </a:ln>
        </p:spPr>
      </p:pic>
      <p:sp>
        <p:nvSpPr>
          <p:cNvPr id="9" name="TextBox 19">
            <a:extLst>
              <a:ext uri="{FF2B5EF4-FFF2-40B4-BE49-F238E27FC236}">
                <a16:creationId xmlns:a16="http://schemas.microsoft.com/office/drawing/2014/main" id="{B31AA1C7-8CE4-5742-91DB-DAD390B3FBD8}"/>
              </a:ext>
            </a:extLst>
          </p:cNvPr>
          <p:cNvSpPr txBox="1"/>
          <p:nvPr/>
        </p:nvSpPr>
        <p:spPr>
          <a:xfrm>
            <a:off x="373102" y="4811673"/>
            <a:ext cx="4787386" cy="113954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4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Poppins Light"/>
              </a:rPr>
              <a:t>Rancher Government Solutions, products align with the Department of Defense DevSecOps principles and our emphasis on secure opensource solutions by default. Because Rancher’s RKE2 Kubernetes distribution is in our centralized hardened container repository Iron Bank, it allows us to take advantage of its security and ease of use, regardless of which cloud or on-premise environment we need to deploy to.”</a:t>
            </a:r>
          </a:p>
        </p:txBody>
      </p:sp>
      <p:sp>
        <p:nvSpPr>
          <p:cNvPr id="10" name="TextBox 23">
            <a:extLst>
              <a:ext uri="{FF2B5EF4-FFF2-40B4-BE49-F238E27FC236}">
                <a16:creationId xmlns:a16="http://schemas.microsoft.com/office/drawing/2014/main" id="{DAB5C827-D6A2-AA46-B50D-1F4DC1F880C0}"/>
              </a:ext>
            </a:extLst>
          </p:cNvPr>
          <p:cNvSpPr txBox="1"/>
          <p:nvPr/>
        </p:nvSpPr>
        <p:spPr>
          <a:xfrm>
            <a:off x="3657609" y="6126644"/>
            <a:ext cx="2601769"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Poppins Light"/>
              </a:rPr>
              <a:t>Nicolas M. Chaillan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Poppins Light"/>
              </a:rPr>
              <a:t>USAF Chief Software Officer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3517">
    <p:spTree>
      <p:nvGrpSpPr>
        <p:cNvPr id="1" name=""/>
        <p:cNvGrpSpPr/>
        <p:nvPr/>
      </p:nvGrpSpPr>
      <p:grpSpPr>
        <a:xfrm>
          <a:off x="0" y="0"/>
          <a:ext cx="0" cy="0"/>
          <a:chOff x="0" y="0"/>
          <a:chExt cx="0" cy="0"/>
        </a:xfrm>
      </p:grpSpPr>
      <p:sp>
        <p:nvSpPr>
          <p:cNvPr id="2" name="Content Placeholder 6">
            <a:extLst>
              <a:ext uri="{FF2B5EF4-FFF2-40B4-BE49-F238E27FC236}">
                <a16:creationId xmlns:a16="http://schemas.microsoft.com/office/drawing/2014/main" id="{8E998B2F-D4D3-9342-ADA0-D6FB9BBC2C4F}"/>
              </a:ext>
            </a:extLst>
          </p:cNvPr>
          <p:cNvSpPr txBox="1">
            <a:spLocks noGrp="1"/>
          </p:cNvSpPr>
          <p:nvPr>
            <p:ph type="body" idx="4294967295"/>
          </p:nvPr>
        </p:nvSpPr>
        <p:spPr>
          <a:xfrm>
            <a:off x="483571" y="1588321"/>
            <a:ext cx="7149501" cy="4373136"/>
          </a:xfrm>
        </p:spPr>
        <p:txBody>
          <a:bodyPr>
            <a:normAutofit/>
          </a:bodyPr>
          <a:lstStyle/>
          <a:p>
            <a:pPr lvl="0">
              <a:lnSpc>
                <a:spcPct val="100000"/>
              </a:lnSpc>
            </a:pPr>
            <a:r>
              <a:rPr lang="en-US" sz="1200"/>
              <a:t>10 FTE (DSOP) 8 (SBIR) = 18 Team Members</a:t>
            </a:r>
          </a:p>
          <a:p>
            <a:pPr lvl="0">
              <a:lnSpc>
                <a:spcPct val="100000"/>
              </a:lnSpc>
            </a:pPr>
            <a:r>
              <a:rPr lang="en-US" sz="1200"/>
              <a:t>Rancher RKE2 Kubernetes is powering:</a:t>
            </a:r>
          </a:p>
          <a:p>
            <a:pPr lvl="1">
              <a:lnSpc>
                <a:spcPct val="100000"/>
              </a:lnSpc>
            </a:pPr>
            <a:r>
              <a:rPr lang="en-US" sz="1200">
                <a:solidFill>
                  <a:srgbClr val="2353FF"/>
                </a:solidFill>
              </a:rPr>
              <a:t>PARTYBUS (MISSION) IL2, IL3, IL4, IL5</a:t>
            </a:r>
          </a:p>
          <a:p>
            <a:pPr lvl="1">
              <a:lnSpc>
                <a:spcPct val="100000"/>
              </a:lnSpc>
            </a:pPr>
            <a:r>
              <a:rPr lang="en-US" sz="1200">
                <a:solidFill>
                  <a:srgbClr val="2353FF"/>
                </a:solidFill>
              </a:rPr>
              <a:t>PARTYBUS (DSOP) IL2, IL3, IL4, IL5</a:t>
            </a:r>
          </a:p>
          <a:p>
            <a:pPr lvl="1">
              <a:lnSpc>
                <a:spcPct val="100000"/>
              </a:lnSpc>
            </a:pPr>
            <a:r>
              <a:rPr lang="en-US" sz="1200">
                <a:solidFill>
                  <a:srgbClr val="2353FF"/>
                </a:solidFill>
              </a:rPr>
              <a:t>USAF DNS Effort</a:t>
            </a:r>
          </a:p>
          <a:p>
            <a:pPr lvl="1">
              <a:lnSpc>
                <a:spcPct val="100000"/>
              </a:lnSpc>
            </a:pPr>
            <a:r>
              <a:rPr lang="en-US" sz="1200"/>
              <a:t>STARGATE (cross-domain)</a:t>
            </a:r>
          </a:p>
          <a:p>
            <a:pPr lvl="1">
              <a:lnSpc>
                <a:spcPct val="100000"/>
              </a:lnSpc>
            </a:pPr>
            <a:r>
              <a:rPr lang="en-US" sz="1200"/>
              <a:t>BIG BANG dev</a:t>
            </a:r>
          </a:p>
          <a:p>
            <a:pPr lvl="1">
              <a:lnSpc>
                <a:spcPct val="100000"/>
              </a:lnSpc>
            </a:pPr>
            <a:r>
              <a:rPr lang="en-US" sz="1200"/>
              <a:t>IRONBANK IL5 Candidate</a:t>
            </a:r>
          </a:p>
          <a:p>
            <a:pPr lvl="0">
              <a:lnSpc>
                <a:spcPct val="100000"/>
              </a:lnSpc>
            </a:pPr>
            <a:r>
              <a:rPr lang="en-US" sz="1200"/>
              <a:t>Rancher’s K3s is powering the EdgeOne USAF satellite launching in CY2020Q2.</a:t>
            </a:r>
          </a:p>
          <a:p>
            <a:pPr lvl="0">
              <a:lnSpc>
                <a:spcPct val="100000"/>
              </a:lnSpc>
            </a:pPr>
            <a:r>
              <a:rPr lang="en-US" sz="1200"/>
              <a:t>BLACKPEARL (USNAVY) has chosen RKE2 as its flagship k8s platform.</a:t>
            </a:r>
          </a:p>
          <a:p>
            <a:pPr lvl="0">
              <a:lnSpc>
                <a:spcPct val="100000"/>
              </a:lnSpc>
            </a:pPr>
            <a:r>
              <a:rPr lang="en-US" sz="1200"/>
              <a:t>Direct support: ABMS, F35, INSCOM</a:t>
            </a:r>
          </a:p>
          <a:p>
            <a:pPr lvl="0">
              <a:lnSpc>
                <a:spcPct val="100000"/>
              </a:lnSpc>
            </a:pPr>
            <a:r>
              <a:rPr lang="en-US" sz="1200"/>
              <a:t>~70% of P1 Kubernetes clusters are running RKE2. Certificate to Field in creation.</a:t>
            </a:r>
          </a:p>
        </p:txBody>
      </p:sp>
      <p:sp>
        <p:nvSpPr>
          <p:cNvPr id="3" name="Title 5">
            <a:extLst>
              <a:ext uri="{FF2B5EF4-FFF2-40B4-BE49-F238E27FC236}">
                <a16:creationId xmlns:a16="http://schemas.microsoft.com/office/drawing/2014/main" id="{1204712D-3E2E-3248-9CEF-F968335244F4}"/>
              </a:ext>
            </a:extLst>
          </p:cNvPr>
          <p:cNvSpPr txBox="1">
            <a:spLocks noGrp="1"/>
          </p:cNvSpPr>
          <p:nvPr>
            <p:ph type="title"/>
          </p:nvPr>
        </p:nvSpPr>
        <p:spPr>
          <a:xfrm>
            <a:off x="375800" y="301660"/>
            <a:ext cx="7149501" cy="590931"/>
          </a:xfrm>
        </p:spPr>
        <p:txBody>
          <a:bodyPr/>
          <a:lstStyle/>
          <a:p>
            <a:pPr lvl="0"/>
            <a:r>
              <a:rPr lang="en-US"/>
              <a:t>Customer Story: PlatformONE</a:t>
            </a:r>
          </a:p>
        </p:txBody>
      </p:sp>
      <p:sp>
        <p:nvSpPr>
          <p:cNvPr id="4" name="Text Placeholder 8">
            <a:extLst>
              <a:ext uri="{FF2B5EF4-FFF2-40B4-BE49-F238E27FC236}">
                <a16:creationId xmlns:a16="http://schemas.microsoft.com/office/drawing/2014/main" id="{28673409-8B49-2043-BE4C-C71E5C4CBE56}"/>
              </a:ext>
            </a:extLst>
          </p:cNvPr>
          <p:cNvSpPr txBox="1">
            <a:spLocks noGrp="1"/>
          </p:cNvSpPr>
          <p:nvPr>
            <p:ph type="body" idx="4294967295"/>
          </p:nvPr>
        </p:nvSpPr>
        <p:spPr>
          <a:xfrm>
            <a:off x="483278" y="896541"/>
            <a:ext cx="6679957" cy="313931"/>
          </a:xfrm>
        </p:spPr>
        <p:txBody>
          <a:bodyPr/>
          <a:lstStyle/>
          <a:p>
            <a:pPr marL="0" lvl="0" indent="0">
              <a:buNone/>
            </a:pPr>
            <a:r>
              <a:rPr lang="en-US" sz="1600">
                <a:solidFill>
                  <a:srgbClr val="0C322C"/>
                </a:solidFill>
              </a:rPr>
              <a:t>2 Prime Contracts, Unlimited Potential</a:t>
            </a:r>
          </a:p>
        </p:txBody>
      </p:sp>
      <p:sp>
        <p:nvSpPr>
          <p:cNvPr id="5" name="Text Placeholder 7">
            <a:extLst>
              <a:ext uri="{FF2B5EF4-FFF2-40B4-BE49-F238E27FC236}">
                <a16:creationId xmlns:a16="http://schemas.microsoft.com/office/drawing/2014/main" id="{E73885CF-16C6-2E49-AEB0-3E4D20937AC2}"/>
              </a:ext>
            </a:extLst>
          </p:cNvPr>
          <p:cNvSpPr txBox="1">
            <a:spLocks noGrp="1"/>
          </p:cNvSpPr>
          <p:nvPr>
            <p:ph type="body" idx="4294967295"/>
          </p:nvPr>
        </p:nvSpPr>
        <p:spPr>
          <a:xfrm>
            <a:off x="8967676" y="2993123"/>
            <a:ext cx="2510869" cy="342397"/>
          </a:xfrm>
        </p:spPr>
        <p:txBody>
          <a:bodyPr/>
          <a:lstStyle/>
          <a:p>
            <a:pPr marL="0" lvl="0" indent="0">
              <a:lnSpc>
                <a:spcPts val="3000"/>
              </a:lnSpc>
              <a:buNone/>
            </a:pPr>
            <a:r>
              <a:rPr lang="en-US" sz="1400" b="1" spc="120">
                <a:solidFill>
                  <a:srgbClr val="FFFFFF"/>
                </a:solidFill>
                <a:latin typeface="Poppins" pitchFamily="2"/>
                <a:cs typeface="Poppins" pitchFamily="2"/>
              </a:rPr>
              <a:t>LEADERSHIP @ P1</a:t>
            </a:r>
          </a:p>
        </p:txBody>
      </p:sp>
      <p:sp>
        <p:nvSpPr>
          <p:cNvPr id="6" name="Text Placeholder 9">
            <a:extLst>
              <a:ext uri="{FF2B5EF4-FFF2-40B4-BE49-F238E27FC236}">
                <a16:creationId xmlns:a16="http://schemas.microsoft.com/office/drawing/2014/main" id="{768E559F-BF7F-2741-AAC9-224305A8277A}"/>
              </a:ext>
            </a:extLst>
          </p:cNvPr>
          <p:cNvSpPr txBox="1">
            <a:spLocks noGrp="1"/>
          </p:cNvSpPr>
          <p:nvPr>
            <p:ph type="body" idx="4294967295"/>
          </p:nvPr>
        </p:nvSpPr>
        <p:spPr>
          <a:xfrm>
            <a:off x="8967676" y="3747796"/>
            <a:ext cx="2755233" cy="1938994"/>
          </a:xfrm>
        </p:spPr>
        <p:txBody>
          <a:bodyPr/>
          <a:lstStyle/>
          <a:p>
            <a:pPr marL="0" lvl="0" indent="0">
              <a:lnSpc>
                <a:spcPts val="2000"/>
              </a:lnSpc>
              <a:buNone/>
            </a:pPr>
            <a:r>
              <a:rPr lang="en-US" sz="1400" b="1">
                <a:solidFill>
                  <a:srgbClr val="FFFFFF"/>
                </a:solidFill>
                <a:latin typeface="Poppins" pitchFamily="2"/>
                <a:cs typeface="Poppins" pitchFamily="2"/>
              </a:rPr>
              <a:t>Josh Wolf </a:t>
            </a:r>
            <a:br>
              <a:rPr lang="en-US" sz="1400" b="1">
                <a:solidFill>
                  <a:srgbClr val="FFFFFF"/>
                </a:solidFill>
              </a:rPr>
            </a:br>
            <a:r>
              <a:rPr lang="en-US" sz="1400">
                <a:solidFill>
                  <a:srgbClr val="FFFFFF"/>
                </a:solidFill>
              </a:rPr>
              <a:t>Big Bang Lead / Chief Engineer</a:t>
            </a:r>
          </a:p>
          <a:p>
            <a:pPr marL="0" lvl="0" indent="0">
              <a:lnSpc>
                <a:spcPts val="2000"/>
              </a:lnSpc>
              <a:buNone/>
            </a:pPr>
            <a:r>
              <a:rPr lang="en-US" sz="1400" b="1">
                <a:solidFill>
                  <a:srgbClr val="FFFFFF"/>
                </a:solidFill>
                <a:latin typeface="Poppins" pitchFamily="2"/>
                <a:cs typeface="Poppins" pitchFamily="2"/>
              </a:rPr>
              <a:t>Adam Toy</a:t>
            </a:r>
            <a:br>
              <a:rPr lang="en-US" sz="1400" b="1">
                <a:solidFill>
                  <a:srgbClr val="FFFFFF"/>
                </a:solidFill>
              </a:rPr>
            </a:br>
            <a:r>
              <a:rPr lang="en-US" sz="1400">
                <a:solidFill>
                  <a:srgbClr val="FFFFFF"/>
                </a:solidFill>
              </a:rPr>
              <a:t>PartyBus Tech Lead</a:t>
            </a:r>
          </a:p>
          <a:p>
            <a:pPr marL="0" lvl="0" indent="0">
              <a:lnSpc>
                <a:spcPts val="2000"/>
              </a:lnSpc>
              <a:buNone/>
            </a:pPr>
            <a:r>
              <a:rPr lang="en-US" sz="1400" b="1">
                <a:solidFill>
                  <a:srgbClr val="FFFFFF"/>
                </a:solidFill>
                <a:latin typeface="Poppins" pitchFamily="2"/>
                <a:cs typeface="Poppins" pitchFamily="2"/>
              </a:rPr>
              <a:t>Chris Nuber</a:t>
            </a:r>
            <a:br>
              <a:rPr lang="en-US" sz="1400" b="1">
                <a:solidFill>
                  <a:srgbClr val="FFFFFF"/>
                </a:solidFill>
              </a:rPr>
            </a:br>
            <a:r>
              <a:rPr lang="en-US" sz="1400">
                <a:solidFill>
                  <a:srgbClr val="FFFFFF"/>
                </a:solidFill>
              </a:rPr>
              <a:t>EdgeONE Kubernetes Lead</a:t>
            </a:r>
          </a:p>
        </p:txBody>
      </p:sp>
      <p:pic>
        <p:nvPicPr>
          <p:cNvPr id="7" name="Picture 2" descr="Platform One: DoD Enterprise DevSecOps Services | Office of the Chief  Software Officer, U.S Air Force">
            <a:extLst>
              <a:ext uri="{FF2B5EF4-FFF2-40B4-BE49-F238E27FC236}">
                <a16:creationId xmlns:a16="http://schemas.microsoft.com/office/drawing/2014/main" id="{6FB3DF79-2590-7D49-9F4F-1ACCAB334B84}"/>
              </a:ext>
            </a:extLst>
          </p:cNvPr>
          <p:cNvPicPr>
            <a:picLocks noChangeAspect="1"/>
          </p:cNvPicPr>
          <p:nvPr/>
        </p:nvPicPr>
        <p:blipFill>
          <a:blip r:embed="rId2"/>
          <a:srcRect/>
          <a:stretch>
            <a:fillRect/>
          </a:stretch>
        </p:blipFill>
        <p:spPr>
          <a:xfrm>
            <a:off x="6231590" y="1464658"/>
            <a:ext cx="1451655" cy="1451655"/>
          </a:xfrm>
          <a:prstGeom prst="rect">
            <a:avLst/>
          </a:prstGeom>
          <a:solidFill>
            <a:srgbClr val="F25354"/>
          </a:solidFill>
          <a:ln cap="flat">
            <a:noFill/>
          </a:ln>
        </p:spPr>
      </p:pic>
      <p:sp>
        <p:nvSpPr>
          <p:cNvPr id="8" name="TextBox 3">
            <a:extLst>
              <a:ext uri="{FF2B5EF4-FFF2-40B4-BE49-F238E27FC236}">
                <a16:creationId xmlns:a16="http://schemas.microsoft.com/office/drawing/2014/main" id="{DB1DFCF0-C143-6840-8B55-A976BEC27DED}"/>
              </a:ext>
            </a:extLst>
          </p:cNvPr>
          <p:cNvSpPr txBox="1"/>
          <p:nvPr/>
        </p:nvSpPr>
        <p:spPr>
          <a:xfrm>
            <a:off x="375800" y="5502200"/>
            <a:ext cx="2040940" cy="215441"/>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2353FF"/>
                </a:solidFill>
                <a:uFillTx/>
                <a:latin typeface="Poppins" pitchFamily="2"/>
                <a:cs typeface="Poppins" pitchFamily="2"/>
              </a:rPr>
              <a:t>* Denotes deployment with full ATO</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74">
    <p:spTree>
      <p:nvGrpSpPr>
        <p:cNvPr id="1" name=""/>
        <p:cNvGrpSpPr/>
        <p:nvPr/>
      </p:nvGrpSpPr>
      <p:grpSpPr>
        <a:xfrm>
          <a:off x="0" y="0"/>
          <a:ext cx="0" cy="0"/>
          <a:chOff x="0" y="0"/>
          <a:chExt cx="0" cy="0"/>
        </a:xfrm>
      </p:grpSpPr>
      <p:sp>
        <p:nvSpPr>
          <p:cNvPr id="17" name="Freeform 28">
            <a:extLst>
              <a:ext uri="{FF2B5EF4-FFF2-40B4-BE49-F238E27FC236}">
                <a16:creationId xmlns:a16="http://schemas.microsoft.com/office/drawing/2014/main" id="{2D7EFEC8-B99F-0F43-9E64-A0D73F4F17D1}"/>
              </a:ext>
            </a:extLst>
          </p:cNvPr>
          <p:cNvSpPr/>
          <p:nvPr/>
        </p:nvSpPr>
        <p:spPr>
          <a:xfrm rot="14074685">
            <a:off x="3586571" y="1312096"/>
            <a:ext cx="3910093" cy="4709342"/>
          </a:xfrm>
          <a:custGeom>
            <a:avLst/>
            <a:gdLst>
              <a:gd name="f0" fmla="val 10800000"/>
              <a:gd name="f1" fmla="val 5400000"/>
              <a:gd name="f2" fmla="val 180"/>
              <a:gd name="f3" fmla="val w"/>
              <a:gd name="f4" fmla="val h"/>
              <a:gd name="f5" fmla="val 0"/>
              <a:gd name="f6" fmla="val 2653322"/>
              <a:gd name="f7" fmla="val 3191306"/>
              <a:gd name="f8" fmla="val 2587528"/>
              <a:gd name="f9" fmla="val 1453191"/>
              <a:gd name="f10" fmla="val 2814767"/>
              <a:gd name="f11" fmla="val 2149548"/>
              <a:gd name="f12" fmla="val 2434472"/>
              <a:gd name="f13" fmla="val 2898272"/>
              <a:gd name="f14" fmla="val 1738115"/>
              <a:gd name="f15" fmla="val 3125512"/>
              <a:gd name="f16" fmla="val 1041757"/>
              <a:gd name="f17" fmla="val 3352751"/>
              <a:gd name="f18" fmla="val 293034"/>
              <a:gd name="f19" fmla="val 2972456"/>
              <a:gd name="f20" fmla="val 65794"/>
              <a:gd name="f21" fmla="val 2276099"/>
              <a:gd name="f22" fmla="+- 0 0 161446"/>
              <a:gd name="f23" fmla="val 1579741"/>
              <a:gd name="f24" fmla="val 218849"/>
              <a:gd name="f25" fmla="val 831018"/>
              <a:gd name="f26" fmla="val 915207"/>
              <a:gd name="f27" fmla="val 603778"/>
              <a:gd name="f28" fmla="val 958729"/>
              <a:gd name="f29" fmla="val 589575"/>
              <a:gd name="f30" fmla="val 1002456"/>
              <a:gd name="f31" fmla="val 577746"/>
              <a:gd name="f32" fmla="val 1046247"/>
              <a:gd name="f33" fmla="val 568219"/>
              <a:gd name="f34" fmla="val 1165268"/>
              <a:gd name="f35" fmla="val 548525"/>
              <a:gd name="f36" fmla="val 1323028"/>
              <a:gd name="f37" fmla="val 1496196"/>
              <a:gd name="f38" fmla="val 550478"/>
              <a:gd name="f39" fmla="val 1565871"/>
              <a:gd name="f40" fmla="val 559834"/>
              <a:gd name="f41" fmla="val 2028590"/>
              <a:gd name="f42" fmla="val 645088"/>
              <a:gd name="f43" fmla="val 2431300"/>
              <a:gd name="f44" fmla="val 974445"/>
              <a:gd name="f45" fmla="+- 0 0 -90"/>
              <a:gd name="f46" fmla="*/ f3 1 2653322"/>
              <a:gd name="f47" fmla="*/ f4 1 3191306"/>
              <a:gd name="f48" fmla="+- f7 0 f5"/>
              <a:gd name="f49" fmla="+- f6 0 f5"/>
              <a:gd name="f50" fmla="*/ f45 f0 1"/>
              <a:gd name="f51" fmla="*/ f49 1 2653322"/>
              <a:gd name="f52" fmla="*/ f48 1 3191306"/>
              <a:gd name="f53" fmla="*/ 2587528 f49 1"/>
              <a:gd name="f54" fmla="*/ 1738115 f49 1"/>
              <a:gd name="f55" fmla="*/ 65794 f49 1"/>
              <a:gd name="f56" fmla="*/ 915207 f49 1"/>
              <a:gd name="f57" fmla="*/ 1046247 f49 1"/>
              <a:gd name="f58" fmla="*/ 1165268 f49 1"/>
              <a:gd name="f59" fmla="*/ 1496196 f49 1"/>
              <a:gd name="f60" fmla="*/ 1565871 f49 1"/>
              <a:gd name="f61" fmla="*/ 1453191 f48 1"/>
              <a:gd name="f62" fmla="*/ 3125512 f48 1"/>
              <a:gd name="f63" fmla="*/ 2276099 f48 1"/>
              <a:gd name="f64" fmla="*/ 603778 f48 1"/>
              <a:gd name="f65" fmla="*/ 568219 f48 1"/>
              <a:gd name="f66" fmla="*/ 548525 f48 1"/>
              <a:gd name="f67" fmla="*/ 1323028 f49 1"/>
              <a:gd name="f68" fmla="*/ 0 f48 1"/>
              <a:gd name="f69" fmla="*/ 550478 f48 1"/>
              <a:gd name="f70" fmla="*/ 559834 f48 1"/>
              <a:gd name="f71" fmla="*/ f50 1 f2"/>
              <a:gd name="f72" fmla="*/ f53 1 2653322"/>
              <a:gd name="f73" fmla="*/ f54 1 2653322"/>
              <a:gd name="f74" fmla="*/ f55 1 2653322"/>
              <a:gd name="f75" fmla="*/ f56 1 2653322"/>
              <a:gd name="f76" fmla="*/ f57 1 2653322"/>
              <a:gd name="f77" fmla="*/ f58 1 2653322"/>
              <a:gd name="f78" fmla="*/ f59 1 2653322"/>
              <a:gd name="f79" fmla="*/ f60 1 2653322"/>
              <a:gd name="f80" fmla="*/ f61 1 3191306"/>
              <a:gd name="f81" fmla="*/ f62 1 3191306"/>
              <a:gd name="f82" fmla="*/ f63 1 3191306"/>
              <a:gd name="f83" fmla="*/ f64 1 3191306"/>
              <a:gd name="f84" fmla="*/ f65 1 3191306"/>
              <a:gd name="f85" fmla="*/ f66 1 3191306"/>
              <a:gd name="f86" fmla="*/ f67 1 2653322"/>
              <a:gd name="f87" fmla="*/ f68 1 3191306"/>
              <a:gd name="f88" fmla="*/ f69 1 3191306"/>
              <a:gd name="f89" fmla="*/ f70 1 3191306"/>
              <a:gd name="f90" fmla="*/ f5 1 f51"/>
              <a:gd name="f91" fmla="*/ f6 1 f51"/>
              <a:gd name="f92" fmla="*/ f5 1 f52"/>
              <a:gd name="f93" fmla="*/ f7 1 f52"/>
              <a:gd name="f94" fmla="+- f71 0 f1"/>
              <a:gd name="f95" fmla="*/ f72 1 f51"/>
              <a:gd name="f96" fmla="*/ f80 1 f52"/>
              <a:gd name="f97" fmla="*/ f73 1 f51"/>
              <a:gd name="f98" fmla="*/ f81 1 f52"/>
              <a:gd name="f99" fmla="*/ f74 1 f51"/>
              <a:gd name="f100" fmla="*/ f82 1 f52"/>
              <a:gd name="f101" fmla="*/ f75 1 f51"/>
              <a:gd name="f102" fmla="*/ f83 1 f52"/>
              <a:gd name="f103" fmla="*/ f76 1 f51"/>
              <a:gd name="f104" fmla="*/ f84 1 f52"/>
              <a:gd name="f105" fmla="*/ f77 1 f51"/>
              <a:gd name="f106" fmla="*/ f85 1 f52"/>
              <a:gd name="f107" fmla="*/ f86 1 f51"/>
              <a:gd name="f108" fmla="*/ f87 1 f52"/>
              <a:gd name="f109" fmla="*/ f78 1 f51"/>
              <a:gd name="f110" fmla="*/ f88 1 f52"/>
              <a:gd name="f111" fmla="*/ f79 1 f51"/>
              <a:gd name="f112" fmla="*/ f89 1 f52"/>
              <a:gd name="f113" fmla="*/ f90 f46 1"/>
              <a:gd name="f114" fmla="*/ f91 f46 1"/>
              <a:gd name="f115" fmla="*/ f93 f47 1"/>
              <a:gd name="f116" fmla="*/ f92 f47 1"/>
              <a:gd name="f117" fmla="*/ f95 f46 1"/>
              <a:gd name="f118" fmla="*/ f96 f47 1"/>
              <a:gd name="f119" fmla="*/ f97 f46 1"/>
              <a:gd name="f120" fmla="*/ f98 f47 1"/>
              <a:gd name="f121" fmla="*/ f99 f46 1"/>
              <a:gd name="f122" fmla="*/ f100 f47 1"/>
              <a:gd name="f123" fmla="*/ f101 f46 1"/>
              <a:gd name="f124" fmla="*/ f102 f47 1"/>
              <a:gd name="f125" fmla="*/ f103 f46 1"/>
              <a:gd name="f126" fmla="*/ f104 f47 1"/>
              <a:gd name="f127" fmla="*/ f105 f46 1"/>
              <a:gd name="f128" fmla="*/ f106 f47 1"/>
              <a:gd name="f129" fmla="*/ f107 f46 1"/>
              <a:gd name="f130" fmla="*/ f108 f47 1"/>
              <a:gd name="f131" fmla="*/ f109 f46 1"/>
              <a:gd name="f132" fmla="*/ f110 f47 1"/>
              <a:gd name="f133" fmla="*/ f111 f46 1"/>
              <a:gd name="f134" fmla="*/ f112 f47 1"/>
            </a:gdLst>
            <a:ahLst/>
            <a:cxnLst>
              <a:cxn ang="3cd4">
                <a:pos x="hc" y="t"/>
              </a:cxn>
              <a:cxn ang="0">
                <a:pos x="r" y="vc"/>
              </a:cxn>
              <a:cxn ang="cd4">
                <a:pos x="hc" y="b"/>
              </a:cxn>
              <a:cxn ang="cd2">
                <a:pos x="l" y="vc"/>
              </a:cxn>
              <a:cxn ang="f94">
                <a:pos x="f117" y="f118"/>
              </a:cxn>
              <a:cxn ang="f94">
                <a:pos x="f119" y="f120"/>
              </a:cxn>
              <a:cxn ang="f94">
                <a:pos x="f121" y="f122"/>
              </a:cxn>
              <a:cxn ang="f94">
                <a:pos x="f123" y="f124"/>
              </a:cxn>
              <a:cxn ang="f94">
                <a:pos x="f125" y="f126"/>
              </a:cxn>
              <a:cxn ang="f94">
                <a:pos x="f127" y="f128"/>
              </a:cxn>
              <a:cxn ang="f94">
                <a:pos x="f129" y="f130"/>
              </a:cxn>
              <a:cxn ang="f94">
                <a:pos x="f131" y="f132"/>
              </a:cxn>
              <a:cxn ang="f94">
                <a:pos x="f133" y="f134"/>
              </a:cxn>
              <a:cxn ang="f94">
                <a:pos x="f117" y="f118"/>
              </a:cxn>
            </a:cxnLst>
            <a:rect l="f113" t="f116" r="f114" b="f115"/>
            <a:pathLst>
              <a:path w="2653322" h="3191306">
                <a:moveTo>
                  <a:pt x="f8" y="f9"/>
                </a:moveTo>
                <a:cubicBezTo>
                  <a:pt x="f10" y="f11"/>
                  <a:pt x="f12" y="f13"/>
                  <a:pt x="f14" y="f15"/>
                </a:cubicBezTo>
                <a:cubicBezTo>
                  <a:pt x="f16" y="f17"/>
                  <a:pt x="f18" y="f19"/>
                  <a:pt x="f20" y="f21"/>
                </a:cubicBezTo>
                <a:cubicBezTo>
                  <a:pt x="f22" y="f23"/>
                  <a:pt x="f24" y="f25"/>
                  <a:pt x="f26" y="f27"/>
                </a:cubicBezTo>
                <a:cubicBezTo>
                  <a:pt x="f28" y="f29"/>
                  <a:pt x="f30" y="f31"/>
                  <a:pt x="f32" y="f33"/>
                </a:cubicBezTo>
                <a:lnTo>
                  <a:pt x="f34" y="f35"/>
                </a:lnTo>
                <a:lnTo>
                  <a:pt x="f36" y="f5"/>
                </a:lnTo>
                <a:lnTo>
                  <a:pt x="f37" y="f38"/>
                </a:lnTo>
                <a:lnTo>
                  <a:pt x="f39" y="f40"/>
                </a:lnTo>
                <a:cubicBezTo>
                  <a:pt x="f41" y="f42"/>
                  <a:pt x="f43" y="f44"/>
                  <a:pt x="f8" y="f9"/>
                </a:cubicBezTo>
                <a:close/>
              </a:path>
            </a:pathLst>
          </a:custGeom>
          <a:solidFill>
            <a:srgbClr val="24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18" name="Freeform 17">
            <a:extLst>
              <a:ext uri="{FF2B5EF4-FFF2-40B4-BE49-F238E27FC236}">
                <a16:creationId xmlns:a16="http://schemas.microsoft.com/office/drawing/2014/main" id="{B28E8673-0D7C-BE4B-B2EF-4A7AF9FEF612}"/>
              </a:ext>
            </a:extLst>
          </p:cNvPr>
          <p:cNvSpPr/>
          <p:nvPr/>
        </p:nvSpPr>
        <p:spPr>
          <a:xfrm rot="6486031">
            <a:off x="4937325" y="1233144"/>
            <a:ext cx="3341162" cy="4895999"/>
          </a:xfrm>
          <a:custGeom>
            <a:avLst/>
            <a:gdLst>
              <a:gd name="f0" fmla="val 10800000"/>
              <a:gd name="f1" fmla="val 5400000"/>
              <a:gd name="f2" fmla="val 180"/>
              <a:gd name="f3" fmla="val w"/>
              <a:gd name="f4" fmla="val h"/>
              <a:gd name="f5" fmla="val 0"/>
              <a:gd name="f6" fmla="val 2653322"/>
              <a:gd name="f7" fmla="val 3888065"/>
              <a:gd name="f8" fmla="val 2587528"/>
              <a:gd name="f9" fmla="val 2149950"/>
              <a:gd name="f10" fmla="val 2814767"/>
              <a:gd name="f11" fmla="val 2846307"/>
              <a:gd name="f12" fmla="val 2434472"/>
              <a:gd name="f13" fmla="val 3595031"/>
              <a:gd name="f14" fmla="val 1738115"/>
              <a:gd name="f15" fmla="val 3822271"/>
              <a:gd name="f16" fmla="val 1041757"/>
              <a:gd name="f17" fmla="val 4049510"/>
              <a:gd name="f18" fmla="val 293034"/>
              <a:gd name="f19" fmla="val 3669215"/>
              <a:gd name="f20" fmla="val 65794"/>
              <a:gd name="f21" fmla="val 2972858"/>
              <a:gd name="f22" fmla="+- 0 0 161446"/>
              <a:gd name="f23" fmla="val 2276500"/>
              <a:gd name="f24" fmla="val 218849"/>
              <a:gd name="f25" fmla="val 1527777"/>
              <a:gd name="f26" fmla="val 915207"/>
              <a:gd name="f27" fmla="val 1300537"/>
              <a:gd name="f28" fmla="val 958729"/>
              <a:gd name="f29" fmla="val 1286334"/>
              <a:gd name="f30" fmla="val 1002456"/>
              <a:gd name="f31" fmla="val 1274505"/>
              <a:gd name="f32" fmla="val 1046247"/>
              <a:gd name="f33" fmla="val 1264978"/>
              <a:gd name="f34" fmla="val 1165268"/>
              <a:gd name="f35" fmla="val 1245284"/>
              <a:gd name="f36" fmla="val 1315702"/>
              <a:gd name="f37" fmla="val 1496196"/>
              <a:gd name="f38" fmla="val 1247237"/>
              <a:gd name="f39" fmla="val 1565871"/>
              <a:gd name="f40" fmla="val 1256593"/>
              <a:gd name="f41" fmla="val 2028590"/>
              <a:gd name="f42" fmla="val 1341847"/>
              <a:gd name="f43" fmla="val 2431300"/>
              <a:gd name="f44" fmla="val 1671204"/>
              <a:gd name="f45" fmla="+- 0 0 -90"/>
              <a:gd name="f46" fmla="*/ f3 1 2653322"/>
              <a:gd name="f47" fmla="*/ f4 1 3888065"/>
              <a:gd name="f48" fmla="+- f7 0 f5"/>
              <a:gd name="f49" fmla="+- f6 0 f5"/>
              <a:gd name="f50" fmla="*/ f45 f0 1"/>
              <a:gd name="f51" fmla="*/ f49 1 2653322"/>
              <a:gd name="f52" fmla="*/ f48 1 3888065"/>
              <a:gd name="f53" fmla="*/ 2587528 f49 1"/>
              <a:gd name="f54" fmla="*/ 2149950 f48 1"/>
              <a:gd name="f55" fmla="*/ 1738115 f49 1"/>
              <a:gd name="f56" fmla="*/ 3822271 f48 1"/>
              <a:gd name="f57" fmla="*/ 65794 f49 1"/>
              <a:gd name="f58" fmla="*/ 2972858 f48 1"/>
              <a:gd name="f59" fmla="*/ 915207 f49 1"/>
              <a:gd name="f60" fmla="*/ 1300537 f48 1"/>
              <a:gd name="f61" fmla="*/ 1046247 f49 1"/>
              <a:gd name="f62" fmla="*/ 1264978 f48 1"/>
              <a:gd name="f63" fmla="*/ 1165268 f49 1"/>
              <a:gd name="f64" fmla="*/ 1245284 f48 1"/>
              <a:gd name="f65" fmla="*/ 1315702 f49 1"/>
              <a:gd name="f66" fmla="*/ 0 f48 1"/>
              <a:gd name="f67" fmla="*/ 1496196 f49 1"/>
              <a:gd name="f68" fmla="*/ 1247237 f48 1"/>
              <a:gd name="f69" fmla="*/ 1565871 f49 1"/>
              <a:gd name="f70" fmla="*/ 1256593 f48 1"/>
              <a:gd name="f71" fmla="*/ f50 1 f2"/>
              <a:gd name="f72" fmla="*/ f53 1 2653322"/>
              <a:gd name="f73" fmla="*/ f54 1 3888065"/>
              <a:gd name="f74" fmla="*/ f55 1 2653322"/>
              <a:gd name="f75" fmla="*/ f56 1 3888065"/>
              <a:gd name="f76" fmla="*/ f57 1 2653322"/>
              <a:gd name="f77" fmla="*/ f58 1 3888065"/>
              <a:gd name="f78" fmla="*/ f59 1 2653322"/>
              <a:gd name="f79" fmla="*/ f60 1 3888065"/>
              <a:gd name="f80" fmla="*/ f61 1 2653322"/>
              <a:gd name="f81" fmla="*/ f62 1 3888065"/>
              <a:gd name="f82" fmla="*/ f63 1 2653322"/>
              <a:gd name="f83" fmla="*/ f64 1 3888065"/>
              <a:gd name="f84" fmla="*/ f65 1 2653322"/>
              <a:gd name="f85" fmla="*/ f66 1 3888065"/>
              <a:gd name="f86" fmla="*/ f67 1 2653322"/>
              <a:gd name="f87" fmla="*/ f68 1 3888065"/>
              <a:gd name="f88" fmla="*/ f69 1 2653322"/>
              <a:gd name="f89" fmla="*/ f70 1 3888065"/>
              <a:gd name="f90" fmla="*/ f5 1 f51"/>
              <a:gd name="f91" fmla="*/ f6 1 f51"/>
              <a:gd name="f92" fmla="*/ f5 1 f52"/>
              <a:gd name="f93" fmla="*/ f7 1 f52"/>
              <a:gd name="f94" fmla="+- f71 0 f1"/>
              <a:gd name="f95" fmla="*/ f72 1 f51"/>
              <a:gd name="f96" fmla="*/ f73 1 f52"/>
              <a:gd name="f97" fmla="*/ f74 1 f51"/>
              <a:gd name="f98" fmla="*/ f75 1 f52"/>
              <a:gd name="f99" fmla="*/ f76 1 f51"/>
              <a:gd name="f100" fmla="*/ f77 1 f52"/>
              <a:gd name="f101" fmla="*/ f78 1 f51"/>
              <a:gd name="f102" fmla="*/ f79 1 f52"/>
              <a:gd name="f103" fmla="*/ f80 1 f51"/>
              <a:gd name="f104" fmla="*/ f81 1 f52"/>
              <a:gd name="f105" fmla="*/ f82 1 f51"/>
              <a:gd name="f106" fmla="*/ f83 1 f52"/>
              <a:gd name="f107" fmla="*/ f84 1 f51"/>
              <a:gd name="f108" fmla="*/ f85 1 f52"/>
              <a:gd name="f109" fmla="*/ f86 1 f51"/>
              <a:gd name="f110" fmla="*/ f87 1 f52"/>
              <a:gd name="f111" fmla="*/ f88 1 f51"/>
              <a:gd name="f112" fmla="*/ f89 1 f52"/>
              <a:gd name="f113" fmla="*/ f90 f46 1"/>
              <a:gd name="f114" fmla="*/ f91 f46 1"/>
              <a:gd name="f115" fmla="*/ f93 f47 1"/>
              <a:gd name="f116" fmla="*/ f92 f47 1"/>
              <a:gd name="f117" fmla="*/ f95 f46 1"/>
              <a:gd name="f118" fmla="*/ f96 f47 1"/>
              <a:gd name="f119" fmla="*/ f97 f46 1"/>
              <a:gd name="f120" fmla="*/ f98 f47 1"/>
              <a:gd name="f121" fmla="*/ f99 f46 1"/>
              <a:gd name="f122" fmla="*/ f100 f47 1"/>
              <a:gd name="f123" fmla="*/ f101 f46 1"/>
              <a:gd name="f124" fmla="*/ f102 f47 1"/>
              <a:gd name="f125" fmla="*/ f103 f46 1"/>
              <a:gd name="f126" fmla="*/ f104 f47 1"/>
              <a:gd name="f127" fmla="*/ f105 f46 1"/>
              <a:gd name="f128" fmla="*/ f106 f47 1"/>
              <a:gd name="f129" fmla="*/ f107 f46 1"/>
              <a:gd name="f130" fmla="*/ f108 f47 1"/>
              <a:gd name="f131" fmla="*/ f109 f46 1"/>
              <a:gd name="f132" fmla="*/ f110 f47 1"/>
              <a:gd name="f133" fmla="*/ f111 f46 1"/>
              <a:gd name="f134" fmla="*/ f112 f47 1"/>
            </a:gdLst>
            <a:ahLst/>
            <a:cxnLst>
              <a:cxn ang="3cd4">
                <a:pos x="hc" y="t"/>
              </a:cxn>
              <a:cxn ang="0">
                <a:pos x="r" y="vc"/>
              </a:cxn>
              <a:cxn ang="cd4">
                <a:pos x="hc" y="b"/>
              </a:cxn>
              <a:cxn ang="cd2">
                <a:pos x="l" y="vc"/>
              </a:cxn>
              <a:cxn ang="f94">
                <a:pos x="f117" y="f118"/>
              </a:cxn>
              <a:cxn ang="f94">
                <a:pos x="f119" y="f120"/>
              </a:cxn>
              <a:cxn ang="f94">
                <a:pos x="f121" y="f122"/>
              </a:cxn>
              <a:cxn ang="f94">
                <a:pos x="f123" y="f124"/>
              </a:cxn>
              <a:cxn ang="f94">
                <a:pos x="f125" y="f126"/>
              </a:cxn>
              <a:cxn ang="f94">
                <a:pos x="f127" y="f128"/>
              </a:cxn>
              <a:cxn ang="f94">
                <a:pos x="f129" y="f130"/>
              </a:cxn>
              <a:cxn ang="f94">
                <a:pos x="f131" y="f132"/>
              </a:cxn>
              <a:cxn ang="f94">
                <a:pos x="f133" y="f134"/>
              </a:cxn>
              <a:cxn ang="f94">
                <a:pos x="f117" y="f118"/>
              </a:cxn>
            </a:cxnLst>
            <a:rect l="f113" t="f116" r="f114" b="f115"/>
            <a:pathLst>
              <a:path w="2653322" h="3888065">
                <a:moveTo>
                  <a:pt x="f8" y="f9"/>
                </a:moveTo>
                <a:cubicBezTo>
                  <a:pt x="f10" y="f11"/>
                  <a:pt x="f12" y="f13"/>
                  <a:pt x="f14" y="f15"/>
                </a:cubicBezTo>
                <a:cubicBezTo>
                  <a:pt x="f16" y="f17"/>
                  <a:pt x="f18" y="f19"/>
                  <a:pt x="f20" y="f21"/>
                </a:cubicBezTo>
                <a:cubicBezTo>
                  <a:pt x="f22" y="f23"/>
                  <a:pt x="f24" y="f25"/>
                  <a:pt x="f26" y="f27"/>
                </a:cubicBezTo>
                <a:cubicBezTo>
                  <a:pt x="f28" y="f29"/>
                  <a:pt x="f30" y="f31"/>
                  <a:pt x="f32" y="f33"/>
                </a:cubicBezTo>
                <a:lnTo>
                  <a:pt x="f34" y="f35"/>
                </a:lnTo>
                <a:lnTo>
                  <a:pt x="f36" y="f5"/>
                </a:lnTo>
                <a:lnTo>
                  <a:pt x="f37" y="f38"/>
                </a:lnTo>
                <a:lnTo>
                  <a:pt x="f39" y="f40"/>
                </a:lnTo>
                <a:cubicBezTo>
                  <a:pt x="f41" y="f42"/>
                  <a:pt x="f43" y="f44"/>
                  <a:pt x="f8" y="f9"/>
                </a:cubicBezTo>
                <a:close/>
              </a:path>
            </a:pathLst>
          </a:custGeom>
          <a:solidFill>
            <a:srgbClr val="31BA7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19" name="Freeform 9">
            <a:extLst>
              <a:ext uri="{FF2B5EF4-FFF2-40B4-BE49-F238E27FC236}">
                <a16:creationId xmlns:a16="http://schemas.microsoft.com/office/drawing/2014/main" id="{1B01125D-8F83-2D4C-8BD7-BFAFCB307E2F}"/>
              </a:ext>
            </a:extLst>
          </p:cNvPr>
          <p:cNvSpPr/>
          <p:nvPr/>
        </p:nvSpPr>
        <p:spPr>
          <a:xfrm rot="3517984">
            <a:off x="5087829" y="1183119"/>
            <a:ext cx="2653323" cy="3888065"/>
          </a:xfrm>
          <a:custGeom>
            <a:avLst/>
            <a:gdLst>
              <a:gd name="f0" fmla="val 10800000"/>
              <a:gd name="f1" fmla="val 5400000"/>
              <a:gd name="f2" fmla="val 180"/>
              <a:gd name="f3" fmla="val w"/>
              <a:gd name="f4" fmla="val h"/>
              <a:gd name="f5" fmla="val 0"/>
              <a:gd name="f6" fmla="val 2653322"/>
              <a:gd name="f7" fmla="val 3888065"/>
              <a:gd name="f8" fmla="val 2587528"/>
              <a:gd name="f9" fmla="val 2149950"/>
              <a:gd name="f10" fmla="val 2814767"/>
              <a:gd name="f11" fmla="val 2846307"/>
              <a:gd name="f12" fmla="val 2434472"/>
              <a:gd name="f13" fmla="val 3595031"/>
              <a:gd name="f14" fmla="val 1738115"/>
              <a:gd name="f15" fmla="val 3822271"/>
              <a:gd name="f16" fmla="val 1041757"/>
              <a:gd name="f17" fmla="val 4049510"/>
              <a:gd name="f18" fmla="val 293034"/>
              <a:gd name="f19" fmla="val 3669215"/>
              <a:gd name="f20" fmla="val 65794"/>
              <a:gd name="f21" fmla="val 2972858"/>
              <a:gd name="f22" fmla="+- 0 0 161446"/>
              <a:gd name="f23" fmla="val 2276500"/>
              <a:gd name="f24" fmla="val 218849"/>
              <a:gd name="f25" fmla="val 1527777"/>
              <a:gd name="f26" fmla="val 915207"/>
              <a:gd name="f27" fmla="val 1300537"/>
              <a:gd name="f28" fmla="val 958729"/>
              <a:gd name="f29" fmla="val 1286334"/>
              <a:gd name="f30" fmla="val 1002456"/>
              <a:gd name="f31" fmla="val 1274505"/>
              <a:gd name="f32" fmla="val 1046247"/>
              <a:gd name="f33" fmla="val 1264978"/>
              <a:gd name="f34" fmla="val 1165268"/>
              <a:gd name="f35" fmla="val 1245284"/>
              <a:gd name="f36" fmla="val 1315702"/>
              <a:gd name="f37" fmla="val 1496196"/>
              <a:gd name="f38" fmla="val 1247237"/>
              <a:gd name="f39" fmla="val 1565871"/>
              <a:gd name="f40" fmla="val 1256593"/>
              <a:gd name="f41" fmla="val 2028590"/>
              <a:gd name="f42" fmla="val 1341847"/>
              <a:gd name="f43" fmla="val 2431300"/>
              <a:gd name="f44" fmla="val 1671204"/>
              <a:gd name="f45" fmla="+- 0 0 -90"/>
              <a:gd name="f46" fmla="*/ f3 1 2653322"/>
              <a:gd name="f47" fmla="*/ f4 1 3888065"/>
              <a:gd name="f48" fmla="+- f7 0 f5"/>
              <a:gd name="f49" fmla="+- f6 0 f5"/>
              <a:gd name="f50" fmla="*/ f45 f0 1"/>
              <a:gd name="f51" fmla="*/ f49 1 2653322"/>
              <a:gd name="f52" fmla="*/ f48 1 3888065"/>
              <a:gd name="f53" fmla="*/ 2587528 f49 1"/>
              <a:gd name="f54" fmla="*/ 2149950 f48 1"/>
              <a:gd name="f55" fmla="*/ 1738115 f49 1"/>
              <a:gd name="f56" fmla="*/ 3822271 f48 1"/>
              <a:gd name="f57" fmla="*/ 65794 f49 1"/>
              <a:gd name="f58" fmla="*/ 2972858 f48 1"/>
              <a:gd name="f59" fmla="*/ 915207 f49 1"/>
              <a:gd name="f60" fmla="*/ 1300537 f48 1"/>
              <a:gd name="f61" fmla="*/ 1046247 f49 1"/>
              <a:gd name="f62" fmla="*/ 1264978 f48 1"/>
              <a:gd name="f63" fmla="*/ 1165268 f49 1"/>
              <a:gd name="f64" fmla="*/ 1245284 f48 1"/>
              <a:gd name="f65" fmla="*/ 1315702 f49 1"/>
              <a:gd name="f66" fmla="*/ 0 f48 1"/>
              <a:gd name="f67" fmla="*/ 1496196 f49 1"/>
              <a:gd name="f68" fmla="*/ 1247237 f48 1"/>
              <a:gd name="f69" fmla="*/ 1565871 f49 1"/>
              <a:gd name="f70" fmla="*/ 1256593 f48 1"/>
              <a:gd name="f71" fmla="*/ f50 1 f2"/>
              <a:gd name="f72" fmla="*/ f53 1 2653322"/>
              <a:gd name="f73" fmla="*/ f54 1 3888065"/>
              <a:gd name="f74" fmla="*/ f55 1 2653322"/>
              <a:gd name="f75" fmla="*/ f56 1 3888065"/>
              <a:gd name="f76" fmla="*/ f57 1 2653322"/>
              <a:gd name="f77" fmla="*/ f58 1 3888065"/>
              <a:gd name="f78" fmla="*/ f59 1 2653322"/>
              <a:gd name="f79" fmla="*/ f60 1 3888065"/>
              <a:gd name="f80" fmla="*/ f61 1 2653322"/>
              <a:gd name="f81" fmla="*/ f62 1 3888065"/>
              <a:gd name="f82" fmla="*/ f63 1 2653322"/>
              <a:gd name="f83" fmla="*/ f64 1 3888065"/>
              <a:gd name="f84" fmla="*/ f65 1 2653322"/>
              <a:gd name="f85" fmla="*/ f66 1 3888065"/>
              <a:gd name="f86" fmla="*/ f67 1 2653322"/>
              <a:gd name="f87" fmla="*/ f68 1 3888065"/>
              <a:gd name="f88" fmla="*/ f69 1 2653322"/>
              <a:gd name="f89" fmla="*/ f70 1 3888065"/>
              <a:gd name="f90" fmla="*/ f5 1 f51"/>
              <a:gd name="f91" fmla="*/ f6 1 f51"/>
              <a:gd name="f92" fmla="*/ f5 1 f52"/>
              <a:gd name="f93" fmla="*/ f7 1 f52"/>
              <a:gd name="f94" fmla="+- f71 0 f1"/>
              <a:gd name="f95" fmla="*/ f72 1 f51"/>
              <a:gd name="f96" fmla="*/ f73 1 f52"/>
              <a:gd name="f97" fmla="*/ f74 1 f51"/>
              <a:gd name="f98" fmla="*/ f75 1 f52"/>
              <a:gd name="f99" fmla="*/ f76 1 f51"/>
              <a:gd name="f100" fmla="*/ f77 1 f52"/>
              <a:gd name="f101" fmla="*/ f78 1 f51"/>
              <a:gd name="f102" fmla="*/ f79 1 f52"/>
              <a:gd name="f103" fmla="*/ f80 1 f51"/>
              <a:gd name="f104" fmla="*/ f81 1 f52"/>
              <a:gd name="f105" fmla="*/ f82 1 f51"/>
              <a:gd name="f106" fmla="*/ f83 1 f52"/>
              <a:gd name="f107" fmla="*/ f84 1 f51"/>
              <a:gd name="f108" fmla="*/ f85 1 f52"/>
              <a:gd name="f109" fmla="*/ f86 1 f51"/>
              <a:gd name="f110" fmla="*/ f87 1 f52"/>
              <a:gd name="f111" fmla="*/ f88 1 f51"/>
              <a:gd name="f112" fmla="*/ f89 1 f52"/>
              <a:gd name="f113" fmla="*/ f90 f46 1"/>
              <a:gd name="f114" fmla="*/ f91 f46 1"/>
              <a:gd name="f115" fmla="*/ f93 f47 1"/>
              <a:gd name="f116" fmla="*/ f92 f47 1"/>
              <a:gd name="f117" fmla="*/ f95 f46 1"/>
              <a:gd name="f118" fmla="*/ f96 f47 1"/>
              <a:gd name="f119" fmla="*/ f97 f46 1"/>
              <a:gd name="f120" fmla="*/ f98 f47 1"/>
              <a:gd name="f121" fmla="*/ f99 f46 1"/>
              <a:gd name="f122" fmla="*/ f100 f47 1"/>
              <a:gd name="f123" fmla="*/ f101 f46 1"/>
              <a:gd name="f124" fmla="*/ f102 f47 1"/>
              <a:gd name="f125" fmla="*/ f103 f46 1"/>
              <a:gd name="f126" fmla="*/ f104 f47 1"/>
              <a:gd name="f127" fmla="*/ f105 f46 1"/>
              <a:gd name="f128" fmla="*/ f106 f47 1"/>
              <a:gd name="f129" fmla="*/ f107 f46 1"/>
              <a:gd name="f130" fmla="*/ f108 f47 1"/>
              <a:gd name="f131" fmla="*/ f109 f46 1"/>
              <a:gd name="f132" fmla="*/ f110 f47 1"/>
              <a:gd name="f133" fmla="*/ f111 f46 1"/>
              <a:gd name="f134" fmla="*/ f112 f47 1"/>
            </a:gdLst>
            <a:ahLst/>
            <a:cxnLst>
              <a:cxn ang="3cd4">
                <a:pos x="hc" y="t"/>
              </a:cxn>
              <a:cxn ang="0">
                <a:pos x="r" y="vc"/>
              </a:cxn>
              <a:cxn ang="cd4">
                <a:pos x="hc" y="b"/>
              </a:cxn>
              <a:cxn ang="cd2">
                <a:pos x="l" y="vc"/>
              </a:cxn>
              <a:cxn ang="f94">
                <a:pos x="f117" y="f118"/>
              </a:cxn>
              <a:cxn ang="f94">
                <a:pos x="f119" y="f120"/>
              </a:cxn>
              <a:cxn ang="f94">
                <a:pos x="f121" y="f122"/>
              </a:cxn>
              <a:cxn ang="f94">
                <a:pos x="f123" y="f124"/>
              </a:cxn>
              <a:cxn ang="f94">
                <a:pos x="f125" y="f126"/>
              </a:cxn>
              <a:cxn ang="f94">
                <a:pos x="f127" y="f128"/>
              </a:cxn>
              <a:cxn ang="f94">
                <a:pos x="f129" y="f130"/>
              </a:cxn>
              <a:cxn ang="f94">
                <a:pos x="f131" y="f132"/>
              </a:cxn>
              <a:cxn ang="f94">
                <a:pos x="f133" y="f134"/>
              </a:cxn>
              <a:cxn ang="f94">
                <a:pos x="f117" y="f118"/>
              </a:cxn>
            </a:cxnLst>
            <a:rect l="f113" t="f116" r="f114" b="f115"/>
            <a:pathLst>
              <a:path w="2653322" h="3888065">
                <a:moveTo>
                  <a:pt x="f8" y="f9"/>
                </a:moveTo>
                <a:cubicBezTo>
                  <a:pt x="f10" y="f11"/>
                  <a:pt x="f12" y="f13"/>
                  <a:pt x="f14" y="f15"/>
                </a:cubicBezTo>
                <a:cubicBezTo>
                  <a:pt x="f16" y="f17"/>
                  <a:pt x="f18" y="f19"/>
                  <a:pt x="f20" y="f21"/>
                </a:cubicBezTo>
                <a:cubicBezTo>
                  <a:pt x="f22" y="f23"/>
                  <a:pt x="f24" y="f25"/>
                  <a:pt x="f26" y="f27"/>
                </a:cubicBezTo>
                <a:cubicBezTo>
                  <a:pt x="f28" y="f29"/>
                  <a:pt x="f30" y="f31"/>
                  <a:pt x="f32" y="f33"/>
                </a:cubicBezTo>
                <a:lnTo>
                  <a:pt x="f34" y="f35"/>
                </a:lnTo>
                <a:lnTo>
                  <a:pt x="f36" y="f5"/>
                </a:lnTo>
                <a:lnTo>
                  <a:pt x="f37" y="f38"/>
                </a:lnTo>
                <a:lnTo>
                  <a:pt x="f39" y="f40"/>
                </a:lnTo>
                <a:cubicBezTo>
                  <a:pt x="f41" y="f42"/>
                  <a:pt x="f43" y="f44"/>
                  <a:pt x="f8" y="f9"/>
                </a:cubicBezTo>
                <a:close/>
              </a:path>
            </a:pathLst>
          </a:custGeom>
          <a:solidFill>
            <a:srgbClr val="191F7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20" name="Freeform 10">
            <a:extLst>
              <a:ext uri="{FF2B5EF4-FFF2-40B4-BE49-F238E27FC236}">
                <a16:creationId xmlns:a16="http://schemas.microsoft.com/office/drawing/2014/main" id="{D5109E26-05DB-C541-8D31-709039EE9544}"/>
              </a:ext>
            </a:extLst>
          </p:cNvPr>
          <p:cNvSpPr/>
          <p:nvPr/>
        </p:nvSpPr>
        <p:spPr>
          <a:xfrm rot="18024484">
            <a:off x="4234240" y="1279739"/>
            <a:ext cx="2030534" cy="3558241"/>
          </a:xfrm>
          <a:custGeom>
            <a:avLst/>
            <a:gdLst>
              <a:gd name="f0" fmla="val 10800000"/>
              <a:gd name="f1" fmla="val 5400000"/>
              <a:gd name="f2" fmla="val 180"/>
              <a:gd name="f3" fmla="val w"/>
              <a:gd name="f4" fmla="val h"/>
              <a:gd name="f5" fmla="val 0"/>
              <a:gd name="f6" fmla="val 2030537"/>
              <a:gd name="f7" fmla="val 3558238"/>
              <a:gd name="f8" fmla="val 1985962"/>
              <a:gd name="f9" fmla="val 2839582"/>
              <a:gd name="f10" fmla="val 1822148"/>
              <a:gd name="f11" fmla="val 3375681"/>
              <a:gd name="f12" fmla="val 1254755"/>
              <a:gd name="f13" fmla="val 3677478"/>
              <a:gd name="f14" fmla="val 718656"/>
              <a:gd name="f15" fmla="val 3513663"/>
              <a:gd name="f16" fmla="val 182557"/>
              <a:gd name="f17" fmla="val 3349848"/>
              <a:gd name="f18" fmla="+- 0 0 119239"/>
              <a:gd name="f19" fmla="val 2782456"/>
              <a:gd name="f20" fmla="val 44575"/>
              <a:gd name="f21" fmla="val 2246357"/>
              <a:gd name="f22" fmla="val 146959"/>
              <a:gd name="f23" fmla="val 1911295"/>
              <a:gd name="f24" fmla="val 406991"/>
              <a:gd name="f25" fmla="val 1667757"/>
              <a:gd name="f26" fmla="val 718501"/>
              <a:gd name="f27" fmla="val 1572216"/>
              <a:gd name="f28" fmla="val 874069"/>
              <a:gd name="f29" fmla="val 1540563"/>
              <a:gd name="f30" fmla="val 1060173"/>
              <a:gd name="f31" fmla="val 1286990"/>
              <a:gd name="f32" fmla="val 1567332"/>
              <a:gd name="f33" fmla="val 1311881"/>
              <a:gd name="f34" fmla="val 1572276"/>
              <a:gd name="f35" fmla="val 1847981"/>
              <a:gd name="f36" fmla="val 1736091"/>
              <a:gd name="f37" fmla="val 2149777"/>
              <a:gd name="f38" fmla="val 2303483"/>
              <a:gd name="f39" fmla="+- 0 0 -90"/>
              <a:gd name="f40" fmla="*/ f3 1 2030537"/>
              <a:gd name="f41" fmla="*/ f4 1 3558238"/>
              <a:gd name="f42" fmla="+- f7 0 f5"/>
              <a:gd name="f43" fmla="+- f6 0 f5"/>
              <a:gd name="f44" fmla="*/ f39 f0 1"/>
              <a:gd name="f45" fmla="*/ f43 1 2030537"/>
              <a:gd name="f46" fmla="*/ f42 1 3558238"/>
              <a:gd name="f47" fmla="*/ 1985962 f43 1"/>
              <a:gd name="f48" fmla="*/ 2839582 f42 1"/>
              <a:gd name="f49" fmla="*/ 718656 f43 1"/>
              <a:gd name="f50" fmla="*/ 3513663 f42 1"/>
              <a:gd name="f51" fmla="*/ 44575 f43 1"/>
              <a:gd name="f52" fmla="*/ 2246357 f42 1"/>
              <a:gd name="f53" fmla="*/ 718501 f43 1"/>
              <a:gd name="f54" fmla="*/ 1572216 f42 1"/>
              <a:gd name="f55" fmla="*/ 874069 f43 1"/>
              <a:gd name="f56" fmla="*/ 1540563 f42 1"/>
              <a:gd name="f57" fmla="*/ 1060173 f43 1"/>
              <a:gd name="f58" fmla="*/ 0 f42 1"/>
              <a:gd name="f59" fmla="*/ 1286990 f43 1"/>
              <a:gd name="f60" fmla="*/ 1567332 f42 1"/>
              <a:gd name="f61" fmla="*/ 1311881 f43 1"/>
              <a:gd name="f62" fmla="*/ 1572276 f42 1"/>
              <a:gd name="f63" fmla="*/ f44 1 f2"/>
              <a:gd name="f64" fmla="*/ f47 1 2030537"/>
              <a:gd name="f65" fmla="*/ f48 1 3558238"/>
              <a:gd name="f66" fmla="*/ f49 1 2030537"/>
              <a:gd name="f67" fmla="*/ f50 1 3558238"/>
              <a:gd name="f68" fmla="*/ f51 1 2030537"/>
              <a:gd name="f69" fmla="*/ f52 1 3558238"/>
              <a:gd name="f70" fmla="*/ f53 1 2030537"/>
              <a:gd name="f71" fmla="*/ f54 1 3558238"/>
              <a:gd name="f72" fmla="*/ f55 1 2030537"/>
              <a:gd name="f73" fmla="*/ f56 1 3558238"/>
              <a:gd name="f74" fmla="*/ f57 1 2030537"/>
              <a:gd name="f75" fmla="*/ f58 1 3558238"/>
              <a:gd name="f76" fmla="*/ f59 1 2030537"/>
              <a:gd name="f77" fmla="*/ f60 1 3558238"/>
              <a:gd name="f78" fmla="*/ f61 1 2030537"/>
              <a:gd name="f79" fmla="*/ f62 1 3558238"/>
              <a:gd name="f80" fmla="*/ f5 1 f45"/>
              <a:gd name="f81" fmla="*/ f6 1 f45"/>
              <a:gd name="f82" fmla="*/ f5 1 f46"/>
              <a:gd name="f83" fmla="*/ f7 1 f46"/>
              <a:gd name="f84" fmla="+- f63 0 f1"/>
              <a:gd name="f85" fmla="*/ f64 1 f45"/>
              <a:gd name="f86" fmla="*/ f65 1 f46"/>
              <a:gd name="f87" fmla="*/ f66 1 f45"/>
              <a:gd name="f88" fmla="*/ f67 1 f46"/>
              <a:gd name="f89" fmla="*/ f68 1 f45"/>
              <a:gd name="f90" fmla="*/ f69 1 f46"/>
              <a:gd name="f91" fmla="*/ f70 1 f45"/>
              <a:gd name="f92" fmla="*/ f71 1 f46"/>
              <a:gd name="f93" fmla="*/ f72 1 f45"/>
              <a:gd name="f94" fmla="*/ f73 1 f46"/>
              <a:gd name="f95" fmla="*/ f74 1 f45"/>
              <a:gd name="f96" fmla="*/ f75 1 f46"/>
              <a:gd name="f97" fmla="*/ f76 1 f45"/>
              <a:gd name="f98" fmla="*/ f77 1 f46"/>
              <a:gd name="f99" fmla="*/ f78 1 f45"/>
              <a:gd name="f100" fmla="*/ f79 1 f46"/>
              <a:gd name="f101" fmla="*/ f80 f40 1"/>
              <a:gd name="f102" fmla="*/ f81 f40 1"/>
              <a:gd name="f103" fmla="*/ f83 f41 1"/>
              <a:gd name="f104" fmla="*/ f82 f41 1"/>
              <a:gd name="f105" fmla="*/ f85 f40 1"/>
              <a:gd name="f106" fmla="*/ f86 f41 1"/>
              <a:gd name="f107" fmla="*/ f87 f40 1"/>
              <a:gd name="f108" fmla="*/ f88 f41 1"/>
              <a:gd name="f109" fmla="*/ f89 f40 1"/>
              <a:gd name="f110" fmla="*/ f90 f41 1"/>
              <a:gd name="f111" fmla="*/ f91 f40 1"/>
              <a:gd name="f112" fmla="*/ f92 f41 1"/>
              <a:gd name="f113" fmla="*/ f93 f40 1"/>
              <a:gd name="f114" fmla="*/ f94 f41 1"/>
              <a:gd name="f115" fmla="*/ f95 f40 1"/>
              <a:gd name="f116" fmla="*/ f96 f41 1"/>
              <a:gd name="f117" fmla="*/ f97 f40 1"/>
              <a:gd name="f118" fmla="*/ f98 f41 1"/>
              <a:gd name="f119" fmla="*/ f99 f40 1"/>
              <a:gd name="f120" fmla="*/ f100 f41 1"/>
            </a:gdLst>
            <a:ahLst/>
            <a:cxnLst>
              <a:cxn ang="3cd4">
                <a:pos x="hc" y="t"/>
              </a:cxn>
              <a:cxn ang="0">
                <a:pos x="r" y="vc"/>
              </a:cxn>
              <a:cxn ang="cd4">
                <a:pos x="hc" y="b"/>
              </a:cxn>
              <a:cxn ang="cd2">
                <a:pos x="l" y="vc"/>
              </a:cxn>
              <a:cxn ang="f84">
                <a:pos x="f105" y="f106"/>
              </a:cxn>
              <a:cxn ang="f84">
                <a:pos x="f107" y="f108"/>
              </a:cxn>
              <a:cxn ang="f84">
                <a:pos x="f109" y="f110"/>
              </a:cxn>
              <a:cxn ang="f84">
                <a:pos x="f111" y="f112"/>
              </a:cxn>
              <a:cxn ang="f84">
                <a:pos x="f113" y="f114"/>
              </a:cxn>
              <a:cxn ang="f84">
                <a:pos x="f115" y="f116"/>
              </a:cxn>
              <a:cxn ang="f84">
                <a:pos x="f117" y="f118"/>
              </a:cxn>
              <a:cxn ang="f84">
                <a:pos x="f119" y="f120"/>
              </a:cxn>
              <a:cxn ang="f84">
                <a:pos x="f105" y="f106"/>
              </a:cxn>
            </a:cxnLst>
            <a:rect l="f101" t="f104" r="f102" b="f103"/>
            <a:pathLst>
              <a:path w="2030537" h="3558238">
                <a:moveTo>
                  <a:pt x="f8" y="f9"/>
                </a:moveTo>
                <a:cubicBezTo>
                  <a:pt x="f10" y="f11"/>
                  <a:pt x="f12" y="f13"/>
                  <a:pt x="f14" y="f15"/>
                </a:cubicBezTo>
                <a:cubicBezTo>
                  <a:pt x="f16" y="f17"/>
                  <a:pt x="f18" y="f19"/>
                  <a:pt x="f20" y="f21"/>
                </a:cubicBezTo>
                <a:cubicBezTo>
                  <a:pt x="f22" y="f23"/>
                  <a:pt x="f24" y="f25"/>
                  <a:pt x="f26" y="f27"/>
                </a:cubicBezTo>
                <a:lnTo>
                  <a:pt x="f28" y="f29"/>
                </a:lnTo>
                <a:lnTo>
                  <a:pt x="f30" y="f5"/>
                </a:lnTo>
                <a:lnTo>
                  <a:pt x="f31" y="f32"/>
                </a:lnTo>
                <a:lnTo>
                  <a:pt x="f33" y="f34"/>
                </a:lnTo>
                <a:cubicBezTo>
                  <a:pt x="f35" y="f36"/>
                  <a:pt x="f37" y="f38"/>
                  <a:pt x="f8" y="f9"/>
                </a:cubicBezTo>
                <a:close/>
              </a:path>
            </a:pathLst>
          </a:custGeom>
          <a:solidFill>
            <a:srgbClr val="99C1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2" name="Slide Number Placeholder 1">
            <a:extLst>
              <a:ext uri="{FF2B5EF4-FFF2-40B4-BE49-F238E27FC236}">
                <a16:creationId xmlns:a16="http://schemas.microsoft.com/office/drawing/2014/main" id="{2A6B2C6E-74DD-AC42-88FB-4DCBBC582B96}"/>
              </a:ext>
            </a:extLst>
          </p:cNvPr>
          <p:cNvSpPr txBox="1"/>
          <p:nvPr/>
        </p:nvSpPr>
        <p:spPr>
          <a:xfrm>
            <a:off x="11171270" y="6294729"/>
            <a:ext cx="288886" cy="123114"/>
          </a:xfrm>
          <a:prstGeom prst="rect">
            <a:avLst/>
          </a:prstGeom>
          <a:noFill/>
          <a:ln cap="flat">
            <a:noFill/>
          </a:ln>
        </p:spPr>
        <p:txBody>
          <a:bodyPr vert="horz" wrap="square" lIns="0" tIns="0" rIns="0" bIns="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41994A0-DA17-F244-B8BF-F12CE8DECD97}" type="slidenum">
              <a:rPr/>
              <a:t>38</a:t>
            </a:fld>
            <a:endParaRPr lang="en-US" sz="800" b="0" i="0" u="none" strike="noStrike" kern="1200" cap="none" spc="0" baseline="0">
              <a:solidFill>
                <a:srgbClr val="000000"/>
              </a:solidFill>
              <a:uFillTx/>
              <a:latin typeface="Poppins SemiBold" pitchFamily="2"/>
              <a:cs typeface="Poppins SemiBold" pitchFamily="2"/>
            </a:endParaRPr>
          </a:p>
        </p:txBody>
      </p:sp>
      <p:sp>
        <p:nvSpPr>
          <p:cNvPr id="3" name="Title 2">
            <a:extLst>
              <a:ext uri="{FF2B5EF4-FFF2-40B4-BE49-F238E27FC236}">
                <a16:creationId xmlns:a16="http://schemas.microsoft.com/office/drawing/2014/main" id="{DC304CD9-FF8B-8C4D-8A63-44C340184008}"/>
              </a:ext>
            </a:extLst>
          </p:cNvPr>
          <p:cNvSpPr txBox="1">
            <a:spLocks noGrp="1"/>
          </p:cNvSpPr>
          <p:nvPr>
            <p:ph type="title"/>
          </p:nvPr>
        </p:nvSpPr>
        <p:spPr>
          <a:xfrm>
            <a:off x="559777" y="477033"/>
            <a:ext cx="10728326" cy="455508"/>
          </a:xfrm>
        </p:spPr>
        <p:txBody>
          <a:bodyPr/>
          <a:lstStyle/>
          <a:p>
            <a:pPr lvl="0"/>
            <a:r>
              <a:rPr lang="en-GB"/>
              <a:t>Rancher Federal Support &amp; Global Services</a:t>
            </a:r>
          </a:p>
        </p:txBody>
      </p:sp>
      <p:grpSp>
        <p:nvGrpSpPr>
          <p:cNvPr id="4" name="Group 34">
            <a:extLst>
              <a:ext uri="{FF2B5EF4-FFF2-40B4-BE49-F238E27FC236}">
                <a16:creationId xmlns:a16="http://schemas.microsoft.com/office/drawing/2014/main" id="{BC1E2A24-6243-084A-AE6D-E8B8206655E1}"/>
              </a:ext>
            </a:extLst>
          </p:cNvPr>
          <p:cNvGrpSpPr/>
          <p:nvPr/>
        </p:nvGrpSpPr>
        <p:grpSpPr>
          <a:xfrm>
            <a:off x="465036" y="1207373"/>
            <a:ext cx="3924979" cy="1943547"/>
            <a:chOff x="465036" y="1207373"/>
            <a:chExt cx="3924979" cy="1943547"/>
          </a:xfrm>
        </p:grpSpPr>
        <p:sp>
          <p:nvSpPr>
            <p:cNvPr id="5" name="Rectangle 35">
              <a:extLst>
                <a:ext uri="{FF2B5EF4-FFF2-40B4-BE49-F238E27FC236}">
                  <a16:creationId xmlns:a16="http://schemas.microsoft.com/office/drawing/2014/main" id="{FA77B914-1124-BC46-94B4-AFDA068578DC}"/>
                </a:ext>
              </a:extLst>
            </p:cNvPr>
            <p:cNvSpPr/>
            <p:nvPr/>
          </p:nvSpPr>
          <p:spPr>
            <a:xfrm>
              <a:off x="465036" y="1207373"/>
              <a:ext cx="3924979" cy="400114"/>
            </a:xfrm>
            <a:prstGeom prst="rect">
              <a:avLst/>
            </a:prstGeom>
            <a:solidFill>
              <a:srgbClr val="FFFFFF"/>
            </a:solidFill>
            <a:ln cap="flat">
              <a:noFill/>
              <a:prstDash val="solid"/>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600" b="0" i="0" u="none" strike="noStrike" kern="0" cap="none" spc="0" baseline="0">
                  <a:solidFill>
                    <a:srgbClr val="EC252F"/>
                  </a:solidFill>
                  <a:uFillTx/>
                  <a:latin typeface="Poppins Medium"/>
                </a:rPr>
                <a:t>Support Subscriptions</a:t>
              </a:r>
            </a:p>
          </p:txBody>
        </p:sp>
        <p:sp>
          <p:nvSpPr>
            <p:cNvPr id="6" name="Rectangle 36">
              <a:extLst>
                <a:ext uri="{FF2B5EF4-FFF2-40B4-BE49-F238E27FC236}">
                  <a16:creationId xmlns:a16="http://schemas.microsoft.com/office/drawing/2014/main" id="{9C51F688-0F8A-D847-8437-A010F2C755AD}"/>
                </a:ext>
              </a:extLst>
            </p:cNvPr>
            <p:cNvSpPr/>
            <p:nvPr/>
          </p:nvSpPr>
          <p:spPr>
            <a:xfrm>
              <a:off x="465036" y="1740404"/>
              <a:ext cx="3475991" cy="1410516"/>
            </a:xfrm>
            <a:prstGeom prst="rect">
              <a:avLst/>
            </a:prstGeom>
            <a:noFill/>
            <a:ln cap="flat">
              <a:noFill/>
              <a:prstDash val="solid"/>
            </a:ln>
          </p:spPr>
          <p:txBody>
            <a:bodyPr vert="horz" wrap="square" lIns="0" tIns="0" rIns="0" bIns="0" anchor="t" anchorCtr="0" compatLnSpc="1">
              <a:spAutoFit/>
            </a:bodyPr>
            <a:lstStyle/>
            <a:p>
              <a:pPr marL="342900" marR="0" lvl="1" indent="-342900" algn="l" defTabSz="914400" rtl="0" fontAlgn="auto" hangingPunct="1">
                <a:lnSpc>
                  <a:spcPct val="114000"/>
                </a:lnSpc>
                <a:spcBef>
                  <a:spcPts val="0"/>
                </a:spcBef>
                <a:spcAft>
                  <a:spcPts val="600"/>
                </a:spcAft>
                <a:buClr>
                  <a:srgbClr val="F25354"/>
                </a:buClr>
                <a:buSzPct val="100000"/>
                <a:buFont typeface="Poppins Black"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Poppins Light"/>
                </a:rPr>
                <a:t>Up to 24/7/365 break fix and troubleshooting support</a:t>
              </a:r>
            </a:p>
            <a:p>
              <a:pPr marL="342900" marR="0" lvl="1" indent="-342900" algn="l" defTabSz="914400" rtl="0" fontAlgn="auto" hangingPunct="1">
                <a:lnSpc>
                  <a:spcPct val="114000"/>
                </a:lnSpc>
                <a:spcBef>
                  <a:spcPts val="0"/>
                </a:spcBef>
                <a:spcAft>
                  <a:spcPts val="600"/>
                </a:spcAft>
                <a:buClr>
                  <a:srgbClr val="F25354"/>
                </a:buClr>
                <a:buSzPct val="100000"/>
                <a:buFont typeface="Poppins Black"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Poppins Light"/>
                </a:rPr>
                <a:t>Full Stack support for container runtime, Kubernetes, and Rancher Products covered by Purchased Licenses</a:t>
              </a:r>
            </a:p>
            <a:p>
              <a:pPr marL="342900" marR="0" lvl="1" indent="-342900" algn="l" defTabSz="914400" rtl="0" fontAlgn="auto" hangingPunct="1">
                <a:lnSpc>
                  <a:spcPct val="114000"/>
                </a:lnSpc>
                <a:spcBef>
                  <a:spcPts val="0"/>
                </a:spcBef>
                <a:spcAft>
                  <a:spcPts val="600"/>
                </a:spcAft>
                <a:buClr>
                  <a:srgbClr val="F25354"/>
                </a:buClr>
                <a:buSzPct val="100000"/>
                <a:buFont typeface="Poppins Black"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Poppins Light"/>
                </a:rPr>
                <a:t>Initial Architecture review and guidance</a:t>
              </a:r>
            </a:p>
          </p:txBody>
        </p:sp>
      </p:grpSp>
      <p:grpSp>
        <p:nvGrpSpPr>
          <p:cNvPr id="7" name="Group 48">
            <a:extLst>
              <a:ext uri="{FF2B5EF4-FFF2-40B4-BE49-F238E27FC236}">
                <a16:creationId xmlns:a16="http://schemas.microsoft.com/office/drawing/2014/main" id="{D39CC063-4741-C641-929F-C08AC39D8A58}"/>
              </a:ext>
            </a:extLst>
          </p:cNvPr>
          <p:cNvGrpSpPr/>
          <p:nvPr/>
        </p:nvGrpSpPr>
        <p:grpSpPr>
          <a:xfrm>
            <a:off x="8086423" y="1231724"/>
            <a:ext cx="3941831" cy="3623191"/>
            <a:chOff x="8086423" y="1231724"/>
            <a:chExt cx="3941831" cy="3623191"/>
          </a:xfrm>
        </p:grpSpPr>
        <p:sp>
          <p:nvSpPr>
            <p:cNvPr id="8" name="Rectangle 49">
              <a:extLst>
                <a:ext uri="{FF2B5EF4-FFF2-40B4-BE49-F238E27FC236}">
                  <a16:creationId xmlns:a16="http://schemas.microsoft.com/office/drawing/2014/main" id="{B8BE42C0-6C10-9E49-B367-2F30E0B8FAFC}"/>
                </a:ext>
              </a:extLst>
            </p:cNvPr>
            <p:cNvSpPr/>
            <p:nvPr/>
          </p:nvSpPr>
          <p:spPr>
            <a:xfrm>
              <a:off x="8132179" y="1231724"/>
              <a:ext cx="3896075" cy="400114"/>
            </a:xfrm>
            <a:prstGeom prst="rect">
              <a:avLst/>
            </a:prstGeom>
            <a:noFill/>
            <a:ln cap="flat">
              <a:noFill/>
              <a:prstDash val="solid"/>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600" b="0" i="0" u="none" strike="noStrike" kern="0" cap="none" spc="0" baseline="0">
                  <a:solidFill>
                    <a:srgbClr val="191F71"/>
                  </a:solidFill>
                  <a:uFillTx/>
                  <a:latin typeface="Poppins Medium"/>
                </a:rPr>
                <a:t>Premium Services</a:t>
              </a:r>
            </a:p>
          </p:txBody>
        </p:sp>
        <p:sp>
          <p:nvSpPr>
            <p:cNvPr id="9" name="Rectangle 50">
              <a:extLst>
                <a:ext uri="{FF2B5EF4-FFF2-40B4-BE49-F238E27FC236}">
                  <a16:creationId xmlns:a16="http://schemas.microsoft.com/office/drawing/2014/main" id="{7D05F358-A09A-2243-A9DA-460C6727504B}"/>
                </a:ext>
              </a:extLst>
            </p:cNvPr>
            <p:cNvSpPr/>
            <p:nvPr/>
          </p:nvSpPr>
          <p:spPr>
            <a:xfrm>
              <a:off x="8086423" y="1523683"/>
              <a:ext cx="3896075" cy="3331232"/>
            </a:xfrm>
            <a:prstGeom prst="rect">
              <a:avLst/>
            </a:prstGeom>
            <a:noFill/>
            <a:ln cap="flat">
              <a:noFill/>
              <a:prstDash val="solid"/>
            </a:ln>
          </p:spPr>
          <p:txBody>
            <a:bodyPr vert="horz" wrap="square" lIns="0" tIns="0" rIns="0" bIns="0" anchor="t" anchorCtr="0" compatLnSpc="1">
              <a:spAutoFit/>
            </a:bodyPr>
            <a:lstStyle/>
            <a:p>
              <a:pPr marL="0" marR="0" lvl="0" indent="0" algn="l" defTabSz="914400" rtl="0" fontAlgn="auto" hangingPunct="1">
                <a:lnSpc>
                  <a:spcPct val="114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 </a:t>
              </a:r>
            </a:p>
            <a:p>
              <a:pPr marL="342900" marR="0" lvl="1" indent="-342900" algn="l" defTabSz="914400" rtl="0" fontAlgn="auto" hangingPunct="1">
                <a:lnSpc>
                  <a:spcPct val="114000"/>
                </a:lnSpc>
                <a:spcBef>
                  <a:spcPts val="0"/>
                </a:spcBef>
                <a:spcAft>
                  <a:spcPts val="600"/>
                </a:spcAft>
                <a:buClr>
                  <a:srgbClr val="191F71"/>
                </a:buClr>
                <a:buSzPct val="100000"/>
                <a:buFont typeface="Poppins Black" pitchFamily="2"/>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Dedicated Senior RGS engineer point of contact (business hours) for troubleshooting &amp; break fix support</a:t>
              </a:r>
            </a:p>
            <a:p>
              <a:pPr marL="342900" marR="0" lvl="1" indent="-342900" algn="l" defTabSz="914400" rtl="0" fontAlgn="auto" hangingPunct="1">
                <a:lnSpc>
                  <a:spcPct val="114000"/>
                </a:lnSpc>
                <a:spcBef>
                  <a:spcPts val="0"/>
                </a:spcBef>
                <a:spcAft>
                  <a:spcPts val="600"/>
                </a:spcAft>
                <a:buClr>
                  <a:srgbClr val="191F71"/>
                </a:buClr>
                <a:buSzPct val="100000"/>
                <a:buFont typeface="Poppins Black" pitchFamily="2"/>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Fast track issue escalation to senior support. "Skip-the-line" or a "fast pass" to support</a:t>
              </a:r>
            </a:p>
            <a:p>
              <a:pPr marL="342900" marR="0" lvl="1" indent="-342900" algn="l" defTabSz="914400" rtl="0" fontAlgn="auto" hangingPunct="1">
                <a:lnSpc>
                  <a:spcPct val="114000"/>
                </a:lnSpc>
                <a:spcBef>
                  <a:spcPts val="0"/>
                </a:spcBef>
                <a:spcAft>
                  <a:spcPts val="600"/>
                </a:spcAft>
                <a:buClr>
                  <a:srgbClr val="191F71"/>
                </a:buClr>
                <a:buSzPct val="100000"/>
                <a:buFont typeface="Poppins Black" pitchFamily="2"/>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Bi-Weekly virtual sync ups to ensure high level best practices and guidance </a:t>
              </a:r>
            </a:p>
            <a:p>
              <a:pPr marL="342900" marR="0" lvl="1" indent="-342900" algn="l" defTabSz="914400" rtl="0" fontAlgn="auto" hangingPunct="1">
                <a:lnSpc>
                  <a:spcPct val="114000"/>
                </a:lnSpc>
                <a:spcBef>
                  <a:spcPts val="0"/>
                </a:spcBef>
                <a:spcAft>
                  <a:spcPts val="600"/>
                </a:spcAft>
                <a:buClr>
                  <a:srgbClr val="191F71"/>
                </a:buClr>
                <a:buSzPct val="100000"/>
                <a:buFont typeface="Poppins Black" pitchFamily="2"/>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Assist with determining the customer’s technical project plan, architecture, and progression </a:t>
              </a:r>
            </a:p>
            <a:p>
              <a:pPr marL="342900" marR="0" lvl="1" indent="-342900" algn="l" defTabSz="914400" rtl="0" fontAlgn="auto" hangingPunct="1">
                <a:lnSpc>
                  <a:spcPct val="100000"/>
                </a:lnSpc>
                <a:spcBef>
                  <a:spcPts val="0"/>
                </a:spcBef>
                <a:spcAft>
                  <a:spcPts val="600"/>
                </a:spcAft>
                <a:buClr>
                  <a:srgbClr val="FE7C3F"/>
                </a:buClr>
                <a:buSzPct val="100000"/>
                <a:buFont typeface="Poppins Black" pitchFamily="2"/>
                <a:buChar char="—"/>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Poppins Light"/>
              </a:endParaRPr>
            </a:p>
            <a:p>
              <a:pPr marL="342900" marR="0" lvl="1" indent="-342900" algn="l" defTabSz="914400" rtl="0" fontAlgn="auto" hangingPunct="1">
                <a:lnSpc>
                  <a:spcPct val="100000"/>
                </a:lnSpc>
                <a:spcBef>
                  <a:spcPts val="0"/>
                </a:spcBef>
                <a:spcAft>
                  <a:spcPts val="600"/>
                </a:spcAft>
                <a:buClr>
                  <a:srgbClr val="FE7C3F"/>
                </a:buClr>
                <a:buSzPct val="100000"/>
                <a:buFont typeface="Poppins Black" pitchFamily="2"/>
                <a:buChar char="—"/>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Poppins Light"/>
              </a:endParaRPr>
            </a:p>
            <a:p>
              <a:pPr marL="342900" marR="0" lvl="1" indent="-342900" algn="l" defTabSz="914400" rtl="0" fontAlgn="auto" hangingPunct="1">
                <a:lnSpc>
                  <a:spcPct val="100000"/>
                </a:lnSpc>
                <a:spcBef>
                  <a:spcPts val="0"/>
                </a:spcBef>
                <a:spcAft>
                  <a:spcPts val="600"/>
                </a:spcAft>
                <a:buClr>
                  <a:srgbClr val="FE7C3F"/>
                </a:buClr>
                <a:buSzPct val="100000"/>
                <a:buFont typeface="Poppins Black" pitchFamily="2"/>
                <a:buChar char="—"/>
                <a:tabLst/>
                <a:defRPr sz="1800" b="0" i="0" u="none" strike="noStrike" kern="0" cap="none" spc="0" baseline="0">
                  <a:solidFill>
                    <a:srgbClr val="000000"/>
                  </a:solidFill>
                  <a:uFillTx/>
                </a:defRPr>
              </a:pPr>
              <a:endParaRPr lang="en-GB" sz="1200" b="0" i="0" u="none" strike="noStrike" kern="1200" cap="none" spc="0" baseline="0">
                <a:solidFill>
                  <a:srgbClr val="000000"/>
                </a:solidFill>
                <a:uFillTx/>
                <a:latin typeface="Poppins Light"/>
              </a:endParaRPr>
            </a:p>
          </p:txBody>
        </p:sp>
      </p:grpSp>
      <p:grpSp>
        <p:nvGrpSpPr>
          <p:cNvPr id="10" name="Group 54">
            <a:extLst>
              <a:ext uri="{FF2B5EF4-FFF2-40B4-BE49-F238E27FC236}">
                <a16:creationId xmlns:a16="http://schemas.microsoft.com/office/drawing/2014/main" id="{255E795A-D991-FE45-A17B-0C8A333BBCA9}"/>
              </a:ext>
            </a:extLst>
          </p:cNvPr>
          <p:cNvGrpSpPr/>
          <p:nvPr/>
        </p:nvGrpSpPr>
        <p:grpSpPr>
          <a:xfrm>
            <a:off x="492111" y="3941621"/>
            <a:ext cx="3543776" cy="1390400"/>
            <a:chOff x="492111" y="3941621"/>
            <a:chExt cx="3543776" cy="1390400"/>
          </a:xfrm>
        </p:grpSpPr>
        <p:sp>
          <p:nvSpPr>
            <p:cNvPr id="11" name="Rectangle 55">
              <a:extLst>
                <a:ext uri="{FF2B5EF4-FFF2-40B4-BE49-F238E27FC236}">
                  <a16:creationId xmlns:a16="http://schemas.microsoft.com/office/drawing/2014/main" id="{525C27C2-B2F5-C046-9914-01544541AFD8}"/>
                </a:ext>
              </a:extLst>
            </p:cNvPr>
            <p:cNvSpPr/>
            <p:nvPr/>
          </p:nvSpPr>
          <p:spPr>
            <a:xfrm>
              <a:off x="559896" y="3941621"/>
              <a:ext cx="3475991" cy="400114"/>
            </a:xfrm>
            <a:prstGeom prst="rect">
              <a:avLst/>
            </a:prstGeom>
            <a:noFill/>
            <a:ln cap="flat">
              <a:noFill/>
              <a:prstDash val="solid"/>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600" b="0" i="0" u="none" strike="noStrike" kern="0" cap="none" spc="0" baseline="0">
                  <a:solidFill>
                    <a:srgbClr val="2353FF"/>
                  </a:solidFill>
                  <a:uFillTx/>
                  <a:latin typeface="Poppins Medium"/>
                </a:rPr>
                <a:t>Consulting</a:t>
              </a:r>
            </a:p>
          </p:txBody>
        </p:sp>
        <p:sp>
          <p:nvSpPr>
            <p:cNvPr id="12" name="Rectangle 56">
              <a:extLst>
                <a:ext uri="{FF2B5EF4-FFF2-40B4-BE49-F238E27FC236}">
                  <a16:creationId xmlns:a16="http://schemas.microsoft.com/office/drawing/2014/main" id="{F209EA2F-F089-7642-899B-F579A87C88FB}"/>
                </a:ext>
              </a:extLst>
            </p:cNvPr>
            <p:cNvSpPr/>
            <p:nvPr/>
          </p:nvSpPr>
          <p:spPr>
            <a:xfrm>
              <a:off x="492111" y="4516413"/>
              <a:ext cx="3475991" cy="815608"/>
            </a:xfrm>
            <a:prstGeom prst="rect">
              <a:avLst/>
            </a:prstGeom>
            <a:noFill/>
            <a:ln cap="flat">
              <a:noFill/>
              <a:prstDash val="solid"/>
            </a:ln>
          </p:spPr>
          <p:txBody>
            <a:bodyPr vert="horz" wrap="square" lIns="0" tIns="0" rIns="0" bIns="0" anchor="t" anchorCtr="0" compatLnSpc="1">
              <a:spAutoFit/>
            </a:bodyPr>
            <a:lstStyle/>
            <a:p>
              <a:pPr marL="342900" marR="0" lvl="1" indent="-342900" algn="l" defTabSz="914400" rtl="0" fontAlgn="auto" hangingPunct="1">
                <a:lnSpc>
                  <a:spcPct val="100000"/>
                </a:lnSpc>
                <a:spcBef>
                  <a:spcPts val="0"/>
                </a:spcBef>
                <a:spcAft>
                  <a:spcPts val="600"/>
                </a:spcAft>
                <a:buClr>
                  <a:srgbClr val="2353FF"/>
                </a:buClr>
                <a:buSzPct val="100000"/>
                <a:buFont typeface="Poppins Black"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Poppins Light"/>
                </a:rPr>
                <a:t>Accelerate architecture and implementation</a:t>
              </a:r>
            </a:p>
            <a:p>
              <a:pPr marL="342900" marR="0" lvl="1" indent="-342900" algn="l" defTabSz="914400" rtl="0" fontAlgn="auto" hangingPunct="1">
                <a:lnSpc>
                  <a:spcPct val="100000"/>
                </a:lnSpc>
                <a:spcBef>
                  <a:spcPts val="0"/>
                </a:spcBef>
                <a:spcAft>
                  <a:spcPts val="600"/>
                </a:spcAft>
                <a:buClr>
                  <a:srgbClr val="2353FF"/>
                </a:buClr>
                <a:buSzPct val="100000"/>
                <a:buFont typeface="Poppins Black"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Poppins Light"/>
                </a:rPr>
                <a:t>Integrated roadmaps with defined outcomes</a:t>
              </a:r>
            </a:p>
          </p:txBody>
        </p:sp>
      </p:grpSp>
      <p:grpSp>
        <p:nvGrpSpPr>
          <p:cNvPr id="13" name="Group 57">
            <a:extLst>
              <a:ext uri="{FF2B5EF4-FFF2-40B4-BE49-F238E27FC236}">
                <a16:creationId xmlns:a16="http://schemas.microsoft.com/office/drawing/2014/main" id="{8472AC4D-4790-CE43-BCEE-236058D98C4E}"/>
              </a:ext>
            </a:extLst>
          </p:cNvPr>
          <p:cNvGrpSpPr/>
          <p:nvPr/>
        </p:nvGrpSpPr>
        <p:grpSpPr>
          <a:xfrm>
            <a:off x="7963546" y="4650921"/>
            <a:ext cx="4534354" cy="1484080"/>
            <a:chOff x="7963546" y="4650921"/>
            <a:chExt cx="4534354" cy="1484080"/>
          </a:xfrm>
        </p:grpSpPr>
        <p:sp>
          <p:nvSpPr>
            <p:cNvPr id="14" name="Rectangle 58">
              <a:extLst>
                <a:ext uri="{FF2B5EF4-FFF2-40B4-BE49-F238E27FC236}">
                  <a16:creationId xmlns:a16="http://schemas.microsoft.com/office/drawing/2014/main" id="{4A8A8E33-6543-C34D-9D8A-484556C99F17}"/>
                </a:ext>
              </a:extLst>
            </p:cNvPr>
            <p:cNvSpPr/>
            <p:nvPr/>
          </p:nvSpPr>
          <p:spPr>
            <a:xfrm>
              <a:off x="7963546" y="4650921"/>
              <a:ext cx="3256123" cy="400114"/>
            </a:xfrm>
            <a:prstGeom prst="rect">
              <a:avLst/>
            </a:prstGeom>
            <a:noFill/>
            <a:ln cap="flat">
              <a:noFill/>
              <a:prstDash val="solid"/>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600" b="0" i="0" u="none" strike="noStrike" kern="0" cap="none" spc="0" baseline="0">
                  <a:solidFill>
                    <a:srgbClr val="31BA79"/>
                  </a:solidFill>
                  <a:uFillTx/>
                  <a:latin typeface="Poppins Medium"/>
                </a:rPr>
                <a:t>Training Services</a:t>
              </a:r>
            </a:p>
          </p:txBody>
        </p:sp>
        <p:sp>
          <p:nvSpPr>
            <p:cNvPr id="15" name="Rectangle 59">
              <a:extLst>
                <a:ext uri="{FF2B5EF4-FFF2-40B4-BE49-F238E27FC236}">
                  <a16:creationId xmlns:a16="http://schemas.microsoft.com/office/drawing/2014/main" id="{896846E0-3503-5646-8B9E-8F9E7735EBA8}"/>
                </a:ext>
              </a:extLst>
            </p:cNvPr>
            <p:cNvSpPr/>
            <p:nvPr/>
          </p:nvSpPr>
          <p:spPr>
            <a:xfrm>
              <a:off x="7963546" y="5165509"/>
              <a:ext cx="4534354" cy="969492"/>
            </a:xfrm>
            <a:prstGeom prst="rect">
              <a:avLst/>
            </a:prstGeom>
            <a:noFill/>
            <a:ln cap="flat">
              <a:noFill/>
              <a:prstDash val="solid"/>
            </a:ln>
          </p:spPr>
          <p:txBody>
            <a:bodyPr vert="horz" wrap="square" lIns="0" tIns="0" rIns="0" bIns="0" anchor="t" anchorCtr="0" compatLnSpc="1">
              <a:spAutoFit/>
            </a:bodyPr>
            <a:lstStyle/>
            <a:p>
              <a:pPr marL="342900" marR="0" lvl="1" indent="-342900" algn="l" defTabSz="914400" rtl="0" fontAlgn="auto" hangingPunct="1">
                <a:lnSpc>
                  <a:spcPct val="100000"/>
                </a:lnSpc>
                <a:spcBef>
                  <a:spcPts val="0"/>
                </a:spcBef>
                <a:spcAft>
                  <a:spcPts val="600"/>
                </a:spcAft>
                <a:buClr>
                  <a:srgbClr val="31BA79"/>
                </a:buClr>
                <a:buSzPct val="100000"/>
                <a:buFont typeface="Poppins Black"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Poppins Light"/>
                </a:rPr>
                <a:t>Kubernetes Administration</a:t>
              </a:r>
            </a:p>
            <a:p>
              <a:pPr marL="342900" marR="0" lvl="1" indent="-342900" algn="l" defTabSz="914400" rtl="0" fontAlgn="auto" hangingPunct="1">
                <a:lnSpc>
                  <a:spcPct val="100000"/>
                </a:lnSpc>
                <a:spcBef>
                  <a:spcPts val="0"/>
                </a:spcBef>
                <a:spcAft>
                  <a:spcPts val="600"/>
                </a:spcAft>
                <a:buClr>
                  <a:srgbClr val="31BA79"/>
                </a:buClr>
                <a:buSzPct val="100000"/>
                <a:buFont typeface="Poppins Black"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Poppins Light"/>
                </a:rPr>
                <a:t>Rancher Operations</a:t>
              </a:r>
            </a:p>
            <a:p>
              <a:pPr marL="342900" marR="0" lvl="1" indent="-342900" algn="l" defTabSz="914400" rtl="0" fontAlgn="auto" hangingPunct="1">
                <a:lnSpc>
                  <a:spcPct val="100000"/>
                </a:lnSpc>
                <a:spcBef>
                  <a:spcPts val="0"/>
                </a:spcBef>
                <a:spcAft>
                  <a:spcPts val="600"/>
                </a:spcAft>
                <a:buClr>
                  <a:srgbClr val="31BA79"/>
                </a:buClr>
                <a:buSzPct val="100000"/>
                <a:buFont typeface="Poppins Black"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Poppins Light"/>
                </a:rPr>
                <a:t>Deploy Rancher</a:t>
              </a:r>
            </a:p>
            <a:p>
              <a:pPr marL="342900" marR="0" lvl="1" indent="-342900" algn="l" defTabSz="914400" rtl="0" fontAlgn="auto" hangingPunct="1">
                <a:lnSpc>
                  <a:spcPct val="100000"/>
                </a:lnSpc>
                <a:spcBef>
                  <a:spcPts val="0"/>
                </a:spcBef>
                <a:spcAft>
                  <a:spcPts val="600"/>
                </a:spcAft>
                <a:buClr>
                  <a:srgbClr val="31BA79"/>
                </a:buClr>
                <a:buSzPct val="100000"/>
                <a:buFont typeface="Poppins Black"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Poppins Light"/>
                </a:rPr>
                <a:t>Certifications</a:t>
              </a:r>
            </a:p>
          </p:txBody>
        </p:sp>
      </p:grpSp>
      <p:pic>
        <p:nvPicPr>
          <p:cNvPr id="21" name="Picture 20">
            <a:extLst>
              <a:ext uri="{FF2B5EF4-FFF2-40B4-BE49-F238E27FC236}">
                <a16:creationId xmlns:a16="http://schemas.microsoft.com/office/drawing/2014/main" id="{25556CBA-6B8D-F74E-A16E-CEBCDAA49C5D}"/>
              </a:ext>
            </a:extLst>
          </p:cNvPr>
          <p:cNvPicPr>
            <a:picLocks noChangeAspect="1"/>
          </p:cNvPicPr>
          <p:nvPr/>
        </p:nvPicPr>
        <p:blipFill>
          <a:blip r:embed="rId3"/>
          <a:stretch>
            <a:fillRect/>
          </a:stretch>
        </p:blipFill>
        <p:spPr>
          <a:xfrm>
            <a:off x="5196002" y="2752433"/>
            <a:ext cx="1345125" cy="1828667"/>
          </a:xfrm>
          <a:prstGeom prst="rect">
            <a:avLst/>
          </a:prstGeom>
        </p:spPr>
      </p:pic>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name="Slide75">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438B39-E159-5B4B-AEB8-211566DC6CC5}"/>
              </a:ext>
            </a:extLst>
          </p:cNvPr>
          <p:cNvSpPr txBox="1"/>
          <p:nvPr/>
        </p:nvSpPr>
        <p:spPr>
          <a:xfrm>
            <a:off x="11183569" y="5950604"/>
            <a:ext cx="288886" cy="123114"/>
          </a:xfrm>
          <a:prstGeom prst="rect">
            <a:avLst/>
          </a:prstGeom>
          <a:noFill/>
          <a:ln cap="flat">
            <a:noFill/>
          </a:ln>
        </p:spPr>
        <p:txBody>
          <a:bodyPr vert="horz" wrap="square" lIns="0" tIns="0" rIns="0" bIns="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72C4D23-8BCF-A444-B251-C7BF5F12F338}" type="slidenum">
              <a:rPr/>
              <a:t>39</a:t>
            </a:fld>
            <a:endParaRPr lang="en-US" sz="800" b="0" i="0" u="none" strike="noStrike" kern="1200" cap="none" spc="0" baseline="0">
              <a:solidFill>
                <a:srgbClr val="000000"/>
              </a:solidFill>
              <a:uFillTx/>
              <a:latin typeface="Poppins SemiBold" pitchFamily="2"/>
              <a:cs typeface="Poppins SemiBold" pitchFamily="2"/>
            </a:endParaRPr>
          </a:p>
        </p:txBody>
      </p:sp>
      <p:sp>
        <p:nvSpPr>
          <p:cNvPr id="3" name="Title 2">
            <a:extLst>
              <a:ext uri="{FF2B5EF4-FFF2-40B4-BE49-F238E27FC236}">
                <a16:creationId xmlns:a16="http://schemas.microsoft.com/office/drawing/2014/main" id="{A469C7A6-C9C9-304E-A792-EF4241DB5CB5}"/>
              </a:ext>
            </a:extLst>
          </p:cNvPr>
          <p:cNvSpPr txBox="1">
            <a:spLocks noGrp="1"/>
          </p:cNvSpPr>
          <p:nvPr>
            <p:ph type="title"/>
          </p:nvPr>
        </p:nvSpPr>
        <p:spPr>
          <a:xfrm>
            <a:off x="455243" y="440155"/>
            <a:ext cx="11214247" cy="455508"/>
          </a:xfrm>
        </p:spPr>
        <p:txBody>
          <a:bodyPr/>
          <a:lstStyle/>
          <a:p>
            <a:pPr lvl="0"/>
            <a:r>
              <a:rPr lang="en-GB"/>
              <a:t>World-Class Support</a:t>
            </a:r>
          </a:p>
        </p:txBody>
      </p:sp>
      <p:graphicFrame>
        <p:nvGraphicFramePr>
          <p:cNvPr id="4" name="Table 4">
            <a:extLst>
              <a:ext uri="{FF2B5EF4-FFF2-40B4-BE49-F238E27FC236}">
                <a16:creationId xmlns:a16="http://schemas.microsoft.com/office/drawing/2014/main" id="{17E49102-D98D-8844-8600-36BDCC3EC185}"/>
              </a:ext>
            </a:extLst>
          </p:cNvPr>
          <p:cNvGraphicFramePr>
            <a:graphicFrameLocks noGrp="1"/>
          </p:cNvGraphicFramePr>
          <p:nvPr/>
        </p:nvGraphicFramePr>
        <p:xfrm>
          <a:off x="455243" y="1122060"/>
          <a:ext cx="11214236" cy="4855281"/>
        </p:xfrm>
        <a:graphic>
          <a:graphicData uri="http://schemas.openxmlformats.org/drawingml/2006/table">
            <a:tbl>
              <a:tblPr firstRow="1" bandRow="1">
                <a:effectLst/>
                <a:tableStyleId>{5C22544A-7EE6-4342-B048-85BDC9FD1C3A}</a:tableStyleId>
              </a:tblPr>
              <a:tblGrid>
                <a:gridCol w="4293848">
                  <a:extLst>
                    <a:ext uri="{9D8B030D-6E8A-4147-A177-3AD203B41FA5}">
                      <a16:colId xmlns:a16="http://schemas.microsoft.com/office/drawing/2014/main" val="3199062579"/>
                    </a:ext>
                  </a:extLst>
                </a:gridCol>
                <a:gridCol w="3531851">
                  <a:extLst>
                    <a:ext uri="{9D8B030D-6E8A-4147-A177-3AD203B41FA5}">
                      <a16:colId xmlns:a16="http://schemas.microsoft.com/office/drawing/2014/main" val="2989337434"/>
                    </a:ext>
                  </a:extLst>
                </a:gridCol>
                <a:gridCol w="3388537">
                  <a:extLst>
                    <a:ext uri="{9D8B030D-6E8A-4147-A177-3AD203B41FA5}">
                      <a16:colId xmlns:a16="http://schemas.microsoft.com/office/drawing/2014/main" val="3393464666"/>
                    </a:ext>
                  </a:extLst>
                </a:gridCol>
              </a:tblGrid>
              <a:tr h="489332">
                <a:tc>
                  <a:txBody>
                    <a:bodyPr/>
                    <a:lstStyle/>
                    <a:p>
                      <a:pPr lvl="0"/>
                      <a:endParaRPr lang="en-US"/>
                    </a:p>
                  </a:txBody>
                  <a:tcPr>
                    <a:lnR w="28575" cap="flat" cmpd="sng" algn="ctr">
                      <a:solidFill>
                        <a:srgbClr val="FFFFFF"/>
                      </a:solidFill>
                      <a:prstDash val="solid"/>
                      <a:round/>
                      <a:headEnd type="none" w="med" len="med"/>
                      <a:tailEnd type="none" w="med" len="med"/>
                    </a:lnR>
                    <a:lnB w="28575" cap="flat" cmpd="sng" algn="ctr">
                      <a:solidFill>
                        <a:srgbClr val="FFFFFF"/>
                      </a:solidFill>
                      <a:prstDash val="solid"/>
                      <a:round/>
                      <a:headEnd type="none" w="med" len="med"/>
                      <a:tailEnd type="none" w="med" len="med"/>
                    </a:lnB>
                    <a:solidFill>
                      <a:srgbClr val="191F71"/>
                    </a:solidFill>
                  </a:tcPr>
                </a:tc>
                <a:tc>
                  <a:txBody>
                    <a:bodyPr/>
                    <a:lstStyle/>
                    <a:p>
                      <a:pPr lvl="0" algn="ctr"/>
                      <a:r>
                        <a:rPr lang="en-US" b="0">
                          <a:latin typeface="Poppins Medium"/>
                        </a:rPr>
                        <a:t>Support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B w="28575" cap="flat" cmpd="sng" algn="ctr">
                      <a:solidFill>
                        <a:srgbClr val="FFFFFF"/>
                      </a:solidFill>
                      <a:prstDash val="solid"/>
                      <a:round/>
                      <a:headEnd type="none" w="med" len="med"/>
                      <a:tailEnd type="none" w="med" len="med"/>
                    </a:lnB>
                    <a:solidFill>
                      <a:srgbClr val="191F71"/>
                    </a:solidFill>
                  </a:tcPr>
                </a:tc>
                <a:tc>
                  <a:txBody>
                    <a:bodyPr/>
                    <a:lstStyle/>
                    <a:p>
                      <a:pPr lvl="0" algn="ctr"/>
                      <a:r>
                        <a:rPr lang="en-US" b="0">
                          <a:latin typeface="Poppins Medium"/>
                        </a:rPr>
                        <a:t>Premium Service</a:t>
                      </a:r>
                    </a:p>
                  </a:txBody>
                  <a:tcPr anchor="ctr">
                    <a:lnL w="28575" cap="flat" cmpd="sng" algn="ctr">
                      <a:solidFill>
                        <a:srgbClr val="FFFFFF"/>
                      </a:solidFill>
                      <a:prstDash val="solid"/>
                      <a:round/>
                      <a:headEnd type="none" w="med" len="med"/>
                      <a:tailEnd type="none" w="med" len="med"/>
                    </a:lnL>
                    <a:lnB w="28575" cap="flat" cmpd="sng" algn="ctr">
                      <a:solidFill>
                        <a:srgbClr val="FFFFFF"/>
                      </a:solidFill>
                      <a:prstDash val="solid"/>
                      <a:round/>
                      <a:headEnd type="none" w="med" len="med"/>
                      <a:tailEnd type="none" w="med" len="med"/>
                    </a:lnB>
                    <a:solidFill>
                      <a:srgbClr val="2752FF"/>
                    </a:solidFill>
                  </a:tcPr>
                </a:tc>
                <a:extLst>
                  <a:ext uri="{0D108BD9-81ED-4DB2-BD59-A6C34878D82A}">
                    <a16:rowId xmlns:a16="http://schemas.microsoft.com/office/drawing/2014/main" val="1654522935"/>
                  </a:ext>
                </a:extLst>
              </a:tr>
              <a:tr h="540145">
                <a:tc>
                  <a:txBody>
                    <a:bodyPr/>
                    <a:lstStyle/>
                    <a:p>
                      <a:pPr lvl="0" algn="ctr"/>
                      <a:r>
                        <a:rPr lang="en-US" sz="1600" b="0">
                          <a:solidFill>
                            <a:srgbClr val="FFFFFF"/>
                          </a:solidFill>
                          <a:latin typeface="Poppins Medium"/>
                        </a:rPr>
                        <a:t>Recommended Environment</a:t>
                      </a:r>
                    </a:p>
                  </a:txBody>
                  <a:tcPr anchor="ctr">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C252F"/>
                    </a:solidFill>
                  </a:tcPr>
                </a:tc>
                <a:tc>
                  <a:txBody>
                    <a:bodyPr/>
                    <a:lstStyle/>
                    <a:p>
                      <a:pPr lvl="0" algn="ctr">
                        <a:lnSpc>
                          <a:spcPct val="114000"/>
                        </a:lnSpc>
                      </a:pPr>
                      <a:r>
                        <a:rPr lang="en-US" sz="1400">
                          <a:latin typeface="Poppins" pitchFamily="2"/>
                          <a:cs typeface="Poppins" pitchFamily="2"/>
                        </a:rPr>
                        <a:t>Existing Team of Senior engineers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2F2F2"/>
                    </a:solidFill>
                  </a:tcPr>
                </a:tc>
                <a:tc>
                  <a:txBody>
                    <a:bodyPr/>
                    <a:lstStyle/>
                    <a:p>
                      <a:pPr lvl="0" algn="ctr">
                        <a:lnSpc>
                          <a:spcPct val="114000"/>
                        </a:lnSpc>
                      </a:pPr>
                      <a:r>
                        <a:rPr lang="en-US" sz="1400">
                          <a:latin typeface="Poppins" pitchFamily="2"/>
                          <a:cs typeface="Poppins" pitchFamily="2"/>
                        </a:rPr>
                        <a:t>A team of engineers that may need technical guidance</a:t>
                      </a:r>
                    </a:p>
                  </a:txBody>
                  <a:tcPr anchor="ctr">
                    <a:lnL w="28575" cap="flat" cmpd="sng" algn="ctr">
                      <a:solidFill>
                        <a:srgbClr val="FFFFFF"/>
                      </a:solidFill>
                      <a:prstDash val="solid"/>
                      <a:round/>
                      <a:headEnd type="none" w="med" len="med"/>
                      <a:tailEnd type="none" w="med" len="med"/>
                    </a:lnL>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3333745820"/>
                  </a:ext>
                </a:extLst>
              </a:tr>
              <a:tr h="489332">
                <a:tc>
                  <a:txBody>
                    <a:bodyPr/>
                    <a:lstStyle/>
                    <a:p>
                      <a:pPr lvl="0" algn="ctr"/>
                      <a:r>
                        <a:rPr lang="en-US" sz="1600" b="0">
                          <a:solidFill>
                            <a:srgbClr val="FFFFFF"/>
                          </a:solidFill>
                          <a:latin typeface="Poppins Medium"/>
                        </a:rPr>
                        <a:t>Software Upgrades &amp; Updates</a:t>
                      </a:r>
                    </a:p>
                  </a:txBody>
                  <a:tcPr anchor="ctr">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C252F"/>
                    </a:solidFill>
                  </a:tcPr>
                </a:tc>
                <a:tc>
                  <a:txBody>
                    <a:bodyPr/>
                    <a:lstStyle/>
                    <a:p>
                      <a:pPr lvl="0" algn="ctr">
                        <a:lnSpc>
                          <a:spcPct val="114000"/>
                        </a:lnSpc>
                      </a:pPr>
                      <a:r>
                        <a:rPr lang="en-US" sz="1400">
                          <a:latin typeface="Poppins" pitchFamily="2"/>
                          <a:cs typeface="Poppins" pitchFamily="2"/>
                        </a:rPr>
                        <a:t>Yes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2F2F2"/>
                    </a:solidFill>
                  </a:tcPr>
                </a:tc>
                <a:tc>
                  <a:txBody>
                    <a:bodyPr/>
                    <a:lstStyle/>
                    <a:p>
                      <a:pPr lvl="0" algn="ctr">
                        <a:lnSpc>
                          <a:spcPct val="114000"/>
                        </a:lnSpc>
                      </a:pPr>
                      <a:r>
                        <a:rPr lang="en-US" sz="1400">
                          <a:latin typeface="Poppins" pitchFamily="2"/>
                          <a:cs typeface="Poppins" pitchFamily="2"/>
                        </a:rPr>
                        <a:t>Yes</a:t>
                      </a:r>
                    </a:p>
                  </a:txBody>
                  <a:tcPr anchor="ctr">
                    <a:lnL w="28575" cap="flat" cmpd="sng" algn="ctr">
                      <a:solidFill>
                        <a:srgbClr val="FFFFFF"/>
                      </a:solidFill>
                      <a:prstDash val="solid"/>
                      <a:round/>
                      <a:headEnd type="none" w="med" len="med"/>
                      <a:tailEnd type="none" w="med" len="med"/>
                    </a:lnL>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2950313384"/>
                  </a:ext>
                </a:extLst>
              </a:tr>
              <a:tr h="489332">
                <a:tc>
                  <a:txBody>
                    <a:bodyPr/>
                    <a:lstStyle/>
                    <a:p>
                      <a:pPr lvl="0" algn="ctr"/>
                      <a:r>
                        <a:rPr lang="en-US" sz="1600" b="0">
                          <a:solidFill>
                            <a:srgbClr val="FFFFFF"/>
                          </a:solidFill>
                          <a:latin typeface="Poppins Medium"/>
                        </a:rPr>
                        <a:t>Technical Support</a:t>
                      </a:r>
                    </a:p>
                  </a:txBody>
                  <a:tcPr anchor="ctr">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C252F"/>
                    </a:solidFill>
                  </a:tcPr>
                </a:tc>
                <a:tc>
                  <a:txBody>
                    <a:bodyPr/>
                    <a:lstStyle/>
                    <a:p>
                      <a:pPr lvl="0" algn="ctr">
                        <a:lnSpc>
                          <a:spcPct val="114000"/>
                        </a:lnSpc>
                      </a:pPr>
                      <a:r>
                        <a:rPr lang="en-US" sz="1400">
                          <a:latin typeface="Poppins" pitchFamily="2"/>
                          <a:cs typeface="Poppins" pitchFamily="2"/>
                        </a:rPr>
                        <a:t>Team of engineers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2F2F2"/>
                    </a:solidFill>
                  </a:tcPr>
                </a:tc>
                <a:tc>
                  <a:txBody>
                    <a:bodyPr/>
                    <a:lstStyle/>
                    <a:p>
                      <a:pPr lvl="0" algn="ctr">
                        <a:lnSpc>
                          <a:spcPct val="114000"/>
                        </a:lnSpc>
                      </a:pPr>
                      <a:r>
                        <a:rPr lang="en-US" sz="1400">
                          <a:latin typeface="Poppins" pitchFamily="2"/>
                          <a:cs typeface="Poppins" pitchFamily="2"/>
                        </a:rPr>
                        <a:t>Senior Level dedicated engineer</a:t>
                      </a:r>
                    </a:p>
                  </a:txBody>
                  <a:tcPr anchor="ctr">
                    <a:lnL w="28575" cap="flat" cmpd="sng" algn="ctr">
                      <a:solidFill>
                        <a:srgbClr val="FFFFFF"/>
                      </a:solidFill>
                      <a:prstDash val="solid"/>
                      <a:round/>
                      <a:headEnd type="none" w="med" len="med"/>
                      <a:tailEnd type="none" w="med" len="med"/>
                    </a:lnL>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2610848768"/>
                  </a:ext>
                </a:extLst>
              </a:tr>
              <a:tr h="489332">
                <a:tc>
                  <a:txBody>
                    <a:bodyPr/>
                    <a:lstStyle/>
                    <a:p>
                      <a:pPr lvl="0" algn="ctr"/>
                      <a:r>
                        <a:rPr lang="en-US" sz="1600" b="0">
                          <a:solidFill>
                            <a:srgbClr val="FFFFFF"/>
                          </a:solidFill>
                          <a:latin typeface="Poppins Medium"/>
                        </a:rPr>
                        <a:t>Methods of Access</a:t>
                      </a:r>
                    </a:p>
                  </a:txBody>
                  <a:tcPr anchor="ctr">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C252F"/>
                    </a:solidFill>
                  </a:tcPr>
                </a:tc>
                <a:tc>
                  <a:txBody>
                    <a:bodyPr/>
                    <a:lstStyle/>
                    <a:p>
                      <a:pPr lvl="0" algn="ctr">
                        <a:lnSpc>
                          <a:spcPct val="114000"/>
                        </a:lnSpc>
                      </a:pPr>
                      <a:r>
                        <a:rPr lang="en-US" sz="1400">
                          <a:latin typeface="Poppins" pitchFamily="2"/>
                          <a:cs typeface="Poppins" pitchFamily="2"/>
                        </a:rPr>
                        <a:t>Chat, Web, Phone</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2F2F2"/>
                    </a:solidFill>
                  </a:tcPr>
                </a:tc>
                <a:tc>
                  <a:txBody>
                    <a:bodyPr/>
                    <a:lstStyle/>
                    <a:p>
                      <a:pPr lvl="0" algn="ctr">
                        <a:lnSpc>
                          <a:spcPct val="114000"/>
                        </a:lnSpc>
                      </a:pPr>
                      <a:r>
                        <a:rPr lang="en-US" sz="1400">
                          <a:latin typeface="Poppins" pitchFamily="2"/>
                          <a:cs typeface="Poppins" pitchFamily="2"/>
                        </a:rPr>
                        <a:t>Chat, Web, Phone</a:t>
                      </a:r>
                    </a:p>
                  </a:txBody>
                  <a:tcPr anchor="ctr">
                    <a:lnL w="28575" cap="flat" cmpd="sng" algn="ctr">
                      <a:solidFill>
                        <a:srgbClr val="FFFFFF"/>
                      </a:solidFill>
                      <a:prstDash val="solid"/>
                      <a:round/>
                      <a:headEnd type="none" w="med" len="med"/>
                      <a:tailEnd type="none" w="med" len="med"/>
                    </a:lnL>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3858257461"/>
                  </a:ext>
                </a:extLst>
              </a:tr>
              <a:tr h="762554">
                <a:tc>
                  <a:txBody>
                    <a:bodyPr/>
                    <a:lstStyle/>
                    <a:p>
                      <a:pPr lvl="0" algn="ctr"/>
                      <a:r>
                        <a:rPr lang="en-US" sz="1600" b="0">
                          <a:solidFill>
                            <a:srgbClr val="FFFFFF"/>
                          </a:solidFill>
                          <a:latin typeface="Poppins Medium"/>
                        </a:rPr>
                        <a:t>Hours of Access</a:t>
                      </a:r>
                    </a:p>
                  </a:txBody>
                  <a:tcPr anchor="ctr">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C252F"/>
                    </a:solidFill>
                  </a:tcPr>
                </a:tc>
                <a:tc>
                  <a:txBody>
                    <a:bodyPr/>
                    <a:lstStyle/>
                    <a:p>
                      <a:pPr marL="0" marR="0" lvl="0" indent="0" algn="ctr" defTabSz="914400" rtl="0" fontAlgn="auto" hangingPunct="1">
                        <a:lnSpc>
                          <a:spcPct val="114000"/>
                        </a:lnSpc>
                        <a:spcBef>
                          <a:spcPts val="0"/>
                        </a:spcBef>
                        <a:spcAft>
                          <a:spcPts val="0"/>
                        </a:spcAft>
                        <a:buNone/>
                        <a:tabLst/>
                      </a:pPr>
                      <a:r>
                        <a:rPr lang="en-US" sz="1400">
                          <a:latin typeface="Poppins" pitchFamily="2"/>
                          <a:cs typeface="Poppins" pitchFamily="2"/>
                        </a:rPr>
                        <a:t>24x7x365</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2F2F2"/>
                    </a:solidFill>
                  </a:tcPr>
                </a:tc>
                <a:tc>
                  <a:txBody>
                    <a:bodyPr/>
                    <a:lstStyle/>
                    <a:p>
                      <a:pPr lvl="0" algn="ctr">
                        <a:lnSpc>
                          <a:spcPct val="114000"/>
                        </a:lnSpc>
                      </a:pPr>
                      <a:r>
                        <a:rPr lang="en-US" sz="1400">
                          <a:latin typeface="Poppins" pitchFamily="2"/>
                          <a:cs typeface="Poppins" pitchFamily="2"/>
                        </a:rPr>
                        <a:t>5x8 for TAM (Technical Account Manager) and </a:t>
                      </a:r>
                      <a:r>
                        <a:rPr lang="en-US" sz="1400" b="0" i="0" u="none" strike="noStrike">
                          <a:latin typeface="Poppins" pitchFamily="2"/>
                          <a:cs typeface="Poppins" pitchFamily="2"/>
                        </a:rPr>
                        <a:t>24x7x365 for Support</a:t>
                      </a:r>
                      <a:endParaRPr lang="en-US" sz="1400">
                        <a:latin typeface="Poppins" pitchFamily="2"/>
                        <a:cs typeface="Poppins" pitchFamily="2"/>
                      </a:endParaRPr>
                    </a:p>
                  </a:txBody>
                  <a:tcPr anchor="ctr">
                    <a:lnL w="28575" cap="flat" cmpd="sng" algn="ctr">
                      <a:solidFill>
                        <a:srgbClr val="FFFFFF"/>
                      </a:solidFill>
                      <a:prstDash val="solid"/>
                      <a:round/>
                      <a:headEnd type="none" w="med" len="med"/>
                      <a:tailEnd type="none" w="med" len="med"/>
                    </a:lnL>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2340711734"/>
                  </a:ext>
                </a:extLst>
              </a:tr>
              <a:tr h="1568534">
                <a:tc>
                  <a:txBody>
                    <a:bodyPr/>
                    <a:lstStyle/>
                    <a:p>
                      <a:pPr lvl="0" algn="ctr"/>
                      <a:r>
                        <a:rPr lang="en-US" sz="1600" b="0">
                          <a:solidFill>
                            <a:srgbClr val="FFFFFF"/>
                          </a:solidFill>
                          <a:latin typeface="Poppins Medium"/>
                        </a:rPr>
                        <a:t>Response Time</a:t>
                      </a:r>
                    </a:p>
                  </a:txBody>
                  <a:tcPr anchor="ctr">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solidFill>
                      <a:srgbClr val="EC252F"/>
                    </a:solidFill>
                  </a:tcPr>
                </a:tc>
                <a:tc>
                  <a:txBody>
                    <a:bodyPr/>
                    <a:lstStyle/>
                    <a:p>
                      <a:pPr lvl="0" algn="ctr">
                        <a:lnSpc>
                          <a:spcPct val="114000"/>
                        </a:lnSpc>
                      </a:pPr>
                      <a:r>
                        <a:rPr lang="en-US" sz="1400">
                          <a:latin typeface="Poppins" pitchFamily="2"/>
                          <a:cs typeface="Poppins" pitchFamily="2"/>
                        </a:rPr>
                        <a:t>Severity 1 – 2 Hrs</a:t>
                      </a:r>
                    </a:p>
                    <a:p>
                      <a:pPr lvl="0" algn="ctr">
                        <a:lnSpc>
                          <a:spcPct val="114000"/>
                        </a:lnSpc>
                      </a:pPr>
                      <a:r>
                        <a:rPr lang="en-US" sz="1400">
                          <a:latin typeface="Poppins" pitchFamily="2"/>
                          <a:cs typeface="Poppins" pitchFamily="2"/>
                        </a:rPr>
                        <a:t>Severity 2 – 4 Hrs</a:t>
                      </a:r>
                    </a:p>
                    <a:p>
                      <a:pPr lvl="0" algn="ctr">
                        <a:lnSpc>
                          <a:spcPct val="114000"/>
                        </a:lnSpc>
                      </a:pPr>
                      <a:r>
                        <a:rPr lang="en-US" sz="1400">
                          <a:latin typeface="Poppins" pitchFamily="2"/>
                          <a:cs typeface="Poppins" pitchFamily="2"/>
                        </a:rPr>
                        <a:t>Severity 3 – Next Business Day</a:t>
                      </a:r>
                    </a:p>
                    <a:p>
                      <a:pPr lvl="0" algn="ctr">
                        <a:lnSpc>
                          <a:spcPct val="114000"/>
                        </a:lnSpc>
                      </a:pPr>
                      <a:r>
                        <a:rPr lang="en-US" sz="1400">
                          <a:latin typeface="Poppins" pitchFamily="2"/>
                          <a:cs typeface="Poppins" pitchFamily="2"/>
                        </a:rPr>
                        <a:t>Severity 4 – 2 Business Days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solidFill>
                      <a:srgbClr val="F2F2F2"/>
                    </a:solidFill>
                  </a:tcPr>
                </a:tc>
                <a:tc>
                  <a:txBody>
                    <a:bodyPr/>
                    <a:lstStyle/>
                    <a:p>
                      <a:pPr lvl="0" algn="ctr">
                        <a:lnSpc>
                          <a:spcPct val="114000"/>
                        </a:lnSpc>
                        <a:buNone/>
                      </a:pPr>
                      <a:r>
                        <a:rPr lang="en-US" sz="1400" b="0" i="0" u="none" strike="noStrike">
                          <a:latin typeface="Poppins" pitchFamily="2"/>
                          <a:cs typeface="Poppins" pitchFamily="2"/>
                        </a:rPr>
                        <a:t>Severity 1 – 2 Hrs</a:t>
                      </a:r>
                    </a:p>
                    <a:p>
                      <a:pPr lvl="0" algn="ctr">
                        <a:lnSpc>
                          <a:spcPct val="114000"/>
                        </a:lnSpc>
                        <a:buNone/>
                      </a:pPr>
                      <a:r>
                        <a:rPr lang="en-US" sz="1400" b="0" i="0" u="none" strike="noStrike">
                          <a:latin typeface="Poppins" pitchFamily="2"/>
                          <a:cs typeface="Poppins" pitchFamily="2"/>
                        </a:rPr>
                        <a:t>Severity 2 – 4 Hrs</a:t>
                      </a:r>
                    </a:p>
                    <a:p>
                      <a:pPr lvl="0" algn="ctr">
                        <a:lnSpc>
                          <a:spcPct val="114000"/>
                        </a:lnSpc>
                        <a:buNone/>
                      </a:pPr>
                      <a:r>
                        <a:rPr lang="en-US" sz="1400" b="0" i="0" u="none" strike="noStrike">
                          <a:latin typeface="Poppins" pitchFamily="2"/>
                          <a:cs typeface="Poppins" pitchFamily="2"/>
                        </a:rPr>
                        <a:t>Severity 3 – Next Business Day</a:t>
                      </a:r>
                    </a:p>
                    <a:p>
                      <a:pPr lvl="0" algn="ctr">
                        <a:lnSpc>
                          <a:spcPct val="114000"/>
                        </a:lnSpc>
                        <a:buNone/>
                      </a:pPr>
                      <a:r>
                        <a:rPr lang="en-US" sz="1400" b="0" i="0" u="none" strike="noStrike">
                          <a:latin typeface="Poppins" pitchFamily="2"/>
                          <a:cs typeface="Poppins" pitchFamily="2"/>
                        </a:rPr>
                        <a:t>Severity 4 – 2 Business Days</a:t>
                      </a:r>
                      <a:endParaRPr lang="en-US" sz="1400">
                        <a:latin typeface="Poppins" pitchFamily="2"/>
                        <a:cs typeface="Poppins" pitchFamily="2"/>
                      </a:endParaRPr>
                    </a:p>
                  </a:txBody>
                  <a:tcPr anchor="ctr">
                    <a:lnL w="28575" cap="flat" cmpd="sng" algn="ctr">
                      <a:solidFill>
                        <a:srgbClr val="FFFFFF"/>
                      </a:solidFill>
                      <a:prstDash val="solid"/>
                      <a:round/>
                      <a:headEnd type="none" w="med" len="med"/>
                      <a:tailEnd type="none" w="med" len="med"/>
                    </a:lnL>
                    <a:lnT w="28575" cap="flat" cmpd="sng" algn="ctr">
                      <a:solidFill>
                        <a:srgbClr val="FFFFFF"/>
                      </a:solidFill>
                      <a:prstDash val="solid"/>
                      <a:round/>
                      <a:headEnd type="none" w="med" len="med"/>
                      <a:tailEnd type="none" w="med" len="med"/>
                    </a:lnT>
                    <a:solidFill>
                      <a:srgbClr val="F2F2F2"/>
                    </a:solidFill>
                  </a:tcPr>
                </a:tc>
                <a:extLst>
                  <a:ext uri="{0D108BD9-81ED-4DB2-BD59-A6C34878D82A}">
                    <a16:rowId xmlns:a16="http://schemas.microsoft.com/office/drawing/2014/main" val="2332718028"/>
                  </a:ext>
                </a:extLst>
              </a:tr>
            </a:tbl>
          </a:graphicData>
        </a:graphic>
      </p:graphicFrame>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name="Slide2076136983">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234F6F-2995-BC48-900B-4A2EAE639F40}"/>
              </a:ext>
            </a:extLst>
          </p:cNvPr>
          <p:cNvSpPr txBox="1"/>
          <p:nvPr/>
        </p:nvSpPr>
        <p:spPr>
          <a:xfrm>
            <a:off x="11171270" y="6294729"/>
            <a:ext cx="288886" cy="123114"/>
          </a:xfrm>
          <a:prstGeom prst="rect">
            <a:avLst/>
          </a:prstGeom>
          <a:noFill/>
          <a:ln cap="flat">
            <a:noFill/>
          </a:ln>
        </p:spPr>
        <p:txBody>
          <a:bodyPr vert="horz" wrap="square" lIns="0" tIns="0" rIns="0" bIns="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6965AC1-3642-264B-A319-1066DD4B2558}" type="slidenum">
              <a:rPr/>
              <a:t>4</a:t>
            </a:fld>
            <a:endParaRPr lang="en-US" sz="800" b="0" i="0" u="none" strike="noStrike" kern="1200" cap="none" spc="0" baseline="0">
              <a:solidFill>
                <a:srgbClr val="000000"/>
              </a:solidFill>
              <a:uFillTx/>
              <a:latin typeface="Poppins SemiBold" pitchFamily="2"/>
              <a:cs typeface="Poppins SemiBold" pitchFamily="2"/>
            </a:endParaRPr>
          </a:p>
        </p:txBody>
      </p:sp>
      <p:sp>
        <p:nvSpPr>
          <p:cNvPr id="3" name="TextBox 5">
            <a:extLst>
              <a:ext uri="{FF2B5EF4-FFF2-40B4-BE49-F238E27FC236}">
                <a16:creationId xmlns:a16="http://schemas.microsoft.com/office/drawing/2014/main" id="{CE69C5F5-F747-CF45-BBA4-FC055DC9B124}"/>
              </a:ext>
            </a:extLst>
          </p:cNvPr>
          <p:cNvSpPr txBox="1"/>
          <p:nvPr/>
        </p:nvSpPr>
        <p:spPr>
          <a:xfrm>
            <a:off x="6513353" y="2390881"/>
            <a:ext cx="1494614" cy="254358"/>
          </a:xfrm>
          <a:prstGeom prst="rect">
            <a:avLst/>
          </a:prstGeom>
          <a:solidFill>
            <a:srgbClr val="EB2530"/>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dirty="0">
                <a:solidFill>
                  <a:srgbClr val="FFFFFF"/>
                </a:solidFill>
                <a:uFillTx/>
                <a:latin typeface="Poppins" pitchFamily="2"/>
                <a:cs typeface="Poppins" pitchFamily="2"/>
              </a:rPr>
              <a:t>PARTNERSHIPS</a:t>
            </a:r>
          </a:p>
        </p:txBody>
      </p:sp>
      <p:cxnSp>
        <p:nvCxnSpPr>
          <p:cNvPr id="4" name="Straight Connector 6">
            <a:extLst>
              <a:ext uri="{FF2B5EF4-FFF2-40B4-BE49-F238E27FC236}">
                <a16:creationId xmlns:a16="http://schemas.microsoft.com/office/drawing/2014/main" id="{07CAA4D3-E6B5-AB42-ACA5-F3F4F700914D}"/>
              </a:ext>
            </a:extLst>
          </p:cNvPr>
          <p:cNvCxnSpPr/>
          <p:nvPr/>
        </p:nvCxnSpPr>
        <p:spPr>
          <a:xfrm>
            <a:off x="6096003" y="2538228"/>
            <a:ext cx="0" cy="3583661"/>
          </a:xfrm>
          <a:prstGeom prst="straightConnector1">
            <a:avLst/>
          </a:prstGeom>
          <a:noFill/>
          <a:ln w="6345" cap="flat">
            <a:solidFill>
              <a:srgbClr val="4472C4"/>
            </a:solidFill>
            <a:prstDash val="solid"/>
            <a:miter/>
          </a:ln>
        </p:spPr>
      </p:cxnSp>
      <p:cxnSp>
        <p:nvCxnSpPr>
          <p:cNvPr id="5" name="Straight Connector 8">
            <a:extLst>
              <a:ext uri="{FF2B5EF4-FFF2-40B4-BE49-F238E27FC236}">
                <a16:creationId xmlns:a16="http://schemas.microsoft.com/office/drawing/2014/main" id="{E5F1E2B7-90E3-5140-9A38-7763DCC88282}"/>
              </a:ext>
            </a:extLst>
          </p:cNvPr>
          <p:cNvCxnSpPr/>
          <p:nvPr/>
        </p:nvCxnSpPr>
        <p:spPr>
          <a:xfrm flipH="1" flipV="1">
            <a:off x="0" y="6138879"/>
            <a:ext cx="12191996" cy="4645"/>
          </a:xfrm>
          <a:prstGeom prst="straightConnector1">
            <a:avLst/>
          </a:prstGeom>
          <a:noFill/>
          <a:ln w="6345" cap="flat">
            <a:solidFill>
              <a:srgbClr val="4472C4"/>
            </a:solidFill>
            <a:prstDash val="solid"/>
            <a:miter/>
          </a:ln>
        </p:spPr>
      </p:cxnSp>
      <p:sp>
        <p:nvSpPr>
          <p:cNvPr id="6" name="TextBox 10">
            <a:extLst>
              <a:ext uri="{FF2B5EF4-FFF2-40B4-BE49-F238E27FC236}">
                <a16:creationId xmlns:a16="http://schemas.microsoft.com/office/drawing/2014/main" id="{1DFAF492-3F61-C24B-B163-BE07B66EE598}"/>
              </a:ext>
            </a:extLst>
          </p:cNvPr>
          <p:cNvSpPr txBox="1"/>
          <p:nvPr/>
        </p:nvSpPr>
        <p:spPr>
          <a:xfrm>
            <a:off x="407493" y="2390881"/>
            <a:ext cx="4041803" cy="254358"/>
          </a:xfrm>
          <a:prstGeom prst="rect">
            <a:avLst/>
          </a:prstGeom>
          <a:solidFill>
            <a:srgbClr val="EB2530"/>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Poppins" pitchFamily="2"/>
                <a:cs typeface="Poppins" pitchFamily="2"/>
              </a:rPr>
              <a:t>INDUSTRY INITIATIVES &amp; ASSOCIATIONS</a:t>
            </a:r>
          </a:p>
        </p:txBody>
      </p:sp>
      <p:pic>
        <p:nvPicPr>
          <p:cNvPr id="7" name="Picture 2" descr="Image result for cloud native logo">
            <a:extLst>
              <a:ext uri="{FF2B5EF4-FFF2-40B4-BE49-F238E27FC236}">
                <a16:creationId xmlns:a16="http://schemas.microsoft.com/office/drawing/2014/main" id="{6B455946-8A30-5E45-818D-2FA19E9CEF5A}"/>
              </a:ext>
            </a:extLst>
          </p:cNvPr>
          <p:cNvPicPr>
            <a:picLocks noChangeAspect="1"/>
          </p:cNvPicPr>
          <p:nvPr/>
        </p:nvPicPr>
        <p:blipFill>
          <a:blip r:embed="rId3"/>
          <a:srcRect/>
          <a:stretch>
            <a:fillRect/>
          </a:stretch>
        </p:blipFill>
        <p:spPr>
          <a:xfrm>
            <a:off x="407493" y="2942319"/>
            <a:ext cx="1613074" cy="258098"/>
          </a:xfrm>
          <a:prstGeom prst="rect">
            <a:avLst/>
          </a:prstGeom>
          <a:noFill/>
          <a:ln cap="flat">
            <a:noFill/>
          </a:ln>
        </p:spPr>
      </p:pic>
      <p:pic>
        <p:nvPicPr>
          <p:cNvPr id="8" name="Picture 84">
            <a:extLst>
              <a:ext uri="{FF2B5EF4-FFF2-40B4-BE49-F238E27FC236}">
                <a16:creationId xmlns:a16="http://schemas.microsoft.com/office/drawing/2014/main" id="{0CD8B7B2-6919-C04C-A641-A90E1ED48226}"/>
              </a:ext>
            </a:extLst>
          </p:cNvPr>
          <p:cNvPicPr>
            <a:picLocks noChangeAspect="1"/>
          </p:cNvPicPr>
          <p:nvPr/>
        </p:nvPicPr>
        <p:blipFill>
          <a:blip r:embed="rId4"/>
          <a:stretch>
            <a:fillRect/>
          </a:stretch>
        </p:blipFill>
        <p:spPr>
          <a:xfrm>
            <a:off x="407493" y="4604424"/>
            <a:ext cx="1655420" cy="372471"/>
          </a:xfrm>
          <a:prstGeom prst="rect">
            <a:avLst/>
          </a:prstGeom>
          <a:noFill/>
          <a:ln cap="flat">
            <a:noFill/>
          </a:ln>
        </p:spPr>
      </p:pic>
      <p:pic>
        <p:nvPicPr>
          <p:cNvPr id="9" name="Picture 85">
            <a:extLst>
              <a:ext uri="{FF2B5EF4-FFF2-40B4-BE49-F238E27FC236}">
                <a16:creationId xmlns:a16="http://schemas.microsoft.com/office/drawing/2014/main" id="{4291D363-8BDF-5740-B679-0DCA773953AF}"/>
              </a:ext>
            </a:extLst>
          </p:cNvPr>
          <p:cNvPicPr>
            <a:picLocks noChangeAspect="1"/>
          </p:cNvPicPr>
          <p:nvPr/>
        </p:nvPicPr>
        <p:blipFill>
          <a:blip r:embed="rId5"/>
          <a:srcRect t="35627" b="35806"/>
          <a:stretch>
            <a:fillRect/>
          </a:stretch>
        </p:blipFill>
        <p:spPr>
          <a:xfrm>
            <a:off x="396346" y="3766742"/>
            <a:ext cx="1359374" cy="388940"/>
          </a:xfrm>
          <a:prstGeom prst="rect">
            <a:avLst/>
          </a:prstGeom>
          <a:noFill/>
          <a:ln cap="flat">
            <a:noFill/>
          </a:ln>
        </p:spPr>
      </p:pic>
      <p:pic>
        <p:nvPicPr>
          <p:cNvPr id="10" name="Picture 86">
            <a:extLst>
              <a:ext uri="{FF2B5EF4-FFF2-40B4-BE49-F238E27FC236}">
                <a16:creationId xmlns:a16="http://schemas.microsoft.com/office/drawing/2014/main" id="{44E05D73-DB5D-F444-AB38-1E39611CB0AB}"/>
              </a:ext>
            </a:extLst>
          </p:cNvPr>
          <p:cNvPicPr>
            <a:picLocks noChangeAspect="1"/>
          </p:cNvPicPr>
          <p:nvPr/>
        </p:nvPicPr>
        <p:blipFill>
          <a:blip r:embed="rId6"/>
          <a:stretch>
            <a:fillRect/>
          </a:stretch>
        </p:blipFill>
        <p:spPr>
          <a:xfrm>
            <a:off x="4384072" y="2887574"/>
            <a:ext cx="1035731" cy="315568"/>
          </a:xfrm>
          <a:prstGeom prst="rect">
            <a:avLst/>
          </a:prstGeom>
          <a:noFill/>
          <a:ln cap="flat">
            <a:noFill/>
          </a:ln>
        </p:spPr>
      </p:pic>
      <p:pic>
        <p:nvPicPr>
          <p:cNvPr id="11" name="Picture 88">
            <a:extLst>
              <a:ext uri="{FF2B5EF4-FFF2-40B4-BE49-F238E27FC236}">
                <a16:creationId xmlns:a16="http://schemas.microsoft.com/office/drawing/2014/main" id="{A00C2747-B160-4241-86CC-D2AAF3B64DE8}"/>
              </a:ext>
            </a:extLst>
          </p:cNvPr>
          <p:cNvPicPr>
            <a:picLocks noChangeAspect="1"/>
          </p:cNvPicPr>
          <p:nvPr/>
        </p:nvPicPr>
        <p:blipFill>
          <a:blip r:embed="rId7"/>
          <a:stretch>
            <a:fillRect/>
          </a:stretch>
        </p:blipFill>
        <p:spPr>
          <a:xfrm>
            <a:off x="2653323" y="4576425"/>
            <a:ext cx="1197498" cy="512265"/>
          </a:xfrm>
          <a:prstGeom prst="rect">
            <a:avLst/>
          </a:prstGeom>
          <a:noFill/>
          <a:ln cap="flat">
            <a:noFill/>
          </a:ln>
        </p:spPr>
      </p:pic>
      <p:pic>
        <p:nvPicPr>
          <p:cNvPr id="12" name="Picture 89">
            <a:extLst>
              <a:ext uri="{FF2B5EF4-FFF2-40B4-BE49-F238E27FC236}">
                <a16:creationId xmlns:a16="http://schemas.microsoft.com/office/drawing/2014/main" id="{0131DE4E-A180-3A44-B8E4-4C3DCAB2FC93}"/>
              </a:ext>
            </a:extLst>
          </p:cNvPr>
          <p:cNvPicPr>
            <a:picLocks noChangeAspect="1"/>
          </p:cNvPicPr>
          <p:nvPr/>
        </p:nvPicPr>
        <p:blipFill>
          <a:blip r:embed="rId8"/>
          <a:stretch>
            <a:fillRect/>
          </a:stretch>
        </p:blipFill>
        <p:spPr>
          <a:xfrm>
            <a:off x="2714771" y="2892155"/>
            <a:ext cx="975107" cy="384166"/>
          </a:xfrm>
          <a:prstGeom prst="rect">
            <a:avLst/>
          </a:prstGeom>
          <a:noFill/>
          <a:ln cap="flat">
            <a:noFill/>
          </a:ln>
        </p:spPr>
      </p:pic>
      <p:pic>
        <p:nvPicPr>
          <p:cNvPr id="13" name="Picture 90">
            <a:extLst>
              <a:ext uri="{FF2B5EF4-FFF2-40B4-BE49-F238E27FC236}">
                <a16:creationId xmlns:a16="http://schemas.microsoft.com/office/drawing/2014/main" id="{73B4EFB6-113F-544E-879E-CBE9F646D10B}"/>
              </a:ext>
            </a:extLst>
          </p:cNvPr>
          <p:cNvPicPr>
            <a:picLocks noChangeAspect="1"/>
          </p:cNvPicPr>
          <p:nvPr/>
        </p:nvPicPr>
        <p:blipFill>
          <a:blip r:embed="rId9"/>
          <a:stretch>
            <a:fillRect/>
          </a:stretch>
        </p:blipFill>
        <p:spPr>
          <a:xfrm>
            <a:off x="2800194" y="3590044"/>
            <a:ext cx="807369" cy="667438"/>
          </a:xfrm>
          <a:prstGeom prst="rect">
            <a:avLst/>
          </a:prstGeom>
          <a:noFill/>
          <a:ln cap="flat">
            <a:noFill/>
          </a:ln>
        </p:spPr>
      </p:pic>
      <p:pic>
        <p:nvPicPr>
          <p:cNvPr id="14" name="Picture 10">
            <a:extLst>
              <a:ext uri="{FF2B5EF4-FFF2-40B4-BE49-F238E27FC236}">
                <a16:creationId xmlns:a16="http://schemas.microsoft.com/office/drawing/2014/main" id="{F9608B36-303D-4346-9358-7AA9D99D38DA}"/>
              </a:ext>
            </a:extLst>
          </p:cNvPr>
          <p:cNvPicPr>
            <a:picLocks noChangeAspect="1"/>
          </p:cNvPicPr>
          <p:nvPr/>
        </p:nvPicPr>
        <p:blipFill>
          <a:blip r:embed="rId10"/>
          <a:stretch>
            <a:fillRect/>
          </a:stretch>
        </p:blipFill>
        <p:spPr>
          <a:xfrm>
            <a:off x="486707" y="5368570"/>
            <a:ext cx="1613074" cy="550066"/>
          </a:xfrm>
          <a:prstGeom prst="rect">
            <a:avLst/>
          </a:prstGeom>
          <a:noFill/>
          <a:ln cap="flat">
            <a:noFill/>
          </a:ln>
        </p:spPr>
      </p:pic>
      <p:pic>
        <p:nvPicPr>
          <p:cNvPr id="15" name="Picture 94">
            <a:extLst>
              <a:ext uri="{FF2B5EF4-FFF2-40B4-BE49-F238E27FC236}">
                <a16:creationId xmlns:a16="http://schemas.microsoft.com/office/drawing/2014/main" id="{0F072C00-C9BF-334A-99AB-6D0AAED8CD10}"/>
              </a:ext>
            </a:extLst>
          </p:cNvPr>
          <p:cNvPicPr>
            <a:picLocks noChangeAspect="1"/>
          </p:cNvPicPr>
          <p:nvPr/>
        </p:nvPicPr>
        <p:blipFill>
          <a:blip r:embed="rId11"/>
          <a:stretch>
            <a:fillRect/>
          </a:stretch>
        </p:blipFill>
        <p:spPr>
          <a:xfrm>
            <a:off x="4360828" y="3713991"/>
            <a:ext cx="1216828" cy="379649"/>
          </a:xfrm>
          <a:prstGeom prst="rect">
            <a:avLst/>
          </a:prstGeom>
          <a:noFill/>
          <a:ln cap="flat">
            <a:noFill/>
          </a:ln>
        </p:spPr>
      </p:pic>
      <p:pic>
        <p:nvPicPr>
          <p:cNvPr id="16" name="Picture 2" descr="Image result for aws logo">
            <a:extLst>
              <a:ext uri="{FF2B5EF4-FFF2-40B4-BE49-F238E27FC236}">
                <a16:creationId xmlns:a16="http://schemas.microsoft.com/office/drawing/2014/main" id="{C5B765EF-533D-1740-B0ED-D6ED0C2C7FC8}"/>
              </a:ext>
            </a:extLst>
          </p:cNvPr>
          <p:cNvPicPr>
            <a:picLocks noChangeAspect="1"/>
          </p:cNvPicPr>
          <p:nvPr/>
        </p:nvPicPr>
        <p:blipFill>
          <a:blip r:embed="rId12"/>
          <a:srcRect/>
          <a:stretch>
            <a:fillRect/>
          </a:stretch>
        </p:blipFill>
        <p:spPr>
          <a:xfrm>
            <a:off x="6513353" y="2893728"/>
            <a:ext cx="673711" cy="403104"/>
          </a:xfrm>
          <a:prstGeom prst="rect">
            <a:avLst/>
          </a:prstGeom>
          <a:noFill/>
          <a:ln cap="flat">
            <a:noFill/>
          </a:ln>
        </p:spPr>
      </p:pic>
      <p:pic>
        <p:nvPicPr>
          <p:cNvPr id="17" name="Picture 19">
            <a:extLst>
              <a:ext uri="{FF2B5EF4-FFF2-40B4-BE49-F238E27FC236}">
                <a16:creationId xmlns:a16="http://schemas.microsoft.com/office/drawing/2014/main" id="{5F798B75-D13E-EA47-A89B-7DCDCC535923}"/>
              </a:ext>
            </a:extLst>
          </p:cNvPr>
          <p:cNvPicPr>
            <a:picLocks noChangeAspect="1"/>
          </p:cNvPicPr>
          <p:nvPr/>
        </p:nvPicPr>
        <p:blipFill>
          <a:blip r:embed="rId13"/>
          <a:srcRect t="43844" b="39321"/>
          <a:stretch>
            <a:fillRect/>
          </a:stretch>
        </p:blipFill>
        <p:spPr>
          <a:xfrm>
            <a:off x="7903058" y="4005154"/>
            <a:ext cx="1417063" cy="238557"/>
          </a:xfrm>
          <a:prstGeom prst="rect">
            <a:avLst/>
          </a:prstGeom>
          <a:noFill/>
          <a:ln cap="flat">
            <a:noFill/>
          </a:ln>
        </p:spPr>
      </p:pic>
      <p:pic>
        <p:nvPicPr>
          <p:cNvPr id="18" name="Picture 20">
            <a:extLst>
              <a:ext uri="{FF2B5EF4-FFF2-40B4-BE49-F238E27FC236}">
                <a16:creationId xmlns:a16="http://schemas.microsoft.com/office/drawing/2014/main" id="{95354B26-B9BA-5D4A-84D4-01DD27C13276}"/>
              </a:ext>
            </a:extLst>
          </p:cNvPr>
          <p:cNvPicPr>
            <a:picLocks noChangeAspect="1"/>
          </p:cNvPicPr>
          <p:nvPr/>
        </p:nvPicPr>
        <p:blipFill>
          <a:blip r:embed="rId14"/>
          <a:srcRect t="33362" b="30522"/>
          <a:stretch>
            <a:fillRect/>
          </a:stretch>
        </p:blipFill>
        <p:spPr>
          <a:xfrm>
            <a:off x="7567080" y="2891762"/>
            <a:ext cx="1333277" cy="362065"/>
          </a:xfrm>
          <a:prstGeom prst="rect">
            <a:avLst/>
          </a:prstGeom>
          <a:noFill/>
          <a:ln cap="flat">
            <a:noFill/>
          </a:ln>
        </p:spPr>
      </p:pic>
      <p:pic>
        <p:nvPicPr>
          <p:cNvPr id="19" name="Picture 21">
            <a:extLst>
              <a:ext uri="{FF2B5EF4-FFF2-40B4-BE49-F238E27FC236}">
                <a16:creationId xmlns:a16="http://schemas.microsoft.com/office/drawing/2014/main" id="{2B3FE3DD-94CF-FB4A-BB98-96063132B9CB}"/>
              </a:ext>
            </a:extLst>
          </p:cNvPr>
          <p:cNvPicPr>
            <a:picLocks noChangeAspect="1"/>
          </p:cNvPicPr>
          <p:nvPr/>
        </p:nvPicPr>
        <p:blipFill>
          <a:blip r:embed="rId15"/>
          <a:stretch>
            <a:fillRect/>
          </a:stretch>
        </p:blipFill>
        <p:spPr>
          <a:xfrm>
            <a:off x="9232477" y="2690173"/>
            <a:ext cx="1069491" cy="710388"/>
          </a:xfrm>
          <a:prstGeom prst="rect">
            <a:avLst/>
          </a:prstGeom>
          <a:noFill/>
          <a:ln cap="flat">
            <a:noFill/>
          </a:ln>
        </p:spPr>
      </p:pic>
      <p:pic>
        <p:nvPicPr>
          <p:cNvPr id="20" name="Picture 22">
            <a:extLst>
              <a:ext uri="{FF2B5EF4-FFF2-40B4-BE49-F238E27FC236}">
                <a16:creationId xmlns:a16="http://schemas.microsoft.com/office/drawing/2014/main" id="{CB6D55D4-EE08-B244-ADD6-B81A9333FF8B}"/>
              </a:ext>
            </a:extLst>
          </p:cNvPr>
          <p:cNvPicPr>
            <a:picLocks noChangeAspect="1"/>
          </p:cNvPicPr>
          <p:nvPr/>
        </p:nvPicPr>
        <p:blipFill>
          <a:blip r:embed="rId16"/>
          <a:stretch>
            <a:fillRect/>
          </a:stretch>
        </p:blipFill>
        <p:spPr>
          <a:xfrm>
            <a:off x="6673108" y="3728319"/>
            <a:ext cx="967453" cy="403104"/>
          </a:xfrm>
          <a:prstGeom prst="rect">
            <a:avLst/>
          </a:prstGeom>
          <a:noFill/>
          <a:ln cap="flat">
            <a:noFill/>
          </a:ln>
        </p:spPr>
      </p:pic>
      <p:pic>
        <p:nvPicPr>
          <p:cNvPr id="21" name="Picture 23">
            <a:extLst>
              <a:ext uri="{FF2B5EF4-FFF2-40B4-BE49-F238E27FC236}">
                <a16:creationId xmlns:a16="http://schemas.microsoft.com/office/drawing/2014/main" id="{427ECF8D-BD07-2C47-A6B3-444AEA1FCE94}"/>
              </a:ext>
            </a:extLst>
          </p:cNvPr>
          <p:cNvPicPr>
            <a:picLocks noChangeAspect="1"/>
          </p:cNvPicPr>
          <p:nvPr/>
        </p:nvPicPr>
        <p:blipFill>
          <a:blip r:embed="rId17"/>
          <a:stretch>
            <a:fillRect/>
          </a:stretch>
        </p:blipFill>
        <p:spPr>
          <a:xfrm>
            <a:off x="10839142" y="2932581"/>
            <a:ext cx="741770" cy="226551"/>
          </a:xfrm>
          <a:prstGeom prst="rect">
            <a:avLst/>
          </a:prstGeom>
          <a:noFill/>
          <a:ln cap="flat">
            <a:noFill/>
          </a:ln>
        </p:spPr>
      </p:pic>
      <p:pic>
        <p:nvPicPr>
          <p:cNvPr id="22" name="Picture 42">
            <a:extLst>
              <a:ext uri="{FF2B5EF4-FFF2-40B4-BE49-F238E27FC236}">
                <a16:creationId xmlns:a16="http://schemas.microsoft.com/office/drawing/2014/main" id="{D3CA108E-F051-DA4B-B34D-9FB9A3E9C93A}"/>
              </a:ext>
            </a:extLst>
          </p:cNvPr>
          <p:cNvPicPr>
            <a:picLocks noChangeAspect="1"/>
          </p:cNvPicPr>
          <p:nvPr/>
        </p:nvPicPr>
        <p:blipFill>
          <a:blip r:embed="rId18"/>
          <a:stretch>
            <a:fillRect/>
          </a:stretch>
        </p:blipFill>
        <p:spPr>
          <a:xfrm>
            <a:off x="8280360" y="5255275"/>
            <a:ext cx="803318" cy="424254"/>
          </a:xfrm>
          <a:prstGeom prst="rect">
            <a:avLst/>
          </a:prstGeom>
          <a:noFill/>
          <a:ln cap="flat">
            <a:noFill/>
          </a:ln>
        </p:spPr>
      </p:pic>
      <p:pic>
        <p:nvPicPr>
          <p:cNvPr id="23" name="Picture 47">
            <a:extLst>
              <a:ext uri="{FF2B5EF4-FFF2-40B4-BE49-F238E27FC236}">
                <a16:creationId xmlns:a16="http://schemas.microsoft.com/office/drawing/2014/main" id="{7849EE7D-34A9-604A-B714-F17A32FFF0D3}"/>
              </a:ext>
            </a:extLst>
          </p:cNvPr>
          <p:cNvPicPr>
            <a:picLocks noChangeAspect="1"/>
          </p:cNvPicPr>
          <p:nvPr/>
        </p:nvPicPr>
        <p:blipFill>
          <a:blip r:embed="rId19"/>
          <a:srcRect l="19228" t="20863" r="19195" b="19482"/>
          <a:stretch>
            <a:fillRect/>
          </a:stretch>
        </p:blipFill>
        <p:spPr>
          <a:xfrm>
            <a:off x="11086843" y="3668444"/>
            <a:ext cx="551255" cy="534046"/>
          </a:xfrm>
          <a:prstGeom prst="rect">
            <a:avLst/>
          </a:prstGeom>
          <a:noFill/>
          <a:ln cap="flat">
            <a:noFill/>
          </a:ln>
        </p:spPr>
      </p:pic>
      <p:pic>
        <p:nvPicPr>
          <p:cNvPr id="24" name="Picture 55">
            <a:extLst>
              <a:ext uri="{FF2B5EF4-FFF2-40B4-BE49-F238E27FC236}">
                <a16:creationId xmlns:a16="http://schemas.microsoft.com/office/drawing/2014/main" id="{2CE03172-CFE8-E84C-BB4C-FEC2CA76F810}"/>
              </a:ext>
            </a:extLst>
          </p:cNvPr>
          <p:cNvPicPr>
            <a:picLocks noChangeAspect="1"/>
          </p:cNvPicPr>
          <p:nvPr/>
        </p:nvPicPr>
        <p:blipFill>
          <a:blip r:embed="rId20"/>
          <a:stretch>
            <a:fillRect/>
          </a:stretch>
        </p:blipFill>
        <p:spPr>
          <a:xfrm>
            <a:off x="6513344" y="4467456"/>
            <a:ext cx="621234" cy="621234"/>
          </a:xfrm>
          <a:prstGeom prst="rect">
            <a:avLst/>
          </a:prstGeom>
          <a:noFill/>
          <a:ln cap="flat">
            <a:noFill/>
          </a:ln>
        </p:spPr>
      </p:pic>
      <p:pic>
        <p:nvPicPr>
          <p:cNvPr id="25" name="Picture 65">
            <a:extLst>
              <a:ext uri="{FF2B5EF4-FFF2-40B4-BE49-F238E27FC236}">
                <a16:creationId xmlns:a16="http://schemas.microsoft.com/office/drawing/2014/main" id="{298557BF-39B8-8742-A6FD-C7603B50430D}"/>
              </a:ext>
            </a:extLst>
          </p:cNvPr>
          <p:cNvPicPr>
            <a:picLocks noChangeAspect="1"/>
          </p:cNvPicPr>
          <p:nvPr/>
        </p:nvPicPr>
        <p:blipFill>
          <a:blip r:embed="rId21"/>
          <a:stretch>
            <a:fillRect/>
          </a:stretch>
        </p:blipFill>
        <p:spPr>
          <a:xfrm>
            <a:off x="7813346" y="4509711"/>
            <a:ext cx="909398" cy="450415"/>
          </a:xfrm>
          <a:prstGeom prst="rect">
            <a:avLst/>
          </a:prstGeom>
          <a:noFill/>
          <a:ln cap="flat">
            <a:noFill/>
          </a:ln>
        </p:spPr>
      </p:pic>
      <p:pic>
        <p:nvPicPr>
          <p:cNvPr id="26" name="Picture 72" descr="Logo&#10;&#10;Description automatically generated">
            <a:extLst>
              <a:ext uri="{FF2B5EF4-FFF2-40B4-BE49-F238E27FC236}">
                <a16:creationId xmlns:a16="http://schemas.microsoft.com/office/drawing/2014/main" id="{A15DEBB7-9327-E645-9DF0-5538E6B71BA8}"/>
              </a:ext>
            </a:extLst>
          </p:cNvPr>
          <p:cNvPicPr>
            <a:picLocks noChangeAspect="1"/>
          </p:cNvPicPr>
          <p:nvPr/>
        </p:nvPicPr>
        <p:blipFill>
          <a:blip r:embed="rId22"/>
          <a:stretch>
            <a:fillRect/>
          </a:stretch>
        </p:blipFill>
        <p:spPr>
          <a:xfrm>
            <a:off x="9697173" y="3630146"/>
            <a:ext cx="790105" cy="520558"/>
          </a:xfrm>
          <a:prstGeom prst="rect">
            <a:avLst/>
          </a:prstGeom>
          <a:noFill/>
          <a:ln cap="flat">
            <a:noFill/>
          </a:ln>
        </p:spPr>
      </p:pic>
      <p:pic>
        <p:nvPicPr>
          <p:cNvPr id="29" name="Picture 79">
            <a:extLst>
              <a:ext uri="{FF2B5EF4-FFF2-40B4-BE49-F238E27FC236}">
                <a16:creationId xmlns:a16="http://schemas.microsoft.com/office/drawing/2014/main" id="{ECA4F929-4DDD-004F-B099-E09522C7B3B0}"/>
              </a:ext>
            </a:extLst>
          </p:cNvPr>
          <p:cNvPicPr>
            <a:picLocks noChangeAspect="1"/>
          </p:cNvPicPr>
          <p:nvPr/>
        </p:nvPicPr>
        <p:blipFill>
          <a:blip r:embed="rId23"/>
          <a:srcRect l="15458" t="29390" r="17579" b="26925"/>
          <a:stretch>
            <a:fillRect/>
          </a:stretch>
        </p:blipFill>
        <p:spPr>
          <a:xfrm>
            <a:off x="9536917" y="4696509"/>
            <a:ext cx="1132886" cy="200162"/>
          </a:xfrm>
          <a:prstGeom prst="rect">
            <a:avLst/>
          </a:prstGeom>
          <a:noFill/>
          <a:ln cap="flat">
            <a:noFill/>
          </a:ln>
        </p:spPr>
      </p:pic>
      <p:pic>
        <p:nvPicPr>
          <p:cNvPr id="30" name="Picture 80">
            <a:extLst>
              <a:ext uri="{FF2B5EF4-FFF2-40B4-BE49-F238E27FC236}">
                <a16:creationId xmlns:a16="http://schemas.microsoft.com/office/drawing/2014/main" id="{67800A93-5BE1-1743-8790-5E7B38B6893A}"/>
              </a:ext>
            </a:extLst>
          </p:cNvPr>
          <p:cNvPicPr>
            <a:picLocks noChangeAspect="1"/>
          </p:cNvPicPr>
          <p:nvPr/>
        </p:nvPicPr>
        <p:blipFill>
          <a:blip r:embed="rId24"/>
          <a:stretch>
            <a:fillRect/>
          </a:stretch>
        </p:blipFill>
        <p:spPr>
          <a:xfrm>
            <a:off x="9819865" y="5171133"/>
            <a:ext cx="642393" cy="473768"/>
          </a:xfrm>
          <a:prstGeom prst="rect">
            <a:avLst/>
          </a:prstGeom>
          <a:noFill/>
          <a:ln cap="flat">
            <a:noFill/>
          </a:ln>
        </p:spPr>
      </p:pic>
      <p:pic>
        <p:nvPicPr>
          <p:cNvPr id="31" name="Picture 16">
            <a:extLst>
              <a:ext uri="{FF2B5EF4-FFF2-40B4-BE49-F238E27FC236}">
                <a16:creationId xmlns:a16="http://schemas.microsoft.com/office/drawing/2014/main" id="{8D64798B-CBF3-F04B-BF9F-4E2A2806D277}"/>
              </a:ext>
            </a:extLst>
          </p:cNvPr>
          <p:cNvPicPr>
            <a:picLocks noChangeAspect="1"/>
          </p:cNvPicPr>
          <p:nvPr/>
        </p:nvPicPr>
        <p:blipFill>
          <a:blip r:embed="rId25"/>
          <a:stretch>
            <a:fillRect/>
          </a:stretch>
        </p:blipFill>
        <p:spPr>
          <a:xfrm>
            <a:off x="8117265" y="3365385"/>
            <a:ext cx="850154" cy="529849"/>
          </a:xfrm>
          <a:prstGeom prst="rect">
            <a:avLst/>
          </a:prstGeom>
          <a:noFill/>
          <a:ln cap="flat">
            <a:noFill/>
          </a:ln>
        </p:spPr>
      </p:pic>
      <p:pic>
        <p:nvPicPr>
          <p:cNvPr id="32" name="Picture 24">
            <a:extLst>
              <a:ext uri="{FF2B5EF4-FFF2-40B4-BE49-F238E27FC236}">
                <a16:creationId xmlns:a16="http://schemas.microsoft.com/office/drawing/2014/main" id="{09637158-A236-0A4E-9F0A-B08E1F690B6B}"/>
              </a:ext>
            </a:extLst>
          </p:cNvPr>
          <p:cNvPicPr>
            <a:picLocks noChangeAspect="1"/>
          </p:cNvPicPr>
          <p:nvPr/>
        </p:nvPicPr>
        <p:blipFill>
          <a:blip r:embed="rId26"/>
          <a:srcRect l="9748" t="15142" r="9246" b="25408"/>
          <a:stretch>
            <a:fillRect/>
          </a:stretch>
        </p:blipFill>
        <p:spPr>
          <a:xfrm>
            <a:off x="4345320" y="4517794"/>
            <a:ext cx="1173577" cy="555671"/>
          </a:xfrm>
          <a:prstGeom prst="rect">
            <a:avLst/>
          </a:prstGeom>
          <a:noFill/>
          <a:ln cap="flat">
            <a:noFill/>
          </a:ln>
        </p:spPr>
      </p:pic>
      <p:pic>
        <p:nvPicPr>
          <p:cNvPr id="33" name="Picture 25">
            <a:extLst>
              <a:ext uri="{FF2B5EF4-FFF2-40B4-BE49-F238E27FC236}">
                <a16:creationId xmlns:a16="http://schemas.microsoft.com/office/drawing/2014/main" id="{AEDF393D-FB20-E146-A87A-D206DFBE415D}"/>
              </a:ext>
            </a:extLst>
          </p:cNvPr>
          <p:cNvPicPr>
            <a:picLocks noChangeAspect="1"/>
          </p:cNvPicPr>
          <p:nvPr/>
        </p:nvPicPr>
        <p:blipFill>
          <a:blip r:embed="rId27"/>
          <a:stretch>
            <a:fillRect/>
          </a:stretch>
        </p:blipFill>
        <p:spPr>
          <a:xfrm>
            <a:off x="6519095" y="5434370"/>
            <a:ext cx="1025078" cy="245159"/>
          </a:xfrm>
          <a:prstGeom prst="rect">
            <a:avLst/>
          </a:prstGeom>
          <a:noFill/>
          <a:ln cap="flat">
            <a:noFill/>
          </a:ln>
        </p:spPr>
      </p:pic>
      <p:pic>
        <p:nvPicPr>
          <p:cNvPr id="34" name="Picture 13" descr="A picture containing icon&#10;&#10;Description automatically generated">
            <a:extLst>
              <a:ext uri="{FF2B5EF4-FFF2-40B4-BE49-F238E27FC236}">
                <a16:creationId xmlns:a16="http://schemas.microsoft.com/office/drawing/2014/main" id="{E95BF04D-62B1-E041-A020-D2EE4DEE0C1D}"/>
              </a:ext>
            </a:extLst>
          </p:cNvPr>
          <p:cNvPicPr>
            <a:picLocks noChangeAspect="1"/>
          </p:cNvPicPr>
          <p:nvPr/>
        </p:nvPicPr>
        <p:blipFill>
          <a:blip r:embed="rId28"/>
          <a:srcRect l="14498" t="21396" r="14498" b="20938"/>
          <a:stretch>
            <a:fillRect/>
          </a:stretch>
        </p:blipFill>
        <p:spPr>
          <a:xfrm>
            <a:off x="2770778" y="5255852"/>
            <a:ext cx="929597" cy="578522"/>
          </a:xfrm>
          <a:prstGeom prst="rect">
            <a:avLst/>
          </a:prstGeom>
          <a:noFill/>
          <a:ln cap="flat">
            <a:noFill/>
          </a:ln>
        </p:spPr>
      </p:pic>
      <p:sp>
        <p:nvSpPr>
          <p:cNvPr id="35" name="Title 2">
            <a:extLst>
              <a:ext uri="{FF2B5EF4-FFF2-40B4-BE49-F238E27FC236}">
                <a16:creationId xmlns:a16="http://schemas.microsoft.com/office/drawing/2014/main" id="{7434DB4E-DFF0-7C44-B7DF-B33DF39F52ED}"/>
              </a:ext>
            </a:extLst>
          </p:cNvPr>
          <p:cNvSpPr txBox="1">
            <a:spLocks noGrp="1"/>
          </p:cNvSpPr>
          <p:nvPr>
            <p:ph type="title"/>
          </p:nvPr>
        </p:nvSpPr>
        <p:spPr>
          <a:xfrm>
            <a:off x="391454" y="350068"/>
            <a:ext cx="11460166" cy="699424"/>
          </a:xfrm>
        </p:spPr>
        <p:txBody>
          <a:bodyPr/>
          <a:lstStyle/>
          <a:p>
            <a:pPr lvl="0"/>
            <a:r>
              <a:rPr lang="en-US"/>
              <a:t>Rancher Government Solutions </a:t>
            </a:r>
            <a:br>
              <a:rPr lang="en-US"/>
            </a:br>
            <a:r>
              <a:rPr lang="en-US" sz="1800">
                <a:latin typeface="Poppins" pitchFamily="2"/>
                <a:cs typeface="Poppins" pitchFamily="2"/>
              </a:rPr>
              <a:t>Company Snapshot</a:t>
            </a:r>
          </a:p>
        </p:txBody>
      </p:sp>
      <p:sp>
        <p:nvSpPr>
          <p:cNvPr id="36" name="TextBox 4">
            <a:extLst>
              <a:ext uri="{FF2B5EF4-FFF2-40B4-BE49-F238E27FC236}">
                <a16:creationId xmlns:a16="http://schemas.microsoft.com/office/drawing/2014/main" id="{2281EE8F-FC15-3544-B77D-E0AD8381B06E}"/>
              </a:ext>
            </a:extLst>
          </p:cNvPr>
          <p:cNvSpPr txBox="1"/>
          <p:nvPr/>
        </p:nvSpPr>
        <p:spPr>
          <a:xfrm>
            <a:off x="331854" y="1111791"/>
            <a:ext cx="10468096" cy="92204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ts val="2150"/>
              </a:lnSpc>
              <a:spcBef>
                <a:spcPts val="0"/>
              </a:spcBef>
              <a:spcAft>
                <a:spcPts val="0"/>
              </a:spcAft>
              <a:buNone/>
              <a:tabLst/>
              <a:defRPr sz="1800" b="0" i="0" u="none" strike="noStrike" kern="0" cap="none" spc="0" baseline="0">
                <a:solidFill>
                  <a:srgbClr val="000000"/>
                </a:solidFill>
                <a:uFillTx/>
              </a:defRPr>
            </a:pPr>
            <a:r>
              <a:rPr lang="en-GB" sz="1400" b="0" i="0" u="none" strike="noStrike" kern="1200" cap="none" spc="0" baseline="0">
                <a:solidFill>
                  <a:srgbClr val="191F71"/>
                </a:solidFill>
                <a:uFillTx/>
                <a:latin typeface="Poppins" pitchFamily="2"/>
                <a:cs typeface="Poppins" pitchFamily="2"/>
              </a:rPr>
              <a:t>Rancher Government Solutions is powering thousands of Federal  customers’ mission-critical workloads, including electronic financial systems and enterprise applications, autonomous vehicles, satellite operation centers, life-saving medical devices, and missile systems</a:t>
            </a:r>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name="Slide82">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917493-F403-FA4C-9A7A-C81ADA64CBA6}"/>
              </a:ext>
            </a:extLst>
          </p:cNvPr>
          <p:cNvSpPr txBox="1"/>
          <p:nvPr/>
        </p:nvSpPr>
        <p:spPr>
          <a:xfrm>
            <a:off x="11171270" y="6294729"/>
            <a:ext cx="288886" cy="123114"/>
          </a:xfrm>
          <a:prstGeom prst="rect">
            <a:avLst/>
          </a:prstGeom>
          <a:noFill/>
          <a:ln cap="flat">
            <a:noFill/>
          </a:ln>
        </p:spPr>
        <p:txBody>
          <a:bodyPr vert="horz" wrap="square" lIns="0" tIns="0" rIns="0" bIns="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2BF40DD-BBAF-4244-A72B-A664BD23358A}" type="slidenum">
              <a:rPr/>
              <a:t>40</a:t>
            </a:fld>
            <a:endParaRPr lang="en-US" sz="800" b="0" i="0" u="none" strike="noStrike" kern="1200" cap="none" spc="0" baseline="0">
              <a:solidFill>
                <a:srgbClr val="000000"/>
              </a:solidFill>
              <a:uFillTx/>
              <a:latin typeface="Poppins SemiBold" pitchFamily="2"/>
              <a:cs typeface="Poppins SemiBold" pitchFamily="2"/>
            </a:endParaRPr>
          </a:p>
        </p:txBody>
      </p:sp>
      <p:sp>
        <p:nvSpPr>
          <p:cNvPr id="3" name="Title 2">
            <a:extLst>
              <a:ext uri="{FF2B5EF4-FFF2-40B4-BE49-F238E27FC236}">
                <a16:creationId xmlns:a16="http://schemas.microsoft.com/office/drawing/2014/main" id="{32FA62D7-D4F4-3C4B-8D8D-59D6019686FD}"/>
              </a:ext>
            </a:extLst>
          </p:cNvPr>
          <p:cNvSpPr txBox="1">
            <a:spLocks noGrp="1"/>
          </p:cNvSpPr>
          <p:nvPr>
            <p:ph type="title"/>
          </p:nvPr>
        </p:nvSpPr>
        <p:spPr>
          <a:xfrm>
            <a:off x="441024" y="489322"/>
            <a:ext cx="10728326" cy="455508"/>
          </a:xfrm>
        </p:spPr>
        <p:txBody>
          <a:bodyPr/>
          <a:lstStyle/>
          <a:p>
            <a:pPr lvl="0"/>
            <a:r>
              <a:rPr lang="en-US"/>
              <a:t>Defining a Project Roadmap</a:t>
            </a:r>
            <a:endParaRPr lang="en-GB"/>
          </a:p>
        </p:txBody>
      </p:sp>
      <p:sp>
        <p:nvSpPr>
          <p:cNvPr id="4" name="Rectangle 3">
            <a:extLst>
              <a:ext uri="{FF2B5EF4-FFF2-40B4-BE49-F238E27FC236}">
                <a16:creationId xmlns:a16="http://schemas.microsoft.com/office/drawing/2014/main" id="{74D05D18-73E0-9645-8434-0AA2C52ED4E3}"/>
              </a:ext>
            </a:extLst>
          </p:cNvPr>
          <p:cNvSpPr/>
          <p:nvPr/>
        </p:nvSpPr>
        <p:spPr>
          <a:xfrm>
            <a:off x="441024" y="1084039"/>
            <a:ext cx="1638001" cy="522085"/>
          </a:xfrm>
          <a:prstGeom prst="rect">
            <a:avLst/>
          </a:pr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1200" cap="none" spc="0" baseline="0">
              <a:solidFill>
                <a:srgbClr val="000000"/>
              </a:solidFill>
              <a:uFillTx/>
              <a:latin typeface="Poppins Light"/>
            </a:endParaRPr>
          </a:p>
        </p:txBody>
      </p:sp>
      <p:sp>
        <p:nvSpPr>
          <p:cNvPr id="5" name="TextBox 4">
            <a:extLst>
              <a:ext uri="{FF2B5EF4-FFF2-40B4-BE49-F238E27FC236}">
                <a16:creationId xmlns:a16="http://schemas.microsoft.com/office/drawing/2014/main" id="{786C16AA-6624-A54A-903F-A664EB882995}"/>
              </a:ext>
            </a:extLst>
          </p:cNvPr>
          <p:cNvSpPr txBox="1"/>
          <p:nvPr/>
        </p:nvSpPr>
        <p:spPr>
          <a:xfrm>
            <a:off x="441024" y="1206587"/>
            <a:ext cx="1638001" cy="276999"/>
          </a:xfrm>
          <a:prstGeom prst="rect">
            <a:avLst/>
          </a:prstGeom>
          <a:noFill/>
          <a:ln cap="flat">
            <a:noFill/>
          </a:ln>
        </p:spPr>
        <p:txBody>
          <a:bodyPr vert="horz" wrap="square" lIns="91440" tIns="45720" rIns="91440" bIns="45720" anchor="ctr"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Medium"/>
                <a:ea typeface="League Spartan"/>
                <a:cs typeface="Poppins" pitchFamily="2"/>
              </a:rPr>
              <a:t>Phases</a:t>
            </a:r>
          </a:p>
        </p:txBody>
      </p:sp>
      <p:sp>
        <p:nvSpPr>
          <p:cNvPr id="6" name="Pentagon 3">
            <a:extLst>
              <a:ext uri="{FF2B5EF4-FFF2-40B4-BE49-F238E27FC236}">
                <a16:creationId xmlns:a16="http://schemas.microsoft.com/office/drawing/2014/main" id="{6B87D550-650E-564F-955A-F7F436E64DF3}"/>
              </a:ext>
            </a:extLst>
          </p:cNvPr>
          <p:cNvSpPr/>
          <p:nvPr/>
        </p:nvSpPr>
        <p:spPr>
          <a:xfrm>
            <a:off x="2139659" y="1084039"/>
            <a:ext cx="2952195" cy="522085"/>
          </a:xfrm>
          <a:custGeom>
            <a:avLst/>
            <a:gdLst>
              <a:gd name="f0" fmla="val 10800000"/>
              <a:gd name="f1" fmla="val 5400000"/>
              <a:gd name="f2" fmla="val 180"/>
              <a:gd name="f3" fmla="val w"/>
              <a:gd name="f4" fmla="val h"/>
              <a:gd name="f5" fmla="val ss"/>
              <a:gd name="f6" fmla="val 0"/>
              <a:gd name="f7" fmla="val 33775"/>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1200" cap="none" spc="0" baseline="0">
              <a:solidFill>
                <a:srgbClr val="000000"/>
              </a:solidFill>
              <a:uFillTx/>
              <a:latin typeface="Poppins Light"/>
            </a:endParaRPr>
          </a:p>
        </p:txBody>
      </p:sp>
      <p:sp>
        <p:nvSpPr>
          <p:cNvPr id="7" name="TextBox 6">
            <a:extLst>
              <a:ext uri="{FF2B5EF4-FFF2-40B4-BE49-F238E27FC236}">
                <a16:creationId xmlns:a16="http://schemas.microsoft.com/office/drawing/2014/main" id="{8F75F703-75F4-6147-9D6A-804D4C21C87C}"/>
              </a:ext>
            </a:extLst>
          </p:cNvPr>
          <p:cNvSpPr txBox="1"/>
          <p:nvPr/>
        </p:nvSpPr>
        <p:spPr>
          <a:xfrm>
            <a:off x="2230303" y="1206587"/>
            <a:ext cx="2584240" cy="276999"/>
          </a:xfrm>
          <a:prstGeom prst="rect">
            <a:avLst/>
          </a:prstGeom>
          <a:noFill/>
          <a:ln cap="flat">
            <a:noFill/>
          </a:ln>
        </p:spPr>
        <p:txBody>
          <a:bodyPr vert="horz" wrap="square" lIns="91440" tIns="45720" rIns="91440" bIns="45720" anchor="ctr"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Medium"/>
                <a:ea typeface="League Spartan"/>
                <a:cs typeface="Poppins" pitchFamily="2"/>
              </a:rPr>
              <a:t>Discover &amp; Design</a:t>
            </a:r>
          </a:p>
        </p:txBody>
      </p:sp>
      <p:sp>
        <p:nvSpPr>
          <p:cNvPr id="8" name="Chevron 4">
            <a:extLst>
              <a:ext uri="{FF2B5EF4-FFF2-40B4-BE49-F238E27FC236}">
                <a16:creationId xmlns:a16="http://schemas.microsoft.com/office/drawing/2014/main" id="{014B7A60-E181-994D-84AE-0069FD8D7D43}"/>
              </a:ext>
            </a:extLst>
          </p:cNvPr>
          <p:cNvSpPr/>
          <p:nvPr/>
        </p:nvSpPr>
        <p:spPr>
          <a:xfrm>
            <a:off x="4977636" y="1084039"/>
            <a:ext cx="3117756" cy="522085"/>
          </a:xfrm>
          <a:custGeom>
            <a:avLst/>
            <a:gdLst>
              <a:gd name="f0" fmla="val 10800000"/>
              <a:gd name="f1" fmla="val 5400000"/>
              <a:gd name="f2" fmla="val 180"/>
              <a:gd name="f3" fmla="val w"/>
              <a:gd name="f4" fmla="val h"/>
              <a:gd name="f5" fmla="val ss"/>
              <a:gd name="f6" fmla="val 0"/>
              <a:gd name="f7" fmla="val 34067"/>
              <a:gd name="f8" fmla="+- 0 0 -360"/>
              <a:gd name="f9" fmla="+- 0 0 -270"/>
              <a:gd name="f10" fmla="+- 0 0 -180"/>
              <a:gd name="f11" fmla="abs f3"/>
              <a:gd name="f12" fmla="abs f4"/>
              <a:gd name="f13" fmla="abs f5"/>
              <a:gd name="f14" fmla="*/ f8 f0 1"/>
              <a:gd name="f15" fmla="*/ f9 f0 1"/>
              <a:gd name="f16" fmla="*/ f10 f0 1"/>
              <a:gd name="f17" fmla="?: f11 f3 1"/>
              <a:gd name="f18" fmla="?: f12 f4 1"/>
              <a:gd name="f19" fmla="?: f13 f5 1"/>
              <a:gd name="f20" fmla="*/ f14 1 f2"/>
              <a:gd name="f21" fmla="*/ f15 1 f2"/>
              <a:gd name="f22" fmla="*/ f16 1 f2"/>
              <a:gd name="f23" fmla="*/ f17 1 21600"/>
              <a:gd name="f24" fmla="*/ f18 1 21600"/>
              <a:gd name="f25" fmla="*/ 21600 f17 1"/>
              <a:gd name="f26" fmla="*/ 21600 f18 1"/>
              <a:gd name="f27" fmla="+- f20 0 f1"/>
              <a:gd name="f28" fmla="+- f21 0 f1"/>
              <a:gd name="f29" fmla="+- f22 0 f1"/>
              <a:gd name="f30" fmla="min f24 f23"/>
              <a:gd name="f31" fmla="*/ f25 1 f19"/>
              <a:gd name="f32" fmla="*/ f26 1 f19"/>
              <a:gd name="f33" fmla="val f31"/>
              <a:gd name="f34" fmla="val f32"/>
              <a:gd name="f35" fmla="*/ f6 f30 1"/>
              <a:gd name="f36" fmla="+- f34 0 f6"/>
              <a:gd name="f37" fmla="+- f33 0 f6"/>
              <a:gd name="f38" fmla="*/ f34 f30 1"/>
              <a:gd name="f39" fmla="*/ f33 f30 1"/>
              <a:gd name="f40" fmla="*/ f36 1 2"/>
              <a:gd name="f41" fmla="min f37 f36"/>
              <a:gd name="f42" fmla="+- f6 f40 0"/>
              <a:gd name="f43" fmla="*/ f41 f7 1"/>
              <a:gd name="f44" fmla="*/ f43 1 100000"/>
              <a:gd name="f45" fmla="*/ f42 f30 1"/>
              <a:gd name="f46" fmla="+- f33 0 f44"/>
              <a:gd name="f47" fmla="*/ f44 f30 1"/>
              <a:gd name="f48" fmla="*/ f46 1 2"/>
              <a:gd name="f49" fmla="+- f46 0 f44"/>
              <a:gd name="f50" fmla="*/ f46 f30 1"/>
              <a:gd name="f51" fmla="?: f49 f44 f6"/>
              <a:gd name="f52" fmla="?: f49 f46 f33"/>
              <a:gd name="f53" fmla="*/ f48 f30 1"/>
              <a:gd name="f54" fmla="*/ f51 f30 1"/>
              <a:gd name="f55" fmla="*/ f52 f30 1"/>
            </a:gdLst>
            <a:ahLst/>
            <a:cxnLst>
              <a:cxn ang="3cd4">
                <a:pos x="hc" y="t"/>
              </a:cxn>
              <a:cxn ang="0">
                <a:pos x="r" y="vc"/>
              </a:cxn>
              <a:cxn ang="cd4">
                <a:pos x="hc" y="b"/>
              </a:cxn>
              <a:cxn ang="cd2">
                <a:pos x="l" y="vc"/>
              </a:cxn>
              <a:cxn ang="f27">
                <a:pos x="f53" y="f35"/>
              </a:cxn>
              <a:cxn ang="f28">
                <a:pos x="f47" y="f45"/>
              </a:cxn>
              <a:cxn ang="f29">
                <a:pos x="f53" y="f38"/>
              </a:cxn>
            </a:cxnLst>
            <a:rect l="f54" t="f35" r="f55" b="f38"/>
            <a:pathLst>
              <a:path>
                <a:moveTo>
                  <a:pt x="f35" y="f35"/>
                </a:moveTo>
                <a:lnTo>
                  <a:pt x="f50" y="f35"/>
                </a:lnTo>
                <a:lnTo>
                  <a:pt x="f39" y="f45"/>
                </a:lnTo>
                <a:lnTo>
                  <a:pt x="f50" y="f38"/>
                </a:lnTo>
                <a:lnTo>
                  <a:pt x="f35" y="f38"/>
                </a:lnTo>
                <a:lnTo>
                  <a:pt x="f47" y="f45"/>
                </a:lnTo>
                <a:close/>
              </a:path>
            </a:pathLst>
          </a:cu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1200" cap="none" spc="0" baseline="0">
              <a:solidFill>
                <a:srgbClr val="000000"/>
              </a:solidFill>
              <a:uFillTx/>
              <a:latin typeface="Poppins Light"/>
            </a:endParaRPr>
          </a:p>
        </p:txBody>
      </p:sp>
      <p:sp>
        <p:nvSpPr>
          <p:cNvPr id="9" name="TextBox 8">
            <a:extLst>
              <a:ext uri="{FF2B5EF4-FFF2-40B4-BE49-F238E27FC236}">
                <a16:creationId xmlns:a16="http://schemas.microsoft.com/office/drawing/2014/main" id="{DA782ECC-3011-184C-BED9-8BF55C5B9DC9}"/>
              </a:ext>
            </a:extLst>
          </p:cNvPr>
          <p:cNvSpPr txBox="1"/>
          <p:nvPr/>
        </p:nvSpPr>
        <p:spPr>
          <a:xfrm>
            <a:off x="5245236" y="1206587"/>
            <a:ext cx="2653424" cy="276999"/>
          </a:xfrm>
          <a:prstGeom prst="rect">
            <a:avLst/>
          </a:prstGeom>
          <a:noFill/>
          <a:ln cap="flat">
            <a:noFill/>
          </a:ln>
        </p:spPr>
        <p:txBody>
          <a:bodyPr vert="horz" wrap="square" lIns="91440" tIns="45720" rIns="91440" bIns="45720" anchor="ctr"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Medium"/>
                <a:ea typeface="League Spartan"/>
                <a:cs typeface="Poppins" pitchFamily="2"/>
              </a:rPr>
              <a:t>Deploy</a:t>
            </a:r>
          </a:p>
        </p:txBody>
      </p:sp>
      <p:sp>
        <p:nvSpPr>
          <p:cNvPr id="10" name="Chevron 5">
            <a:extLst>
              <a:ext uri="{FF2B5EF4-FFF2-40B4-BE49-F238E27FC236}">
                <a16:creationId xmlns:a16="http://schemas.microsoft.com/office/drawing/2014/main" id="{605C711F-7CD4-D444-B501-757871CFE627}"/>
              </a:ext>
            </a:extLst>
          </p:cNvPr>
          <p:cNvSpPr/>
          <p:nvPr/>
        </p:nvSpPr>
        <p:spPr>
          <a:xfrm>
            <a:off x="7981175" y="1084039"/>
            <a:ext cx="3141512" cy="522085"/>
          </a:xfrm>
          <a:custGeom>
            <a:avLst/>
            <a:gdLst>
              <a:gd name="f0" fmla="val 10800000"/>
              <a:gd name="f1" fmla="val 5400000"/>
              <a:gd name="f2" fmla="val 180"/>
              <a:gd name="f3" fmla="val w"/>
              <a:gd name="f4" fmla="val h"/>
              <a:gd name="f5" fmla="val ss"/>
              <a:gd name="f6" fmla="val 0"/>
              <a:gd name="f7" fmla="val 34067"/>
              <a:gd name="f8" fmla="+- 0 0 -360"/>
              <a:gd name="f9" fmla="+- 0 0 -270"/>
              <a:gd name="f10" fmla="+- 0 0 -180"/>
              <a:gd name="f11" fmla="abs f3"/>
              <a:gd name="f12" fmla="abs f4"/>
              <a:gd name="f13" fmla="abs f5"/>
              <a:gd name="f14" fmla="*/ f8 f0 1"/>
              <a:gd name="f15" fmla="*/ f9 f0 1"/>
              <a:gd name="f16" fmla="*/ f10 f0 1"/>
              <a:gd name="f17" fmla="?: f11 f3 1"/>
              <a:gd name="f18" fmla="?: f12 f4 1"/>
              <a:gd name="f19" fmla="?: f13 f5 1"/>
              <a:gd name="f20" fmla="*/ f14 1 f2"/>
              <a:gd name="f21" fmla="*/ f15 1 f2"/>
              <a:gd name="f22" fmla="*/ f16 1 f2"/>
              <a:gd name="f23" fmla="*/ f17 1 21600"/>
              <a:gd name="f24" fmla="*/ f18 1 21600"/>
              <a:gd name="f25" fmla="*/ 21600 f17 1"/>
              <a:gd name="f26" fmla="*/ 21600 f18 1"/>
              <a:gd name="f27" fmla="+- f20 0 f1"/>
              <a:gd name="f28" fmla="+- f21 0 f1"/>
              <a:gd name="f29" fmla="+- f22 0 f1"/>
              <a:gd name="f30" fmla="min f24 f23"/>
              <a:gd name="f31" fmla="*/ f25 1 f19"/>
              <a:gd name="f32" fmla="*/ f26 1 f19"/>
              <a:gd name="f33" fmla="val f31"/>
              <a:gd name="f34" fmla="val f32"/>
              <a:gd name="f35" fmla="*/ f6 f30 1"/>
              <a:gd name="f36" fmla="+- f34 0 f6"/>
              <a:gd name="f37" fmla="+- f33 0 f6"/>
              <a:gd name="f38" fmla="*/ f34 f30 1"/>
              <a:gd name="f39" fmla="*/ f33 f30 1"/>
              <a:gd name="f40" fmla="*/ f36 1 2"/>
              <a:gd name="f41" fmla="min f37 f36"/>
              <a:gd name="f42" fmla="+- f6 f40 0"/>
              <a:gd name="f43" fmla="*/ f41 f7 1"/>
              <a:gd name="f44" fmla="*/ f43 1 100000"/>
              <a:gd name="f45" fmla="*/ f42 f30 1"/>
              <a:gd name="f46" fmla="+- f33 0 f44"/>
              <a:gd name="f47" fmla="*/ f44 f30 1"/>
              <a:gd name="f48" fmla="*/ f46 1 2"/>
              <a:gd name="f49" fmla="+- f46 0 f44"/>
              <a:gd name="f50" fmla="*/ f46 f30 1"/>
              <a:gd name="f51" fmla="?: f49 f44 f6"/>
              <a:gd name="f52" fmla="?: f49 f46 f33"/>
              <a:gd name="f53" fmla="*/ f48 f30 1"/>
              <a:gd name="f54" fmla="*/ f51 f30 1"/>
              <a:gd name="f55" fmla="*/ f52 f30 1"/>
            </a:gdLst>
            <a:ahLst/>
            <a:cxnLst>
              <a:cxn ang="3cd4">
                <a:pos x="hc" y="t"/>
              </a:cxn>
              <a:cxn ang="0">
                <a:pos x="r" y="vc"/>
              </a:cxn>
              <a:cxn ang="cd4">
                <a:pos x="hc" y="b"/>
              </a:cxn>
              <a:cxn ang="cd2">
                <a:pos x="l" y="vc"/>
              </a:cxn>
              <a:cxn ang="f27">
                <a:pos x="f53" y="f35"/>
              </a:cxn>
              <a:cxn ang="f28">
                <a:pos x="f47" y="f45"/>
              </a:cxn>
              <a:cxn ang="f29">
                <a:pos x="f53" y="f38"/>
              </a:cxn>
            </a:cxnLst>
            <a:rect l="f54" t="f35" r="f55" b="f38"/>
            <a:pathLst>
              <a:path>
                <a:moveTo>
                  <a:pt x="f35" y="f35"/>
                </a:moveTo>
                <a:lnTo>
                  <a:pt x="f50" y="f35"/>
                </a:lnTo>
                <a:lnTo>
                  <a:pt x="f39" y="f45"/>
                </a:lnTo>
                <a:lnTo>
                  <a:pt x="f50" y="f38"/>
                </a:lnTo>
                <a:lnTo>
                  <a:pt x="f35" y="f38"/>
                </a:lnTo>
                <a:lnTo>
                  <a:pt x="f47" y="f45"/>
                </a:lnTo>
                <a:close/>
              </a:path>
            </a:pathLst>
          </a:cu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1200" cap="none" spc="0" baseline="0">
              <a:solidFill>
                <a:srgbClr val="000000"/>
              </a:solidFill>
              <a:uFillTx/>
              <a:latin typeface="Poppins Light"/>
            </a:endParaRPr>
          </a:p>
        </p:txBody>
      </p:sp>
      <p:sp>
        <p:nvSpPr>
          <p:cNvPr id="11" name="TextBox 10">
            <a:extLst>
              <a:ext uri="{FF2B5EF4-FFF2-40B4-BE49-F238E27FC236}">
                <a16:creationId xmlns:a16="http://schemas.microsoft.com/office/drawing/2014/main" id="{6CBED041-4A97-F849-AF78-48BD18C6195B}"/>
              </a:ext>
            </a:extLst>
          </p:cNvPr>
          <p:cNvSpPr txBox="1"/>
          <p:nvPr/>
        </p:nvSpPr>
        <p:spPr>
          <a:xfrm>
            <a:off x="8238789" y="1206587"/>
            <a:ext cx="2525389" cy="276999"/>
          </a:xfrm>
          <a:prstGeom prst="rect">
            <a:avLst/>
          </a:prstGeom>
          <a:noFill/>
          <a:ln cap="flat">
            <a:noFill/>
          </a:ln>
        </p:spPr>
        <p:txBody>
          <a:bodyPr vert="horz" wrap="square" lIns="91440" tIns="45720" rIns="91440" bIns="45720" anchor="ctr"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Medium"/>
                <a:ea typeface="League Spartan"/>
                <a:cs typeface="Poppins" pitchFamily="2"/>
              </a:rPr>
              <a:t>Optimize</a:t>
            </a:r>
          </a:p>
        </p:txBody>
      </p:sp>
      <p:sp>
        <p:nvSpPr>
          <p:cNvPr id="12" name="Rectangle 11">
            <a:extLst>
              <a:ext uri="{FF2B5EF4-FFF2-40B4-BE49-F238E27FC236}">
                <a16:creationId xmlns:a16="http://schemas.microsoft.com/office/drawing/2014/main" id="{CF19470C-6621-AC4B-97FA-E4DAAA2CD51E}"/>
              </a:ext>
            </a:extLst>
          </p:cNvPr>
          <p:cNvSpPr/>
          <p:nvPr/>
        </p:nvSpPr>
        <p:spPr>
          <a:xfrm>
            <a:off x="441024" y="1680831"/>
            <a:ext cx="1638001" cy="1605750"/>
          </a:xfrm>
          <a:prstGeom prst="rect">
            <a:avLst/>
          </a:prstGeom>
          <a:solidFill>
            <a:srgbClr val="191F7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Medium"/>
                <a:ea typeface="League Spartan"/>
                <a:cs typeface="Poppins" pitchFamily="2"/>
              </a:rPr>
              <a:t>Objectives</a:t>
            </a:r>
          </a:p>
        </p:txBody>
      </p:sp>
      <p:sp>
        <p:nvSpPr>
          <p:cNvPr id="13" name="Chevron 12">
            <a:extLst>
              <a:ext uri="{FF2B5EF4-FFF2-40B4-BE49-F238E27FC236}">
                <a16:creationId xmlns:a16="http://schemas.microsoft.com/office/drawing/2014/main" id="{DE2A19A5-2391-1C40-9C5A-BFE46D28933E}"/>
              </a:ext>
            </a:extLst>
          </p:cNvPr>
          <p:cNvSpPr/>
          <p:nvPr/>
        </p:nvSpPr>
        <p:spPr>
          <a:xfrm>
            <a:off x="4984513" y="1680831"/>
            <a:ext cx="3174513" cy="1605750"/>
          </a:xfrm>
          <a:custGeom>
            <a:avLst/>
            <a:gdLst>
              <a:gd name="f0" fmla="val 10800000"/>
              <a:gd name="f1" fmla="val 5400000"/>
              <a:gd name="f2" fmla="val 180"/>
              <a:gd name="f3" fmla="val w"/>
              <a:gd name="f4" fmla="val h"/>
              <a:gd name="f5" fmla="val ss"/>
              <a:gd name="f6" fmla="val 0"/>
              <a:gd name="f7" fmla="val 16394"/>
              <a:gd name="f8" fmla="+- 0 0 -360"/>
              <a:gd name="f9" fmla="+- 0 0 -270"/>
              <a:gd name="f10" fmla="+- 0 0 -180"/>
              <a:gd name="f11" fmla="abs f3"/>
              <a:gd name="f12" fmla="abs f4"/>
              <a:gd name="f13" fmla="abs f5"/>
              <a:gd name="f14" fmla="*/ f8 f0 1"/>
              <a:gd name="f15" fmla="*/ f9 f0 1"/>
              <a:gd name="f16" fmla="*/ f10 f0 1"/>
              <a:gd name="f17" fmla="?: f11 f3 1"/>
              <a:gd name="f18" fmla="?: f12 f4 1"/>
              <a:gd name="f19" fmla="?: f13 f5 1"/>
              <a:gd name="f20" fmla="*/ f14 1 f2"/>
              <a:gd name="f21" fmla="*/ f15 1 f2"/>
              <a:gd name="f22" fmla="*/ f16 1 f2"/>
              <a:gd name="f23" fmla="*/ f17 1 21600"/>
              <a:gd name="f24" fmla="*/ f18 1 21600"/>
              <a:gd name="f25" fmla="*/ 21600 f17 1"/>
              <a:gd name="f26" fmla="*/ 21600 f18 1"/>
              <a:gd name="f27" fmla="+- f20 0 f1"/>
              <a:gd name="f28" fmla="+- f21 0 f1"/>
              <a:gd name="f29" fmla="+- f22 0 f1"/>
              <a:gd name="f30" fmla="min f24 f23"/>
              <a:gd name="f31" fmla="*/ f25 1 f19"/>
              <a:gd name="f32" fmla="*/ f26 1 f19"/>
              <a:gd name="f33" fmla="val f31"/>
              <a:gd name="f34" fmla="val f32"/>
              <a:gd name="f35" fmla="*/ f6 f30 1"/>
              <a:gd name="f36" fmla="+- f34 0 f6"/>
              <a:gd name="f37" fmla="+- f33 0 f6"/>
              <a:gd name="f38" fmla="*/ f34 f30 1"/>
              <a:gd name="f39" fmla="*/ f33 f30 1"/>
              <a:gd name="f40" fmla="*/ f36 1 2"/>
              <a:gd name="f41" fmla="min f37 f36"/>
              <a:gd name="f42" fmla="+- f6 f40 0"/>
              <a:gd name="f43" fmla="*/ f41 f7 1"/>
              <a:gd name="f44" fmla="*/ f43 1 100000"/>
              <a:gd name="f45" fmla="*/ f42 f30 1"/>
              <a:gd name="f46" fmla="+- f33 0 f44"/>
              <a:gd name="f47" fmla="*/ f44 f30 1"/>
              <a:gd name="f48" fmla="*/ f46 1 2"/>
              <a:gd name="f49" fmla="+- f46 0 f44"/>
              <a:gd name="f50" fmla="*/ f46 f30 1"/>
              <a:gd name="f51" fmla="?: f49 f44 f6"/>
              <a:gd name="f52" fmla="?: f49 f46 f33"/>
              <a:gd name="f53" fmla="*/ f48 f30 1"/>
              <a:gd name="f54" fmla="*/ f51 f30 1"/>
              <a:gd name="f55" fmla="*/ f52 f30 1"/>
            </a:gdLst>
            <a:ahLst/>
            <a:cxnLst>
              <a:cxn ang="3cd4">
                <a:pos x="hc" y="t"/>
              </a:cxn>
              <a:cxn ang="0">
                <a:pos x="r" y="vc"/>
              </a:cxn>
              <a:cxn ang="cd4">
                <a:pos x="hc" y="b"/>
              </a:cxn>
              <a:cxn ang="cd2">
                <a:pos x="l" y="vc"/>
              </a:cxn>
              <a:cxn ang="f27">
                <a:pos x="f53" y="f35"/>
              </a:cxn>
              <a:cxn ang="f28">
                <a:pos x="f47" y="f45"/>
              </a:cxn>
              <a:cxn ang="f29">
                <a:pos x="f53" y="f38"/>
              </a:cxn>
            </a:cxnLst>
            <a:rect l="f54" t="f35" r="f55" b="f38"/>
            <a:pathLst>
              <a:path>
                <a:moveTo>
                  <a:pt x="f35" y="f35"/>
                </a:moveTo>
                <a:lnTo>
                  <a:pt x="f50" y="f35"/>
                </a:lnTo>
                <a:lnTo>
                  <a:pt x="f39" y="f45"/>
                </a:lnTo>
                <a:lnTo>
                  <a:pt x="f50" y="f38"/>
                </a:lnTo>
                <a:lnTo>
                  <a:pt x="f35" y="f38"/>
                </a:lnTo>
                <a:lnTo>
                  <a:pt x="f47" y="f45"/>
                </a:lnTo>
                <a:close/>
              </a:path>
            </a:pathLst>
          </a:custGeom>
          <a:solidFill>
            <a:srgbClr val="191F7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1200" cap="none" spc="0" baseline="0">
              <a:solidFill>
                <a:srgbClr val="000000"/>
              </a:solidFill>
              <a:uFillTx/>
              <a:latin typeface="Poppins Light"/>
            </a:endParaRPr>
          </a:p>
        </p:txBody>
      </p:sp>
      <p:sp>
        <p:nvSpPr>
          <p:cNvPr id="14" name="Subtitle 2">
            <a:extLst>
              <a:ext uri="{FF2B5EF4-FFF2-40B4-BE49-F238E27FC236}">
                <a16:creationId xmlns:a16="http://schemas.microsoft.com/office/drawing/2014/main" id="{7658A542-828F-E74F-8E67-E368FF50109B}"/>
              </a:ext>
            </a:extLst>
          </p:cNvPr>
          <p:cNvSpPr txBox="1"/>
          <p:nvPr/>
        </p:nvSpPr>
        <p:spPr>
          <a:xfrm>
            <a:off x="5354735" y="1941243"/>
            <a:ext cx="2546027" cy="1084908"/>
          </a:xfrm>
          <a:prstGeom prst="rect">
            <a:avLst/>
          </a:prstGeom>
          <a:noFill/>
          <a:ln cap="flat">
            <a:noFill/>
          </a:ln>
        </p:spPr>
        <p:txBody>
          <a:bodyPr vert="horz" wrap="square" lIns="45720" tIns="22860" rIns="45720" bIns="22860" anchor="ctr" anchorCtr="0" compatLnSpc="1">
            <a:spAutoFit/>
          </a:bodyPr>
          <a:lstStyle/>
          <a:p>
            <a:pPr marL="171450" marR="0" lvl="0" indent="-171450" algn="l" defTabSz="1087633" rtl="0" fontAlgn="auto" hangingPunct="1">
              <a:lnSpc>
                <a:spcPct val="100000"/>
              </a:lnSpc>
              <a:spcBef>
                <a:spcPts val="0"/>
              </a:spcBef>
              <a:spcAft>
                <a:spcPts val="300"/>
              </a:spcAft>
              <a:buSzPct val="100000"/>
              <a:buFont typeface="Arial" pitchFamily="34"/>
              <a:buChar char="•"/>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Medium"/>
                <a:ea typeface="Lato Light" pitchFamily="34"/>
                <a:cs typeface="Mukta ExtraLight" pitchFamily="34"/>
              </a:rPr>
              <a:t>Implementation</a:t>
            </a:r>
            <a:r>
              <a:rPr lang="en-US" sz="1000" b="0" i="0" u="none" strike="noStrike" kern="1200" cap="none" spc="0" baseline="0">
                <a:solidFill>
                  <a:srgbClr val="FFFFFF"/>
                </a:solidFill>
                <a:uFillTx/>
                <a:latin typeface="Poppins Light"/>
                <a:ea typeface="Lato Light" pitchFamily="34"/>
                <a:cs typeface="Mukta ExtraLight" pitchFamily="34"/>
              </a:rPr>
              <a:t> of project plan per agreed design</a:t>
            </a:r>
          </a:p>
          <a:p>
            <a:pPr marL="171450" marR="0" lvl="0" indent="-171450" algn="l" defTabSz="1087633" rtl="0" fontAlgn="auto" hangingPunct="1">
              <a:lnSpc>
                <a:spcPct val="100000"/>
              </a:lnSpc>
              <a:spcBef>
                <a:spcPts val="0"/>
              </a:spcBef>
              <a:spcAft>
                <a:spcPts val="300"/>
              </a:spcAft>
              <a:buSzPct val="100000"/>
              <a:buFont typeface="Arial" pitchFamily="34"/>
              <a:buChar char="•"/>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Light"/>
                <a:ea typeface="Lato Light" pitchFamily="34"/>
                <a:cs typeface="Mukta ExtraLight" pitchFamily="34"/>
              </a:rPr>
              <a:t>Build test/dev/staging/production platform</a:t>
            </a:r>
          </a:p>
          <a:p>
            <a:pPr marL="171450" marR="0" lvl="0" indent="-171450" algn="l" defTabSz="1087633" rtl="0" fontAlgn="auto" hangingPunct="1">
              <a:lnSpc>
                <a:spcPct val="100000"/>
              </a:lnSpc>
              <a:spcBef>
                <a:spcPts val="0"/>
              </a:spcBef>
              <a:spcAft>
                <a:spcPts val="300"/>
              </a:spcAft>
              <a:buSzPct val="100000"/>
              <a:buFont typeface="Arial" pitchFamily="34"/>
              <a:buChar char="•"/>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Medium"/>
                <a:ea typeface="Lato Light"/>
                <a:cs typeface="Mukta ExtraLight" pitchFamily="34"/>
              </a:rPr>
              <a:t>Integration </a:t>
            </a:r>
            <a:r>
              <a:rPr lang="en-US" sz="1000" b="0" i="0" u="none" strike="noStrike" kern="1200" cap="none" spc="0" baseline="0">
                <a:solidFill>
                  <a:srgbClr val="FFFFFF"/>
                </a:solidFill>
                <a:uFillTx/>
                <a:latin typeface="Poppins Light"/>
                <a:ea typeface="Lato Light"/>
                <a:cs typeface="Mukta ExtraLight" pitchFamily="34"/>
              </a:rPr>
              <a:t>Rancher components </a:t>
            </a:r>
            <a:endParaRPr lang="en-US" sz="1000" b="0" i="0" u="none" strike="noStrike" kern="1200" cap="none" spc="0" baseline="0">
              <a:solidFill>
                <a:srgbClr val="FFFFFF"/>
              </a:solidFill>
              <a:uFillTx/>
              <a:latin typeface="Poppins Light"/>
              <a:ea typeface="Lato Light" pitchFamily="34"/>
              <a:cs typeface="Mukta ExtraLight" pitchFamily="34"/>
            </a:endParaRPr>
          </a:p>
          <a:p>
            <a:pPr marL="171450" marR="0" lvl="0" indent="-171450" algn="l" defTabSz="1087633" rtl="0" fontAlgn="auto" hangingPunct="1">
              <a:lnSpc>
                <a:spcPct val="100000"/>
              </a:lnSpc>
              <a:spcBef>
                <a:spcPts val="0"/>
              </a:spcBef>
              <a:spcAft>
                <a:spcPts val="300"/>
              </a:spcAft>
              <a:buSzPct val="100000"/>
              <a:buFont typeface="Arial" pitchFamily="34"/>
              <a:buChar char="•"/>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Medium"/>
                <a:ea typeface="Lato Light"/>
                <a:cs typeface="Mukta ExtraLight" pitchFamily="34"/>
              </a:rPr>
              <a:t>Supportability</a:t>
            </a:r>
            <a:r>
              <a:rPr lang="en-US" sz="1000" b="0" i="0" u="none" strike="noStrike" kern="1200" cap="none" spc="0" baseline="0">
                <a:solidFill>
                  <a:srgbClr val="FFFFFF"/>
                </a:solidFill>
                <a:uFillTx/>
                <a:latin typeface="Poppins Light"/>
                <a:ea typeface="Lato Light"/>
                <a:cs typeface="Mukta ExtraLight" pitchFamily="34"/>
              </a:rPr>
              <a:t> review</a:t>
            </a:r>
          </a:p>
        </p:txBody>
      </p:sp>
      <p:sp>
        <p:nvSpPr>
          <p:cNvPr id="15" name="Chevron 34">
            <a:extLst>
              <a:ext uri="{FF2B5EF4-FFF2-40B4-BE49-F238E27FC236}">
                <a16:creationId xmlns:a16="http://schemas.microsoft.com/office/drawing/2014/main" id="{C294ED77-4107-4C41-923D-C867A99388C7}"/>
              </a:ext>
            </a:extLst>
          </p:cNvPr>
          <p:cNvSpPr/>
          <p:nvPr/>
        </p:nvSpPr>
        <p:spPr>
          <a:xfrm>
            <a:off x="7957364" y="1680831"/>
            <a:ext cx="3165314" cy="1605750"/>
          </a:xfrm>
          <a:custGeom>
            <a:avLst/>
            <a:gdLst>
              <a:gd name="f0" fmla="val 10800000"/>
              <a:gd name="f1" fmla="val 5400000"/>
              <a:gd name="f2" fmla="val 180"/>
              <a:gd name="f3" fmla="val w"/>
              <a:gd name="f4" fmla="val h"/>
              <a:gd name="f5" fmla="val ss"/>
              <a:gd name="f6" fmla="val 0"/>
              <a:gd name="f7" fmla="val 16394"/>
              <a:gd name="f8" fmla="+- 0 0 -360"/>
              <a:gd name="f9" fmla="+- 0 0 -270"/>
              <a:gd name="f10" fmla="+- 0 0 -180"/>
              <a:gd name="f11" fmla="abs f3"/>
              <a:gd name="f12" fmla="abs f4"/>
              <a:gd name="f13" fmla="abs f5"/>
              <a:gd name="f14" fmla="*/ f8 f0 1"/>
              <a:gd name="f15" fmla="*/ f9 f0 1"/>
              <a:gd name="f16" fmla="*/ f10 f0 1"/>
              <a:gd name="f17" fmla="?: f11 f3 1"/>
              <a:gd name="f18" fmla="?: f12 f4 1"/>
              <a:gd name="f19" fmla="?: f13 f5 1"/>
              <a:gd name="f20" fmla="*/ f14 1 f2"/>
              <a:gd name="f21" fmla="*/ f15 1 f2"/>
              <a:gd name="f22" fmla="*/ f16 1 f2"/>
              <a:gd name="f23" fmla="*/ f17 1 21600"/>
              <a:gd name="f24" fmla="*/ f18 1 21600"/>
              <a:gd name="f25" fmla="*/ 21600 f17 1"/>
              <a:gd name="f26" fmla="*/ 21600 f18 1"/>
              <a:gd name="f27" fmla="+- f20 0 f1"/>
              <a:gd name="f28" fmla="+- f21 0 f1"/>
              <a:gd name="f29" fmla="+- f22 0 f1"/>
              <a:gd name="f30" fmla="min f24 f23"/>
              <a:gd name="f31" fmla="*/ f25 1 f19"/>
              <a:gd name="f32" fmla="*/ f26 1 f19"/>
              <a:gd name="f33" fmla="val f31"/>
              <a:gd name="f34" fmla="val f32"/>
              <a:gd name="f35" fmla="*/ f6 f30 1"/>
              <a:gd name="f36" fmla="+- f34 0 f6"/>
              <a:gd name="f37" fmla="+- f33 0 f6"/>
              <a:gd name="f38" fmla="*/ f34 f30 1"/>
              <a:gd name="f39" fmla="*/ f33 f30 1"/>
              <a:gd name="f40" fmla="*/ f36 1 2"/>
              <a:gd name="f41" fmla="min f37 f36"/>
              <a:gd name="f42" fmla="+- f6 f40 0"/>
              <a:gd name="f43" fmla="*/ f41 f7 1"/>
              <a:gd name="f44" fmla="*/ f43 1 100000"/>
              <a:gd name="f45" fmla="*/ f42 f30 1"/>
              <a:gd name="f46" fmla="+- f33 0 f44"/>
              <a:gd name="f47" fmla="*/ f44 f30 1"/>
              <a:gd name="f48" fmla="*/ f46 1 2"/>
              <a:gd name="f49" fmla="+- f46 0 f44"/>
              <a:gd name="f50" fmla="*/ f46 f30 1"/>
              <a:gd name="f51" fmla="?: f49 f44 f6"/>
              <a:gd name="f52" fmla="?: f49 f46 f33"/>
              <a:gd name="f53" fmla="*/ f48 f30 1"/>
              <a:gd name="f54" fmla="*/ f51 f30 1"/>
              <a:gd name="f55" fmla="*/ f52 f30 1"/>
            </a:gdLst>
            <a:ahLst/>
            <a:cxnLst>
              <a:cxn ang="3cd4">
                <a:pos x="hc" y="t"/>
              </a:cxn>
              <a:cxn ang="0">
                <a:pos x="r" y="vc"/>
              </a:cxn>
              <a:cxn ang="cd4">
                <a:pos x="hc" y="b"/>
              </a:cxn>
              <a:cxn ang="cd2">
                <a:pos x="l" y="vc"/>
              </a:cxn>
              <a:cxn ang="f27">
                <a:pos x="f53" y="f35"/>
              </a:cxn>
              <a:cxn ang="f28">
                <a:pos x="f47" y="f45"/>
              </a:cxn>
              <a:cxn ang="f29">
                <a:pos x="f53" y="f38"/>
              </a:cxn>
            </a:cxnLst>
            <a:rect l="f54" t="f35" r="f55" b="f38"/>
            <a:pathLst>
              <a:path>
                <a:moveTo>
                  <a:pt x="f35" y="f35"/>
                </a:moveTo>
                <a:lnTo>
                  <a:pt x="f50" y="f35"/>
                </a:lnTo>
                <a:lnTo>
                  <a:pt x="f39" y="f45"/>
                </a:lnTo>
                <a:lnTo>
                  <a:pt x="f50" y="f38"/>
                </a:lnTo>
                <a:lnTo>
                  <a:pt x="f35" y="f38"/>
                </a:lnTo>
                <a:lnTo>
                  <a:pt x="f47" y="f45"/>
                </a:lnTo>
                <a:close/>
              </a:path>
            </a:pathLst>
          </a:custGeom>
          <a:solidFill>
            <a:srgbClr val="191F7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1200" cap="none" spc="0" baseline="0">
              <a:solidFill>
                <a:srgbClr val="000000"/>
              </a:solidFill>
              <a:uFillTx/>
              <a:latin typeface="Poppins Light"/>
            </a:endParaRPr>
          </a:p>
        </p:txBody>
      </p:sp>
      <p:sp>
        <p:nvSpPr>
          <p:cNvPr id="16" name="Pentagon 8">
            <a:extLst>
              <a:ext uri="{FF2B5EF4-FFF2-40B4-BE49-F238E27FC236}">
                <a16:creationId xmlns:a16="http://schemas.microsoft.com/office/drawing/2014/main" id="{9AF4DBC7-BED7-624D-89B2-0E47AB7B6ADE}"/>
              </a:ext>
            </a:extLst>
          </p:cNvPr>
          <p:cNvSpPr/>
          <p:nvPr/>
        </p:nvSpPr>
        <p:spPr>
          <a:xfrm>
            <a:off x="2139659" y="1680831"/>
            <a:ext cx="3046506" cy="1605750"/>
          </a:xfrm>
          <a:custGeom>
            <a:avLst/>
            <a:gdLst>
              <a:gd name="f0" fmla="val 10800000"/>
              <a:gd name="f1" fmla="val 5400000"/>
              <a:gd name="f2" fmla="val 180"/>
              <a:gd name="f3" fmla="val w"/>
              <a:gd name="f4" fmla="val h"/>
              <a:gd name="f5" fmla="val ss"/>
              <a:gd name="f6" fmla="val 0"/>
              <a:gd name="f7" fmla="val 16551"/>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191F7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1200" cap="none" spc="0" baseline="0">
              <a:solidFill>
                <a:srgbClr val="000000"/>
              </a:solidFill>
              <a:uFillTx/>
              <a:latin typeface="Poppins Light"/>
            </a:endParaRPr>
          </a:p>
        </p:txBody>
      </p:sp>
      <p:sp>
        <p:nvSpPr>
          <p:cNvPr id="17" name="Subtitle 2">
            <a:extLst>
              <a:ext uri="{FF2B5EF4-FFF2-40B4-BE49-F238E27FC236}">
                <a16:creationId xmlns:a16="http://schemas.microsoft.com/office/drawing/2014/main" id="{9FAF17E9-4678-4347-8A15-F0C1B447BCCC}"/>
              </a:ext>
            </a:extLst>
          </p:cNvPr>
          <p:cNvSpPr txBox="1"/>
          <p:nvPr/>
        </p:nvSpPr>
        <p:spPr>
          <a:xfrm>
            <a:off x="2289044" y="1830171"/>
            <a:ext cx="2653424" cy="1277270"/>
          </a:xfrm>
          <a:prstGeom prst="rect">
            <a:avLst/>
          </a:prstGeom>
          <a:noFill/>
          <a:ln cap="flat">
            <a:noFill/>
          </a:ln>
        </p:spPr>
        <p:txBody>
          <a:bodyPr vert="horz" wrap="square" lIns="45720" tIns="22860" rIns="45720" bIns="22860" anchor="ctr" anchorCtr="0" compatLnSpc="1">
            <a:spAutoFit/>
          </a:bodyPr>
          <a:lstStyle/>
          <a:p>
            <a:pPr marL="171450" marR="0" lvl="0" indent="-171450" algn="l" defTabSz="1087633" rtl="0" fontAlgn="auto" hangingPunct="1">
              <a:lnSpc>
                <a:spcPct val="100000"/>
              </a:lnSpc>
              <a:spcBef>
                <a:spcPts val="0"/>
              </a:spcBef>
              <a:spcAft>
                <a:spcPts val="300"/>
              </a:spcAft>
              <a:buSzPct val="100000"/>
              <a:buFont typeface="Arial" pitchFamily="34"/>
              <a:buChar char="•"/>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Medium"/>
                <a:ea typeface="Lato Light" pitchFamily="34"/>
                <a:cs typeface="Mukta ExtraLight" pitchFamily="34"/>
              </a:rPr>
              <a:t>Align objectives </a:t>
            </a:r>
            <a:r>
              <a:rPr lang="en-US" sz="1000" b="0" i="0" u="none" strike="noStrike" kern="1200" cap="none" spc="0" baseline="0">
                <a:solidFill>
                  <a:srgbClr val="FFFFFF"/>
                </a:solidFill>
                <a:uFillTx/>
                <a:latin typeface="Poppins Light"/>
                <a:ea typeface="Lato Light" pitchFamily="34"/>
                <a:cs typeface="Mukta ExtraLight" pitchFamily="34"/>
              </a:rPr>
              <a:t>&amp; explore solutions</a:t>
            </a:r>
          </a:p>
          <a:p>
            <a:pPr marL="171450" marR="0" lvl="0" indent="-171450" algn="l" defTabSz="1087633" rtl="0" fontAlgn="auto" hangingPunct="1">
              <a:lnSpc>
                <a:spcPct val="100000"/>
              </a:lnSpc>
              <a:spcBef>
                <a:spcPts val="0"/>
              </a:spcBef>
              <a:spcAft>
                <a:spcPts val="300"/>
              </a:spcAft>
              <a:buSzPct val="100000"/>
              <a:buFont typeface="Arial" pitchFamily="34"/>
              <a:buChar char="•"/>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Medium"/>
                <a:ea typeface="Lato Light" pitchFamily="34"/>
                <a:cs typeface="Mukta ExtraLight" pitchFamily="34"/>
              </a:rPr>
              <a:t>Design and architect </a:t>
            </a:r>
            <a:r>
              <a:rPr lang="en-US" sz="1000" b="0" i="0" u="none" strike="noStrike" kern="1200" cap="none" spc="0" baseline="0">
                <a:solidFill>
                  <a:srgbClr val="FFFFFF"/>
                </a:solidFill>
                <a:uFillTx/>
                <a:latin typeface="Poppins Light"/>
                <a:ea typeface="Lato Light" pitchFamily="34"/>
                <a:cs typeface="Mukta ExtraLight" pitchFamily="34"/>
              </a:rPr>
              <a:t>infrastructure</a:t>
            </a:r>
          </a:p>
          <a:p>
            <a:pPr marL="171450" marR="0" lvl="0" indent="-171450" algn="l" defTabSz="1087633" rtl="0" fontAlgn="auto" hangingPunct="1">
              <a:lnSpc>
                <a:spcPct val="100000"/>
              </a:lnSpc>
              <a:spcBef>
                <a:spcPts val="0"/>
              </a:spcBef>
              <a:spcAft>
                <a:spcPts val="300"/>
              </a:spcAft>
              <a:buSzPct val="100000"/>
              <a:buFont typeface="Arial" pitchFamily="34"/>
              <a:buChar char="•"/>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Medium"/>
                <a:ea typeface="Lato Light" pitchFamily="34"/>
                <a:cs typeface="Mukta ExtraLight" pitchFamily="34"/>
              </a:rPr>
              <a:t>Full project scoping </a:t>
            </a:r>
            <a:r>
              <a:rPr lang="en-US" sz="1000" b="0" i="0" u="none" strike="noStrike" kern="1200" cap="none" spc="0" baseline="0">
                <a:solidFill>
                  <a:srgbClr val="FFFFFF"/>
                </a:solidFill>
                <a:uFillTx/>
                <a:latin typeface="Poppins Light"/>
                <a:ea typeface="Lato Light" pitchFamily="34"/>
                <a:cs typeface="Mukta ExtraLight" pitchFamily="34"/>
              </a:rPr>
              <a:t>and customer approvals on project plan</a:t>
            </a:r>
          </a:p>
          <a:p>
            <a:pPr marL="171450" marR="0" lvl="0" indent="-171450" algn="l" defTabSz="1087633" rtl="0" fontAlgn="auto" hangingPunct="1">
              <a:lnSpc>
                <a:spcPct val="100000"/>
              </a:lnSpc>
              <a:spcBef>
                <a:spcPts val="0"/>
              </a:spcBef>
              <a:spcAft>
                <a:spcPts val="300"/>
              </a:spcAft>
              <a:buSzPct val="100000"/>
              <a:buFont typeface="Arial" pitchFamily="34"/>
              <a:buChar char="•"/>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Medium"/>
                <a:ea typeface="Lato Light" pitchFamily="34"/>
                <a:cs typeface="Mukta ExtraLight" pitchFamily="34"/>
              </a:rPr>
              <a:t>Business impact </a:t>
            </a:r>
            <a:r>
              <a:rPr lang="en-US" sz="1000" b="0" i="0" u="none" strike="noStrike" kern="1200" cap="none" spc="0" baseline="0">
                <a:solidFill>
                  <a:srgbClr val="FFFFFF"/>
                </a:solidFill>
                <a:uFillTx/>
                <a:latin typeface="Poppins Light"/>
                <a:ea typeface="Lato Light" pitchFamily="34"/>
                <a:cs typeface="Mukta ExtraLight" pitchFamily="34"/>
              </a:rPr>
              <a:t>validation and risk mitigation</a:t>
            </a:r>
          </a:p>
          <a:p>
            <a:pPr marL="171450" marR="0" lvl="0" indent="-171450" algn="l" defTabSz="1087633" rtl="0" fontAlgn="auto" hangingPunct="1">
              <a:lnSpc>
                <a:spcPct val="100000"/>
              </a:lnSpc>
              <a:spcBef>
                <a:spcPts val="0"/>
              </a:spcBef>
              <a:spcAft>
                <a:spcPts val="300"/>
              </a:spcAft>
              <a:buSzPct val="100000"/>
              <a:buFont typeface="Arial" pitchFamily="34"/>
              <a:buChar char="•"/>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Medium"/>
                <a:ea typeface="Lato Light" pitchFamily="34"/>
                <a:cs typeface="Mukta ExtraLight" pitchFamily="34"/>
              </a:rPr>
              <a:t>Executive sponsorship</a:t>
            </a:r>
          </a:p>
        </p:txBody>
      </p:sp>
      <p:sp>
        <p:nvSpPr>
          <p:cNvPr id="18" name="Pentagon 78">
            <a:extLst>
              <a:ext uri="{FF2B5EF4-FFF2-40B4-BE49-F238E27FC236}">
                <a16:creationId xmlns:a16="http://schemas.microsoft.com/office/drawing/2014/main" id="{CA2E3D58-BFB9-4C43-961F-CBCCE729BFDF}"/>
              </a:ext>
            </a:extLst>
          </p:cNvPr>
          <p:cNvSpPr/>
          <p:nvPr/>
        </p:nvSpPr>
        <p:spPr>
          <a:xfrm>
            <a:off x="2139659" y="3376092"/>
            <a:ext cx="3016029" cy="1453886"/>
          </a:xfrm>
          <a:custGeom>
            <a:avLst/>
            <a:gdLst>
              <a:gd name="f0" fmla="val 10800000"/>
              <a:gd name="f1" fmla="val 5400000"/>
              <a:gd name="f2" fmla="val 180"/>
              <a:gd name="f3" fmla="val w"/>
              <a:gd name="f4" fmla="val h"/>
              <a:gd name="f5" fmla="val ss"/>
              <a:gd name="f6" fmla="val 0"/>
              <a:gd name="f7" fmla="val 16551"/>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1200" cap="none" spc="0" baseline="0">
              <a:solidFill>
                <a:srgbClr val="000000"/>
              </a:solidFill>
              <a:uFillTx/>
              <a:latin typeface="Poppins Light"/>
            </a:endParaRPr>
          </a:p>
        </p:txBody>
      </p:sp>
      <p:sp>
        <p:nvSpPr>
          <p:cNvPr id="19" name="Chevron 76">
            <a:extLst>
              <a:ext uri="{FF2B5EF4-FFF2-40B4-BE49-F238E27FC236}">
                <a16:creationId xmlns:a16="http://schemas.microsoft.com/office/drawing/2014/main" id="{9E036260-44C3-3642-8C86-0C861D20BE4D}"/>
              </a:ext>
            </a:extLst>
          </p:cNvPr>
          <p:cNvSpPr/>
          <p:nvPr/>
        </p:nvSpPr>
        <p:spPr>
          <a:xfrm>
            <a:off x="4962284" y="3368631"/>
            <a:ext cx="3183748" cy="1461357"/>
          </a:xfrm>
          <a:custGeom>
            <a:avLst/>
            <a:gdLst>
              <a:gd name="f0" fmla="val 10800000"/>
              <a:gd name="f1" fmla="val 5400000"/>
              <a:gd name="f2" fmla="val 180"/>
              <a:gd name="f3" fmla="val w"/>
              <a:gd name="f4" fmla="val h"/>
              <a:gd name="f5" fmla="val ss"/>
              <a:gd name="f6" fmla="val 0"/>
              <a:gd name="f7" fmla="val 16394"/>
              <a:gd name="f8" fmla="+- 0 0 -360"/>
              <a:gd name="f9" fmla="+- 0 0 -270"/>
              <a:gd name="f10" fmla="+- 0 0 -180"/>
              <a:gd name="f11" fmla="abs f3"/>
              <a:gd name="f12" fmla="abs f4"/>
              <a:gd name="f13" fmla="abs f5"/>
              <a:gd name="f14" fmla="*/ f8 f0 1"/>
              <a:gd name="f15" fmla="*/ f9 f0 1"/>
              <a:gd name="f16" fmla="*/ f10 f0 1"/>
              <a:gd name="f17" fmla="?: f11 f3 1"/>
              <a:gd name="f18" fmla="?: f12 f4 1"/>
              <a:gd name="f19" fmla="?: f13 f5 1"/>
              <a:gd name="f20" fmla="*/ f14 1 f2"/>
              <a:gd name="f21" fmla="*/ f15 1 f2"/>
              <a:gd name="f22" fmla="*/ f16 1 f2"/>
              <a:gd name="f23" fmla="*/ f17 1 21600"/>
              <a:gd name="f24" fmla="*/ f18 1 21600"/>
              <a:gd name="f25" fmla="*/ 21600 f17 1"/>
              <a:gd name="f26" fmla="*/ 21600 f18 1"/>
              <a:gd name="f27" fmla="+- f20 0 f1"/>
              <a:gd name="f28" fmla="+- f21 0 f1"/>
              <a:gd name="f29" fmla="+- f22 0 f1"/>
              <a:gd name="f30" fmla="min f24 f23"/>
              <a:gd name="f31" fmla="*/ f25 1 f19"/>
              <a:gd name="f32" fmla="*/ f26 1 f19"/>
              <a:gd name="f33" fmla="val f31"/>
              <a:gd name="f34" fmla="val f32"/>
              <a:gd name="f35" fmla="*/ f6 f30 1"/>
              <a:gd name="f36" fmla="+- f34 0 f6"/>
              <a:gd name="f37" fmla="+- f33 0 f6"/>
              <a:gd name="f38" fmla="*/ f34 f30 1"/>
              <a:gd name="f39" fmla="*/ f33 f30 1"/>
              <a:gd name="f40" fmla="*/ f36 1 2"/>
              <a:gd name="f41" fmla="min f37 f36"/>
              <a:gd name="f42" fmla="+- f6 f40 0"/>
              <a:gd name="f43" fmla="*/ f41 f7 1"/>
              <a:gd name="f44" fmla="*/ f43 1 100000"/>
              <a:gd name="f45" fmla="*/ f42 f30 1"/>
              <a:gd name="f46" fmla="+- f33 0 f44"/>
              <a:gd name="f47" fmla="*/ f44 f30 1"/>
              <a:gd name="f48" fmla="*/ f46 1 2"/>
              <a:gd name="f49" fmla="+- f46 0 f44"/>
              <a:gd name="f50" fmla="*/ f46 f30 1"/>
              <a:gd name="f51" fmla="?: f49 f44 f6"/>
              <a:gd name="f52" fmla="?: f49 f46 f33"/>
              <a:gd name="f53" fmla="*/ f48 f30 1"/>
              <a:gd name="f54" fmla="*/ f51 f30 1"/>
              <a:gd name="f55" fmla="*/ f52 f30 1"/>
            </a:gdLst>
            <a:ahLst/>
            <a:cxnLst>
              <a:cxn ang="3cd4">
                <a:pos x="hc" y="t"/>
              </a:cxn>
              <a:cxn ang="0">
                <a:pos x="r" y="vc"/>
              </a:cxn>
              <a:cxn ang="cd4">
                <a:pos x="hc" y="b"/>
              </a:cxn>
              <a:cxn ang="cd2">
                <a:pos x="l" y="vc"/>
              </a:cxn>
              <a:cxn ang="f27">
                <a:pos x="f53" y="f35"/>
              </a:cxn>
              <a:cxn ang="f28">
                <a:pos x="f47" y="f45"/>
              </a:cxn>
              <a:cxn ang="f29">
                <a:pos x="f53" y="f38"/>
              </a:cxn>
            </a:cxnLst>
            <a:rect l="f54" t="f35" r="f55" b="f38"/>
            <a:pathLst>
              <a:path>
                <a:moveTo>
                  <a:pt x="f35" y="f35"/>
                </a:moveTo>
                <a:lnTo>
                  <a:pt x="f50" y="f35"/>
                </a:lnTo>
                <a:lnTo>
                  <a:pt x="f39" y="f45"/>
                </a:lnTo>
                <a:lnTo>
                  <a:pt x="f50" y="f38"/>
                </a:lnTo>
                <a:lnTo>
                  <a:pt x="f35" y="f38"/>
                </a:lnTo>
                <a:lnTo>
                  <a:pt x="f47" y="f45"/>
                </a:lnTo>
                <a:close/>
              </a:path>
            </a:pathLst>
          </a:cu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1200" cap="none" spc="0" baseline="0">
              <a:solidFill>
                <a:srgbClr val="000000"/>
              </a:solidFill>
              <a:uFillTx/>
              <a:latin typeface="Poppins Light"/>
            </a:endParaRPr>
          </a:p>
        </p:txBody>
      </p:sp>
      <p:sp>
        <p:nvSpPr>
          <p:cNvPr id="20" name="Rectangle 19">
            <a:extLst>
              <a:ext uri="{FF2B5EF4-FFF2-40B4-BE49-F238E27FC236}">
                <a16:creationId xmlns:a16="http://schemas.microsoft.com/office/drawing/2014/main" id="{79561CED-B653-EC40-B484-857A4ADAA709}"/>
              </a:ext>
            </a:extLst>
          </p:cNvPr>
          <p:cNvSpPr/>
          <p:nvPr/>
        </p:nvSpPr>
        <p:spPr>
          <a:xfrm>
            <a:off x="441024" y="3376092"/>
            <a:ext cx="1638001" cy="1453886"/>
          </a:xfrm>
          <a:prstGeom prst="rect">
            <a:avLst/>
          </a:pr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Medium"/>
                <a:ea typeface="League Spartan"/>
                <a:cs typeface="Poppins" pitchFamily="2"/>
              </a:rPr>
              <a:t>Outcomes</a:t>
            </a:r>
          </a:p>
        </p:txBody>
      </p:sp>
      <p:sp>
        <p:nvSpPr>
          <p:cNvPr id="21" name="Subtitle 2">
            <a:extLst>
              <a:ext uri="{FF2B5EF4-FFF2-40B4-BE49-F238E27FC236}">
                <a16:creationId xmlns:a16="http://schemas.microsoft.com/office/drawing/2014/main" id="{5DDF976C-5B58-4047-ABD2-C0BA83BC293D}"/>
              </a:ext>
            </a:extLst>
          </p:cNvPr>
          <p:cNvSpPr txBox="1"/>
          <p:nvPr/>
        </p:nvSpPr>
        <p:spPr>
          <a:xfrm>
            <a:off x="2289044" y="3595320"/>
            <a:ext cx="2565870" cy="1007970"/>
          </a:xfrm>
          <a:prstGeom prst="rect">
            <a:avLst/>
          </a:prstGeom>
          <a:noFill/>
          <a:ln cap="flat">
            <a:noFill/>
          </a:ln>
        </p:spPr>
        <p:txBody>
          <a:bodyPr vert="horz" wrap="square" lIns="45720" tIns="22860" rIns="45720" bIns="22860" anchor="ctr" anchorCtr="0" compatLnSpc="1">
            <a:spAutoFit/>
          </a:bodyPr>
          <a:lstStyle/>
          <a:p>
            <a:pPr marL="171450" marR="0" lvl="0" indent="-171450" algn="l" defTabSz="1087633" rtl="0" fontAlgn="auto" hangingPunct="1">
              <a:lnSpc>
                <a:spcPct val="100000"/>
              </a:lnSpc>
              <a:spcBef>
                <a:spcPts val="0"/>
              </a:spcBef>
              <a:spcAft>
                <a:spcPts val="300"/>
              </a:spcAft>
              <a:buSzPct val="100000"/>
              <a:buFont typeface="Arial" pitchFamily="34"/>
              <a:buChar char="•"/>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Medium"/>
                <a:ea typeface="Lato Light" pitchFamily="34"/>
                <a:cs typeface="Mukta ExtraLight" pitchFamily="34"/>
              </a:rPr>
              <a:t>Design, architecture and migration roadmaps</a:t>
            </a:r>
          </a:p>
          <a:p>
            <a:pPr marL="171450" marR="0" lvl="0" indent="-171450" algn="l" defTabSz="1087633" rtl="0" fontAlgn="auto" hangingPunct="1">
              <a:lnSpc>
                <a:spcPct val="100000"/>
              </a:lnSpc>
              <a:spcBef>
                <a:spcPts val="0"/>
              </a:spcBef>
              <a:spcAft>
                <a:spcPts val="300"/>
              </a:spcAft>
              <a:buSzPct val="100000"/>
              <a:buFont typeface="Arial" pitchFamily="34"/>
              <a:buChar char="•"/>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Medium"/>
                <a:ea typeface="Lato Light" pitchFamily="34"/>
                <a:cs typeface="Mukta ExtraLight" pitchFamily="34"/>
              </a:rPr>
              <a:t>Brief </a:t>
            </a:r>
            <a:r>
              <a:rPr lang="en-US" sz="1000" b="0" i="0" u="none" strike="noStrike" kern="1200" cap="none" spc="0" baseline="0">
                <a:solidFill>
                  <a:srgbClr val="FFFFFF"/>
                </a:solidFill>
                <a:uFillTx/>
                <a:latin typeface="Poppins Light"/>
                <a:ea typeface="Lato Light" pitchFamily="34"/>
                <a:cs typeface="Mukta ExtraLight" pitchFamily="34"/>
              </a:rPr>
              <a:t>detailing technology selections, decisions, recommendations, best practices, and delivery strategy to be used in later phases of project</a:t>
            </a:r>
          </a:p>
        </p:txBody>
      </p:sp>
      <p:sp>
        <p:nvSpPr>
          <p:cNvPr id="22" name="Subtitle 2">
            <a:extLst>
              <a:ext uri="{FF2B5EF4-FFF2-40B4-BE49-F238E27FC236}">
                <a16:creationId xmlns:a16="http://schemas.microsoft.com/office/drawing/2014/main" id="{E05EF7E7-7F2E-634E-A686-BB64BA094604}"/>
              </a:ext>
            </a:extLst>
          </p:cNvPr>
          <p:cNvSpPr txBox="1"/>
          <p:nvPr/>
        </p:nvSpPr>
        <p:spPr>
          <a:xfrm>
            <a:off x="5299761" y="3573292"/>
            <a:ext cx="2546027" cy="1046439"/>
          </a:xfrm>
          <a:prstGeom prst="rect">
            <a:avLst/>
          </a:prstGeom>
          <a:noFill/>
          <a:ln cap="flat">
            <a:noFill/>
          </a:ln>
        </p:spPr>
        <p:txBody>
          <a:bodyPr vert="horz" wrap="square" lIns="45720" tIns="22860" rIns="45720" bIns="22860" anchor="ctr" anchorCtr="0" compatLnSpc="1">
            <a:spAutoFit/>
          </a:bodyPr>
          <a:lstStyle/>
          <a:p>
            <a:pPr marL="171450" marR="0" lvl="0" indent="-171450" algn="l" defTabSz="1087633" rtl="0" fontAlgn="auto" hangingPunct="1">
              <a:lnSpc>
                <a:spcPct val="100000"/>
              </a:lnSpc>
              <a:spcBef>
                <a:spcPts val="0"/>
              </a:spcBef>
              <a:spcAft>
                <a:spcPts val="300"/>
              </a:spcAft>
              <a:buSzPct val="100000"/>
              <a:buFont typeface="Arial" pitchFamily="34"/>
              <a:buChar char="•"/>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Medium"/>
                <a:ea typeface="Lato Light"/>
                <a:cs typeface="Mukta ExtraLight" pitchFamily="34"/>
              </a:rPr>
              <a:t>Installation and configuration </a:t>
            </a:r>
            <a:r>
              <a:rPr lang="en-US" sz="1000" b="0" i="0" u="none" strike="noStrike" kern="1200" cap="none" spc="0" baseline="0">
                <a:solidFill>
                  <a:srgbClr val="FFFFFF"/>
                </a:solidFill>
                <a:uFillTx/>
                <a:latin typeface="Poppins Light"/>
                <a:ea typeface="Lato Light"/>
                <a:cs typeface="Mukta ExtraLight" pitchFamily="34"/>
              </a:rPr>
              <a:t>Rancher technologies </a:t>
            </a:r>
            <a:endParaRPr lang="en-US" sz="2400" b="0" i="0" u="none" strike="noStrike" kern="1200" cap="none" spc="0" baseline="0">
              <a:solidFill>
                <a:srgbClr val="FFFFFF"/>
              </a:solidFill>
              <a:uFillTx/>
              <a:latin typeface="Open Sans Light"/>
              <a:cs typeface="Open Sans Light"/>
            </a:endParaRPr>
          </a:p>
          <a:p>
            <a:pPr marL="171450" marR="0" lvl="0" indent="-171450" algn="l" defTabSz="1087633" rtl="0" fontAlgn="auto" hangingPunct="1">
              <a:lnSpc>
                <a:spcPct val="100000"/>
              </a:lnSpc>
              <a:spcBef>
                <a:spcPts val="0"/>
              </a:spcBef>
              <a:spcAft>
                <a:spcPts val="300"/>
              </a:spcAft>
              <a:buSzPct val="100000"/>
              <a:buFont typeface="Arial" pitchFamily="34"/>
              <a:buChar char="•"/>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Medium"/>
                <a:ea typeface="Lato Light"/>
                <a:cs typeface="Mukta ExtraLight" pitchFamily="34"/>
              </a:rPr>
              <a:t>Integrations, </a:t>
            </a:r>
            <a:r>
              <a:rPr lang="en-US" sz="1000" b="0" i="0" u="none" strike="noStrike" kern="1200" cap="none" spc="0" baseline="0">
                <a:solidFill>
                  <a:srgbClr val="FFFFFF"/>
                </a:solidFill>
                <a:uFillTx/>
                <a:latin typeface="Poppins Light"/>
                <a:ea typeface="Lato Light"/>
                <a:cs typeface="Mukta ExtraLight" pitchFamily="34"/>
              </a:rPr>
              <a:t>scripts, templates, images, artifacts, and automations for new infrastructure</a:t>
            </a:r>
            <a:endParaRPr lang="en-US" sz="2400" b="0" i="0" u="none" strike="noStrike" kern="1200" cap="none" spc="0" baseline="0">
              <a:solidFill>
                <a:srgbClr val="FFFFFF"/>
              </a:solidFill>
              <a:uFillTx/>
              <a:latin typeface="Open Sans Light"/>
              <a:cs typeface="Open Sans Light"/>
            </a:endParaRPr>
          </a:p>
          <a:p>
            <a:pPr marL="171450" marR="0" lvl="0" indent="-171450" algn="l" defTabSz="1087633" rtl="0" fontAlgn="auto" hangingPunct="1">
              <a:lnSpc>
                <a:spcPct val="100000"/>
              </a:lnSpc>
              <a:spcBef>
                <a:spcPts val="0"/>
              </a:spcBef>
              <a:spcAft>
                <a:spcPts val="300"/>
              </a:spcAft>
              <a:buSzPct val="100000"/>
              <a:buFont typeface="Arial" pitchFamily="34"/>
              <a:buChar char="•"/>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Light"/>
                <a:ea typeface="Lato Light"/>
                <a:cs typeface="Mukta ExtraLight" pitchFamily="34"/>
              </a:rPr>
              <a:t>Supportability </a:t>
            </a:r>
            <a:r>
              <a:rPr lang="en-US" sz="1000" b="0" i="0" u="none" strike="noStrike" kern="1200" cap="none" spc="0" baseline="0">
                <a:solidFill>
                  <a:srgbClr val="FFFFFF"/>
                </a:solidFill>
                <a:uFillTx/>
                <a:latin typeface="Poppins Medium"/>
                <a:ea typeface="Lato Light"/>
                <a:cs typeface="Mukta ExtraLight" pitchFamily="34"/>
              </a:rPr>
              <a:t>confirmation</a:t>
            </a:r>
          </a:p>
        </p:txBody>
      </p:sp>
      <p:sp>
        <p:nvSpPr>
          <p:cNvPr id="23" name="Chevron 75">
            <a:extLst>
              <a:ext uri="{FF2B5EF4-FFF2-40B4-BE49-F238E27FC236}">
                <a16:creationId xmlns:a16="http://schemas.microsoft.com/office/drawing/2014/main" id="{9EFC5E11-2AA1-E347-8C5D-378852586980}"/>
              </a:ext>
            </a:extLst>
          </p:cNvPr>
          <p:cNvSpPr/>
          <p:nvPr/>
        </p:nvSpPr>
        <p:spPr>
          <a:xfrm>
            <a:off x="7981175" y="3376092"/>
            <a:ext cx="3141512" cy="1453886"/>
          </a:xfrm>
          <a:custGeom>
            <a:avLst/>
            <a:gdLst>
              <a:gd name="f0" fmla="val 10800000"/>
              <a:gd name="f1" fmla="val 5400000"/>
              <a:gd name="f2" fmla="val 180"/>
              <a:gd name="f3" fmla="val w"/>
              <a:gd name="f4" fmla="val h"/>
              <a:gd name="f5" fmla="val ss"/>
              <a:gd name="f6" fmla="val 0"/>
              <a:gd name="f7" fmla="val 16394"/>
              <a:gd name="f8" fmla="+- 0 0 -360"/>
              <a:gd name="f9" fmla="+- 0 0 -270"/>
              <a:gd name="f10" fmla="+- 0 0 -180"/>
              <a:gd name="f11" fmla="abs f3"/>
              <a:gd name="f12" fmla="abs f4"/>
              <a:gd name="f13" fmla="abs f5"/>
              <a:gd name="f14" fmla="*/ f8 f0 1"/>
              <a:gd name="f15" fmla="*/ f9 f0 1"/>
              <a:gd name="f16" fmla="*/ f10 f0 1"/>
              <a:gd name="f17" fmla="?: f11 f3 1"/>
              <a:gd name="f18" fmla="?: f12 f4 1"/>
              <a:gd name="f19" fmla="?: f13 f5 1"/>
              <a:gd name="f20" fmla="*/ f14 1 f2"/>
              <a:gd name="f21" fmla="*/ f15 1 f2"/>
              <a:gd name="f22" fmla="*/ f16 1 f2"/>
              <a:gd name="f23" fmla="*/ f17 1 21600"/>
              <a:gd name="f24" fmla="*/ f18 1 21600"/>
              <a:gd name="f25" fmla="*/ 21600 f17 1"/>
              <a:gd name="f26" fmla="*/ 21600 f18 1"/>
              <a:gd name="f27" fmla="+- f20 0 f1"/>
              <a:gd name="f28" fmla="+- f21 0 f1"/>
              <a:gd name="f29" fmla="+- f22 0 f1"/>
              <a:gd name="f30" fmla="min f24 f23"/>
              <a:gd name="f31" fmla="*/ f25 1 f19"/>
              <a:gd name="f32" fmla="*/ f26 1 f19"/>
              <a:gd name="f33" fmla="val f31"/>
              <a:gd name="f34" fmla="val f32"/>
              <a:gd name="f35" fmla="*/ f6 f30 1"/>
              <a:gd name="f36" fmla="+- f34 0 f6"/>
              <a:gd name="f37" fmla="+- f33 0 f6"/>
              <a:gd name="f38" fmla="*/ f34 f30 1"/>
              <a:gd name="f39" fmla="*/ f33 f30 1"/>
              <a:gd name="f40" fmla="*/ f36 1 2"/>
              <a:gd name="f41" fmla="min f37 f36"/>
              <a:gd name="f42" fmla="+- f6 f40 0"/>
              <a:gd name="f43" fmla="*/ f41 f7 1"/>
              <a:gd name="f44" fmla="*/ f43 1 100000"/>
              <a:gd name="f45" fmla="*/ f42 f30 1"/>
              <a:gd name="f46" fmla="+- f33 0 f44"/>
              <a:gd name="f47" fmla="*/ f44 f30 1"/>
              <a:gd name="f48" fmla="*/ f46 1 2"/>
              <a:gd name="f49" fmla="+- f46 0 f44"/>
              <a:gd name="f50" fmla="*/ f46 f30 1"/>
              <a:gd name="f51" fmla="?: f49 f44 f6"/>
              <a:gd name="f52" fmla="?: f49 f46 f33"/>
              <a:gd name="f53" fmla="*/ f48 f30 1"/>
              <a:gd name="f54" fmla="*/ f51 f30 1"/>
              <a:gd name="f55" fmla="*/ f52 f30 1"/>
            </a:gdLst>
            <a:ahLst/>
            <a:cxnLst>
              <a:cxn ang="3cd4">
                <a:pos x="hc" y="t"/>
              </a:cxn>
              <a:cxn ang="0">
                <a:pos x="r" y="vc"/>
              </a:cxn>
              <a:cxn ang="cd4">
                <a:pos x="hc" y="b"/>
              </a:cxn>
              <a:cxn ang="cd2">
                <a:pos x="l" y="vc"/>
              </a:cxn>
              <a:cxn ang="f27">
                <a:pos x="f53" y="f35"/>
              </a:cxn>
              <a:cxn ang="f28">
                <a:pos x="f47" y="f45"/>
              </a:cxn>
              <a:cxn ang="f29">
                <a:pos x="f53" y="f38"/>
              </a:cxn>
            </a:cxnLst>
            <a:rect l="f54" t="f35" r="f55" b="f38"/>
            <a:pathLst>
              <a:path>
                <a:moveTo>
                  <a:pt x="f35" y="f35"/>
                </a:moveTo>
                <a:lnTo>
                  <a:pt x="f50" y="f35"/>
                </a:lnTo>
                <a:lnTo>
                  <a:pt x="f39" y="f45"/>
                </a:lnTo>
                <a:lnTo>
                  <a:pt x="f50" y="f38"/>
                </a:lnTo>
                <a:lnTo>
                  <a:pt x="f35" y="f38"/>
                </a:lnTo>
                <a:lnTo>
                  <a:pt x="f47" y="f45"/>
                </a:lnTo>
                <a:close/>
              </a:path>
            </a:pathLst>
          </a:cu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1200" cap="none" spc="0" baseline="0">
              <a:solidFill>
                <a:srgbClr val="000000"/>
              </a:solidFill>
              <a:uFillTx/>
              <a:latin typeface="Poppins Light"/>
            </a:endParaRPr>
          </a:p>
        </p:txBody>
      </p:sp>
      <p:sp>
        <p:nvSpPr>
          <p:cNvPr id="24" name="Subtitle 2">
            <a:extLst>
              <a:ext uri="{FF2B5EF4-FFF2-40B4-BE49-F238E27FC236}">
                <a16:creationId xmlns:a16="http://schemas.microsoft.com/office/drawing/2014/main" id="{21E803C5-5133-9F48-8EC4-B51085F43303}"/>
              </a:ext>
            </a:extLst>
          </p:cNvPr>
          <p:cNvSpPr txBox="1"/>
          <p:nvPr/>
        </p:nvSpPr>
        <p:spPr>
          <a:xfrm>
            <a:off x="8278822" y="3444992"/>
            <a:ext cx="3013898" cy="1392686"/>
          </a:xfrm>
          <a:prstGeom prst="rect">
            <a:avLst/>
          </a:prstGeom>
          <a:noFill/>
          <a:ln cap="flat">
            <a:noFill/>
          </a:ln>
        </p:spPr>
        <p:txBody>
          <a:bodyPr vert="horz" wrap="square" lIns="45720" tIns="22860" rIns="45720" bIns="22860" anchor="ctr" anchorCtr="0" compatLnSpc="1">
            <a:spAutoFit/>
          </a:bodyPr>
          <a:lstStyle/>
          <a:p>
            <a:pPr marL="171450" marR="0" lvl="0" indent="-171450" algn="l" defTabSz="1087633" rtl="0" fontAlgn="auto" hangingPunct="1">
              <a:lnSpc>
                <a:spcPct val="100000"/>
              </a:lnSpc>
              <a:spcBef>
                <a:spcPts val="0"/>
              </a:spcBef>
              <a:spcAft>
                <a:spcPts val="300"/>
              </a:spcAft>
              <a:buSzPct val="100000"/>
              <a:buFont typeface="Arial" pitchFamily="34"/>
              <a:buChar char="•"/>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Medium"/>
                <a:ea typeface="Lato Light"/>
                <a:cs typeface="Mukta ExtraLight" pitchFamily="34"/>
              </a:rPr>
              <a:t>Ongoing knowledge transfer, </a:t>
            </a:r>
            <a:r>
              <a:rPr lang="en-US" sz="1000" b="0" i="0" u="none" strike="noStrike" kern="1200" cap="none" spc="0" baseline="0">
                <a:solidFill>
                  <a:srgbClr val="FFFFFF"/>
                </a:solidFill>
                <a:uFillTx/>
                <a:latin typeface="Poppins Light"/>
                <a:ea typeface="Lato Light"/>
                <a:cs typeface="Mukta ExtraLight" pitchFamily="34"/>
              </a:rPr>
              <a:t>best practices, security guidance, and </a:t>
            </a:r>
            <a:br>
              <a:rPr lang="en-US" sz="1000" b="0" i="0" u="none" strike="noStrike" kern="1200" cap="none" spc="0" baseline="0">
                <a:solidFill>
                  <a:srgbClr val="FFFFFF"/>
                </a:solidFill>
                <a:uFillTx/>
                <a:latin typeface="Poppins Light"/>
                <a:ea typeface="Lato Light" pitchFamily="34"/>
                <a:cs typeface="Mukta ExtraLight" pitchFamily="34"/>
              </a:rPr>
            </a:br>
            <a:r>
              <a:rPr lang="en-US" sz="1000" b="0" i="0" u="none" strike="noStrike" kern="1200" cap="none" spc="0" baseline="0">
                <a:solidFill>
                  <a:srgbClr val="FFFFFF"/>
                </a:solidFill>
                <a:uFillTx/>
                <a:latin typeface="Poppins Light"/>
                <a:ea typeface="Lato Light"/>
                <a:cs typeface="Mukta ExtraLight" pitchFamily="34"/>
              </a:rPr>
              <a:t>health checks</a:t>
            </a:r>
          </a:p>
          <a:p>
            <a:pPr marL="171450" marR="0" lvl="0" indent="-171450" algn="l" defTabSz="1087633" rtl="0" fontAlgn="auto" hangingPunct="1">
              <a:lnSpc>
                <a:spcPct val="100000"/>
              </a:lnSpc>
              <a:spcBef>
                <a:spcPts val="0"/>
              </a:spcBef>
              <a:spcAft>
                <a:spcPts val="300"/>
              </a:spcAft>
              <a:buSzPct val="100000"/>
              <a:buFont typeface="Arial" pitchFamily="34"/>
              <a:buChar char="•"/>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Medium"/>
                <a:ea typeface="Lato Light"/>
                <a:cs typeface="Mukta ExtraLight" pitchFamily="34"/>
              </a:rPr>
              <a:t>Cadence calls </a:t>
            </a:r>
            <a:r>
              <a:rPr lang="en-US" sz="1000" b="0" i="0" u="none" strike="noStrike" kern="1200" cap="none" spc="0" baseline="0">
                <a:solidFill>
                  <a:srgbClr val="FFFFFF"/>
                </a:solidFill>
                <a:uFillTx/>
                <a:latin typeface="Poppins Light"/>
                <a:ea typeface="Lato Light"/>
                <a:cs typeface="Mukta ExtraLight" pitchFamily="34"/>
              </a:rPr>
              <a:t>with customer success team</a:t>
            </a:r>
          </a:p>
          <a:p>
            <a:pPr marL="171450" marR="0" lvl="0" indent="-171450" algn="l" defTabSz="1087633" rtl="0" fontAlgn="auto" hangingPunct="1">
              <a:lnSpc>
                <a:spcPct val="100000"/>
              </a:lnSpc>
              <a:spcBef>
                <a:spcPts val="0"/>
              </a:spcBef>
              <a:spcAft>
                <a:spcPts val="300"/>
              </a:spcAft>
              <a:buSzPct val="100000"/>
              <a:buFont typeface="Arial" pitchFamily="34"/>
              <a:buChar char="•"/>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Light"/>
                <a:ea typeface="Lato Light"/>
                <a:cs typeface="Mukta ExtraLight" pitchFamily="34"/>
              </a:rPr>
              <a:t>Training recommendations/eLearning and/or custom classes</a:t>
            </a:r>
          </a:p>
          <a:p>
            <a:pPr marL="0" marR="0" lvl="0" indent="0" algn="l" defTabSz="1087633" rtl="0" fontAlgn="auto" hangingPunct="1">
              <a:lnSpc>
                <a:spcPct val="100000"/>
              </a:lnSpc>
              <a:spcBef>
                <a:spcPts val="0"/>
              </a:spcBef>
              <a:spcAft>
                <a:spcPts val="300"/>
              </a:spcAft>
              <a:buNone/>
              <a:tabLst/>
              <a:defRPr sz="1800" b="0" i="0" u="none" strike="noStrike" kern="0" cap="none" spc="0" baseline="0">
                <a:solidFill>
                  <a:srgbClr val="000000"/>
                </a:solidFill>
                <a:uFillTx/>
              </a:defRPr>
            </a:pPr>
            <a:endParaRPr lang="en-US" sz="1000" b="0" i="0" u="none" strike="noStrike" kern="1200" cap="none" spc="0" baseline="0">
              <a:solidFill>
                <a:srgbClr val="FFFFFF"/>
              </a:solidFill>
              <a:uFillTx/>
              <a:latin typeface="Poppins Medium"/>
              <a:ea typeface="Lato Light"/>
              <a:cs typeface="Mukta ExtraLight" pitchFamily="34"/>
            </a:endParaRPr>
          </a:p>
        </p:txBody>
      </p:sp>
      <p:sp>
        <p:nvSpPr>
          <p:cNvPr id="25" name="Rectangle 24">
            <a:extLst>
              <a:ext uri="{FF2B5EF4-FFF2-40B4-BE49-F238E27FC236}">
                <a16:creationId xmlns:a16="http://schemas.microsoft.com/office/drawing/2014/main" id="{8BE9750E-4FEA-4648-A3F7-15C151F72EE8}"/>
              </a:ext>
            </a:extLst>
          </p:cNvPr>
          <p:cNvSpPr/>
          <p:nvPr/>
        </p:nvSpPr>
        <p:spPr>
          <a:xfrm>
            <a:off x="441024" y="4916701"/>
            <a:ext cx="1638001" cy="997509"/>
          </a:xfrm>
          <a:prstGeom prst="rect">
            <a:avLst/>
          </a:prstGeom>
          <a:solidFill>
            <a:srgbClr val="EC252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Medium"/>
              </a:rPr>
              <a:t> </a:t>
            </a:r>
            <a:r>
              <a:rPr lang="en-US" sz="1200" b="0" i="0" u="none" strike="noStrike" kern="1200" cap="none" spc="0" baseline="0">
                <a:solidFill>
                  <a:srgbClr val="FFFFFF"/>
                </a:solidFill>
                <a:uFillTx/>
                <a:latin typeface="Poppins Medium"/>
              </a:rPr>
              <a:t>Services</a:t>
            </a:r>
          </a:p>
        </p:txBody>
      </p:sp>
      <p:sp>
        <p:nvSpPr>
          <p:cNvPr id="26" name="Rectangle 25">
            <a:extLst>
              <a:ext uri="{FF2B5EF4-FFF2-40B4-BE49-F238E27FC236}">
                <a16:creationId xmlns:a16="http://schemas.microsoft.com/office/drawing/2014/main" id="{24CF04F5-6F3A-564D-BCEC-01A7BF606FC3}"/>
              </a:ext>
            </a:extLst>
          </p:cNvPr>
          <p:cNvSpPr/>
          <p:nvPr/>
        </p:nvSpPr>
        <p:spPr>
          <a:xfrm>
            <a:off x="2142667" y="4918530"/>
            <a:ext cx="8727216" cy="997509"/>
          </a:xfrm>
          <a:prstGeom prst="rect">
            <a:avLst/>
          </a:prstGeom>
          <a:solidFill>
            <a:srgbClr val="F2F2F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cxnSp>
        <p:nvCxnSpPr>
          <p:cNvPr id="27" name="Straight Connector 26">
            <a:extLst>
              <a:ext uri="{FF2B5EF4-FFF2-40B4-BE49-F238E27FC236}">
                <a16:creationId xmlns:a16="http://schemas.microsoft.com/office/drawing/2014/main" id="{6DFDE271-1709-5945-8D35-748B634F354E}"/>
              </a:ext>
            </a:extLst>
          </p:cNvPr>
          <p:cNvCxnSpPr/>
          <p:nvPr/>
        </p:nvCxnSpPr>
        <p:spPr>
          <a:xfrm>
            <a:off x="4942469" y="4916701"/>
            <a:ext cx="0" cy="746251"/>
          </a:xfrm>
          <a:prstGeom prst="straightConnector1">
            <a:avLst/>
          </a:prstGeom>
          <a:noFill/>
          <a:ln w="6345" cap="flat">
            <a:solidFill>
              <a:srgbClr val="F5F5F5"/>
            </a:solidFill>
            <a:custDash>
              <a:ds d="100000" sp="100000"/>
            </a:custDash>
            <a:miter/>
          </a:ln>
        </p:spPr>
      </p:cxnSp>
      <p:sp>
        <p:nvSpPr>
          <p:cNvPr id="28" name="Subtitle 2">
            <a:extLst>
              <a:ext uri="{FF2B5EF4-FFF2-40B4-BE49-F238E27FC236}">
                <a16:creationId xmlns:a16="http://schemas.microsoft.com/office/drawing/2014/main" id="{30C1B84F-ECAA-8246-9023-02E3D430693C}"/>
              </a:ext>
            </a:extLst>
          </p:cNvPr>
          <p:cNvSpPr txBox="1"/>
          <p:nvPr/>
        </p:nvSpPr>
        <p:spPr>
          <a:xfrm>
            <a:off x="8307095" y="1841894"/>
            <a:ext cx="2725195" cy="1238801"/>
          </a:xfrm>
          <a:prstGeom prst="rect">
            <a:avLst/>
          </a:prstGeom>
          <a:noFill/>
          <a:ln cap="flat">
            <a:noFill/>
          </a:ln>
        </p:spPr>
        <p:txBody>
          <a:bodyPr vert="horz" wrap="square" lIns="45720" tIns="22860" rIns="45720" bIns="22860" anchor="ctr" anchorCtr="0" compatLnSpc="1">
            <a:spAutoFit/>
          </a:bodyPr>
          <a:lstStyle/>
          <a:p>
            <a:pPr marL="171450" marR="0" lvl="0" indent="-171450" algn="l" defTabSz="1087633" rtl="0" fontAlgn="auto" hangingPunct="1">
              <a:lnSpc>
                <a:spcPct val="100000"/>
              </a:lnSpc>
              <a:spcBef>
                <a:spcPts val="0"/>
              </a:spcBef>
              <a:spcAft>
                <a:spcPts val="300"/>
              </a:spcAft>
              <a:buSzPct val="100000"/>
              <a:buFont typeface="Arial" pitchFamily="34"/>
              <a:buChar char="•"/>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Medium"/>
                <a:ea typeface="Lato Light" pitchFamily="34"/>
                <a:cs typeface="Mukta ExtraLight" pitchFamily="34"/>
              </a:rPr>
              <a:t>Deliver on-demand services </a:t>
            </a:r>
            <a:r>
              <a:rPr lang="en-US" sz="1000" b="0" i="0" u="none" strike="noStrike" kern="1200" cap="none" spc="0" baseline="0">
                <a:solidFill>
                  <a:srgbClr val="FFFFFF"/>
                </a:solidFill>
                <a:uFillTx/>
                <a:latin typeface="Poppins Light"/>
                <a:ea typeface="Lato Light" pitchFamily="34"/>
                <a:cs typeface="Mukta ExtraLight" pitchFamily="34"/>
              </a:rPr>
              <a:t>and support to advise, guide, and develop customer expertise</a:t>
            </a:r>
          </a:p>
          <a:p>
            <a:pPr marL="171450" marR="0" lvl="0" indent="-171450" algn="l" defTabSz="1087633" rtl="0" fontAlgn="auto" hangingPunct="1">
              <a:lnSpc>
                <a:spcPct val="100000"/>
              </a:lnSpc>
              <a:spcBef>
                <a:spcPts val="0"/>
              </a:spcBef>
              <a:spcAft>
                <a:spcPts val="300"/>
              </a:spcAft>
              <a:buSzPct val="100000"/>
              <a:buFont typeface="Arial" pitchFamily="34"/>
              <a:buChar char="•"/>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Medium"/>
                <a:ea typeface="Lato Light" pitchFamily="34"/>
                <a:cs typeface="Mukta ExtraLight" pitchFamily="34"/>
              </a:rPr>
              <a:t>Maximize customer innovation &amp; continual improvement</a:t>
            </a:r>
          </a:p>
          <a:p>
            <a:pPr marL="171450" marR="0" lvl="0" indent="-171450" algn="l" defTabSz="1087633" rtl="0" fontAlgn="auto" hangingPunct="1">
              <a:lnSpc>
                <a:spcPct val="100000"/>
              </a:lnSpc>
              <a:spcBef>
                <a:spcPts val="0"/>
              </a:spcBef>
              <a:spcAft>
                <a:spcPts val="300"/>
              </a:spcAft>
              <a:buSzPct val="100000"/>
              <a:buFont typeface="Arial" pitchFamily="34"/>
              <a:buChar char="•"/>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Medium"/>
                <a:ea typeface="Lato Light" pitchFamily="34"/>
                <a:cs typeface="Mukta ExtraLight" pitchFamily="34"/>
              </a:rPr>
              <a:t>Achieve full adoption </a:t>
            </a:r>
            <a:r>
              <a:rPr lang="en-US" sz="1000" b="0" i="0" u="none" strike="noStrike" kern="1200" cap="none" spc="0" baseline="0">
                <a:solidFill>
                  <a:srgbClr val="FFFFFF"/>
                </a:solidFill>
                <a:uFillTx/>
                <a:latin typeface="Poppins Light"/>
                <a:ea typeface="Lato Light" pitchFamily="34"/>
                <a:cs typeface="Mukta ExtraLight" pitchFamily="34"/>
              </a:rPr>
              <a:t>&amp; grow usage</a:t>
            </a:r>
          </a:p>
          <a:p>
            <a:pPr marL="171450" marR="0" lvl="0" indent="-171450" algn="l" defTabSz="1087633" rtl="0" fontAlgn="auto" hangingPunct="1">
              <a:lnSpc>
                <a:spcPct val="100000"/>
              </a:lnSpc>
              <a:spcBef>
                <a:spcPts val="0"/>
              </a:spcBef>
              <a:spcAft>
                <a:spcPts val="300"/>
              </a:spcAft>
              <a:buSzPct val="100000"/>
              <a:buFont typeface="Arial" pitchFamily="34"/>
              <a:buChar char="•"/>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Light"/>
                <a:ea typeface="Lato Light" pitchFamily="34"/>
                <a:cs typeface="Mukta ExtraLight" pitchFamily="34"/>
              </a:rPr>
              <a:t>Ensure</a:t>
            </a:r>
            <a:r>
              <a:rPr lang="en-US" sz="1000" b="1" i="0" u="none" strike="noStrike" kern="1200" cap="none" spc="0" baseline="0">
                <a:solidFill>
                  <a:srgbClr val="FFFFFF"/>
                </a:solidFill>
                <a:uFillTx/>
                <a:latin typeface="Poppins Light"/>
                <a:ea typeface="Lato Light" pitchFamily="34"/>
                <a:cs typeface="Mukta ExtraLight" pitchFamily="34"/>
              </a:rPr>
              <a:t> </a:t>
            </a:r>
            <a:r>
              <a:rPr lang="en-US" sz="1000" b="0" i="0" u="none" strike="noStrike" kern="1200" cap="none" spc="0" baseline="0">
                <a:solidFill>
                  <a:srgbClr val="FFFFFF"/>
                </a:solidFill>
                <a:uFillTx/>
                <a:latin typeface="Poppins Medium"/>
                <a:ea typeface="Lato Light" pitchFamily="34"/>
                <a:cs typeface="Mukta ExtraLight" pitchFamily="34"/>
              </a:rPr>
              <a:t>observability</a:t>
            </a:r>
          </a:p>
        </p:txBody>
      </p:sp>
      <p:sp>
        <p:nvSpPr>
          <p:cNvPr id="29" name="Pentagon 36">
            <a:extLst>
              <a:ext uri="{FF2B5EF4-FFF2-40B4-BE49-F238E27FC236}">
                <a16:creationId xmlns:a16="http://schemas.microsoft.com/office/drawing/2014/main" id="{D5A521BE-8D31-C948-BAA0-DC61417899A9}"/>
              </a:ext>
            </a:extLst>
          </p:cNvPr>
          <p:cNvSpPr/>
          <p:nvPr/>
        </p:nvSpPr>
        <p:spPr>
          <a:xfrm>
            <a:off x="4980151" y="5590458"/>
            <a:ext cx="6912553" cy="27634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EC252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Light"/>
              </a:rPr>
              <a:t>Rancher Support with regular CSM check ins</a:t>
            </a:r>
            <a:endParaRPr lang="en-US" sz="1000" b="0" i="0" u="none" strike="noStrike" kern="1200" cap="none" spc="0" baseline="0">
              <a:solidFill>
                <a:srgbClr val="FFFFFF"/>
              </a:solidFill>
              <a:uFillTx/>
              <a:latin typeface="Poppins Light"/>
              <a:cs typeface="Arial"/>
            </a:endParaRPr>
          </a:p>
        </p:txBody>
      </p:sp>
      <p:sp>
        <p:nvSpPr>
          <p:cNvPr id="30" name="Pentagon 35">
            <a:extLst>
              <a:ext uri="{FF2B5EF4-FFF2-40B4-BE49-F238E27FC236}">
                <a16:creationId xmlns:a16="http://schemas.microsoft.com/office/drawing/2014/main" id="{A2DD8FFE-97A7-6144-805B-2690C49761A9}"/>
              </a:ext>
            </a:extLst>
          </p:cNvPr>
          <p:cNvSpPr/>
          <p:nvPr/>
        </p:nvSpPr>
        <p:spPr>
          <a:xfrm>
            <a:off x="4980151" y="5268361"/>
            <a:ext cx="2979416" cy="261646"/>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EC252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Light"/>
              </a:rPr>
              <a:t>Consulting Services</a:t>
            </a:r>
          </a:p>
        </p:txBody>
      </p:sp>
      <p:sp>
        <p:nvSpPr>
          <p:cNvPr id="31" name="Pentagon 37">
            <a:extLst>
              <a:ext uri="{FF2B5EF4-FFF2-40B4-BE49-F238E27FC236}">
                <a16:creationId xmlns:a16="http://schemas.microsoft.com/office/drawing/2014/main" id="{1424FE7F-4649-9C45-8C8B-AE5FD4610037}"/>
              </a:ext>
            </a:extLst>
          </p:cNvPr>
          <p:cNvSpPr/>
          <p:nvPr/>
        </p:nvSpPr>
        <p:spPr>
          <a:xfrm>
            <a:off x="2289044" y="4988810"/>
            <a:ext cx="2609469" cy="247418"/>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EC252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Light"/>
                <a:cs typeface="Poppins Light"/>
              </a:rPr>
              <a:t>Pre-Sales and Pro-Serv Engineer</a:t>
            </a:r>
          </a:p>
        </p:txBody>
      </p:sp>
      <p:sp>
        <p:nvSpPr>
          <p:cNvPr id="32" name="Pentagon 35">
            <a:extLst>
              <a:ext uri="{FF2B5EF4-FFF2-40B4-BE49-F238E27FC236}">
                <a16:creationId xmlns:a16="http://schemas.microsoft.com/office/drawing/2014/main" id="{C8D11D94-09A9-7841-9A11-ABCBA50D5A4E}"/>
              </a:ext>
            </a:extLst>
          </p:cNvPr>
          <p:cNvSpPr/>
          <p:nvPr/>
        </p:nvSpPr>
        <p:spPr>
          <a:xfrm>
            <a:off x="7979923" y="5258714"/>
            <a:ext cx="2911897" cy="290587"/>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EC252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Light"/>
                <a:cs typeface="Poppins Light"/>
              </a:rPr>
              <a:t>Technical Account Manager (DSE)</a:t>
            </a:r>
          </a:p>
        </p:txBody>
      </p:sp>
      <p:sp>
        <p:nvSpPr>
          <p:cNvPr id="33" name="Pentagon 37">
            <a:extLst>
              <a:ext uri="{FF2B5EF4-FFF2-40B4-BE49-F238E27FC236}">
                <a16:creationId xmlns:a16="http://schemas.microsoft.com/office/drawing/2014/main" id="{B452A347-0044-8C47-984B-C876056B9958}"/>
              </a:ext>
            </a:extLst>
          </p:cNvPr>
          <p:cNvSpPr/>
          <p:nvPr/>
        </p:nvSpPr>
        <p:spPr>
          <a:xfrm>
            <a:off x="7960638" y="4950232"/>
            <a:ext cx="2908477" cy="257065"/>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EC252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Light"/>
                <a:cs typeface="Poppins Light"/>
              </a:rPr>
              <a:t>Training services</a:t>
            </a:r>
          </a:p>
        </p:txBody>
      </p:sp>
      <p:sp>
        <p:nvSpPr>
          <p:cNvPr id="34" name="Pentagon 35">
            <a:extLst>
              <a:ext uri="{FF2B5EF4-FFF2-40B4-BE49-F238E27FC236}">
                <a16:creationId xmlns:a16="http://schemas.microsoft.com/office/drawing/2014/main" id="{A811AEB0-3778-9C4E-AD65-9CD78E9B0662}"/>
              </a:ext>
            </a:extLst>
          </p:cNvPr>
          <p:cNvSpPr/>
          <p:nvPr/>
        </p:nvSpPr>
        <p:spPr>
          <a:xfrm>
            <a:off x="4989798" y="4950058"/>
            <a:ext cx="2979416" cy="261646"/>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EC252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Poppins Light"/>
              </a:rPr>
              <a:t>Program Manager Support</a:t>
            </a:r>
          </a:p>
        </p:txBody>
      </p:sp>
      <p:sp>
        <p:nvSpPr>
          <p:cNvPr id="35" name="TextBox 34">
            <a:extLst>
              <a:ext uri="{FF2B5EF4-FFF2-40B4-BE49-F238E27FC236}">
                <a16:creationId xmlns:a16="http://schemas.microsoft.com/office/drawing/2014/main" id="{D1A15943-E74F-524D-BCE6-827F61FF0D2E}"/>
              </a:ext>
            </a:extLst>
          </p:cNvPr>
          <p:cNvSpPr txBox="1"/>
          <p:nvPr/>
        </p:nvSpPr>
        <p:spPr>
          <a:xfrm>
            <a:off x="370112" y="1077684"/>
            <a:ext cx="184727"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name="Slide83">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5C1D6D-5A9D-E742-AA98-6E0C49F88FB7}"/>
              </a:ext>
            </a:extLst>
          </p:cNvPr>
          <p:cNvSpPr txBox="1"/>
          <p:nvPr/>
        </p:nvSpPr>
        <p:spPr>
          <a:xfrm>
            <a:off x="11171270" y="6294729"/>
            <a:ext cx="288886" cy="123114"/>
          </a:xfrm>
          <a:prstGeom prst="rect">
            <a:avLst/>
          </a:prstGeom>
          <a:noFill/>
          <a:ln cap="flat">
            <a:noFill/>
          </a:ln>
        </p:spPr>
        <p:txBody>
          <a:bodyPr vert="horz" wrap="square" lIns="0" tIns="0" rIns="0" bIns="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58C1E8E-BD90-5940-ADA2-E0AFB78467C5}" type="slidenum">
              <a:rPr/>
              <a:t>41</a:t>
            </a:fld>
            <a:endParaRPr lang="en-US" sz="800" b="0" i="0" u="none" strike="noStrike" kern="1200" cap="none" spc="0" baseline="0">
              <a:solidFill>
                <a:srgbClr val="000000"/>
              </a:solidFill>
              <a:uFillTx/>
              <a:latin typeface="Poppins SemiBold" pitchFamily="2"/>
              <a:cs typeface="Poppins SemiBold" pitchFamily="2"/>
            </a:endParaRPr>
          </a:p>
        </p:txBody>
      </p:sp>
      <p:sp>
        <p:nvSpPr>
          <p:cNvPr id="3" name="Title 2">
            <a:extLst>
              <a:ext uri="{FF2B5EF4-FFF2-40B4-BE49-F238E27FC236}">
                <a16:creationId xmlns:a16="http://schemas.microsoft.com/office/drawing/2014/main" id="{E3B864CD-C440-7A4A-BC51-EE3155819354}"/>
              </a:ext>
            </a:extLst>
          </p:cNvPr>
          <p:cNvSpPr txBox="1">
            <a:spLocks noGrp="1"/>
          </p:cNvSpPr>
          <p:nvPr>
            <p:ph type="title"/>
          </p:nvPr>
        </p:nvSpPr>
        <p:spPr>
          <a:xfrm>
            <a:off x="541333" y="630661"/>
            <a:ext cx="10728326" cy="455508"/>
          </a:xfrm>
        </p:spPr>
        <p:txBody>
          <a:bodyPr/>
          <a:lstStyle/>
          <a:p>
            <a:pPr lvl="0"/>
            <a:r>
              <a:rPr lang="en-GB"/>
              <a:t>Closing the Skills Gap with SUSE Training</a:t>
            </a:r>
          </a:p>
        </p:txBody>
      </p:sp>
      <p:sp>
        <p:nvSpPr>
          <p:cNvPr id="4" name="Text Placeholder 10">
            <a:extLst>
              <a:ext uri="{FF2B5EF4-FFF2-40B4-BE49-F238E27FC236}">
                <a16:creationId xmlns:a16="http://schemas.microsoft.com/office/drawing/2014/main" id="{DF791FA2-9391-6A42-99E4-71B7232EF859}"/>
              </a:ext>
            </a:extLst>
          </p:cNvPr>
          <p:cNvSpPr txBox="1"/>
          <p:nvPr/>
        </p:nvSpPr>
        <p:spPr>
          <a:xfrm>
            <a:off x="550852" y="1817690"/>
            <a:ext cx="4298731" cy="2460440"/>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14000"/>
              </a:lnSpc>
              <a:spcBef>
                <a:spcPts val="1000"/>
              </a:spcBef>
              <a:spcAft>
                <a:spcPts val="600"/>
              </a:spcAft>
              <a:buNone/>
              <a:tabLst/>
              <a:defRPr sz="1800" b="0" i="0" u="none" strike="noStrike" kern="0" cap="none" spc="0" baseline="0">
                <a:solidFill>
                  <a:srgbClr val="000000"/>
                </a:solidFill>
                <a:uFillTx/>
              </a:defRPr>
            </a:pPr>
            <a:r>
              <a:rPr lang="en-US" sz="1600" b="1" i="0" u="none" strike="noStrike" kern="1200" cap="none" spc="0" baseline="0">
                <a:solidFill>
                  <a:srgbClr val="000000"/>
                </a:solidFill>
                <a:uFillTx/>
                <a:latin typeface="Poppins Light"/>
              </a:rPr>
              <a:t>Rancher Government can meet all your technical training needs.  From instructor-led training courses to eLearning for immediate access and certification paths to prove skills.  The choice is yours. </a:t>
            </a:r>
          </a:p>
        </p:txBody>
      </p:sp>
      <p:sp>
        <p:nvSpPr>
          <p:cNvPr id="5" name="Rectangle 4">
            <a:extLst>
              <a:ext uri="{FF2B5EF4-FFF2-40B4-BE49-F238E27FC236}">
                <a16:creationId xmlns:a16="http://schemas.microsoft.com/office/drawing/2014/main" id="{EF736332-281E-3946-8B9B-48278B6B6744}"/>
              </a:ext>
            </a:extLst>
          </p:cNvPr>
          <p:cNvSpPr/>
          <p:nvPr/>
        </p:nvSpPr>
        <p:spPr>
          <a:xfrm>
            <a:off x="5424330" y="1524469"/>
            <a:ext cx="1046622" cy="1034332"/>
          </a:xfrm>
          <a:prstGeom prst="rect">
            <a:avLst/>
          </a:prstGeom>
          <a:solidFill>
            <a:srgbClr val="191F7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Poppins Light"/>
            </a:endParaRPr>
          </a:p>
        </p:txBody>
      </p:sp>
      <p:sp>
        <p:nvSpPr>
          <p:cNvPr id="6" name="Rectangle 5">
            <a:extLst>
              <a:ext uri="{FF2B5EF4-FFF2-40B4-BE49-F238E27FC236}">
                <a16:creationId xmlns:a16="http://schemas.microsoft.com/office/drawing/2014/main" id="{3DFDB8F5-3CB9-804B-8844-2B50A92D40AC}"/>
              </a:ext>
            </a:extLst>
          </p:cNvPr>
          <p:cNvSpPr/>
          <p:nvPr/>
        </p:nvSpPr>
        <p:spPr>
          <a:xfrm>
            <a:off x="5424330" y="2775002"/>
            <a:ext cx="1046622" cy="1058911"/>
          </a:xfrm>
          <a:prstGeom prst="rect">
            <a:avLst/>
          </a:prstGeom>
          <a:solidFill>
            <a:srgbClr val="EC252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Poppins Light"/>
            </a:endParaRPr>
          </a:p>
        </p:txBody>
      </p:sp>
      <p:sp>
        <p:nvSpPr>
          <p:cNvPr id="7" name="Rectangle 6">
            <a:extLst>
              <a:ext uri="{FF2B5EF4-FFF2-40B4-BE49-F238E27FC236}">
                <a16:creationId xmlns:a16="http://schemas.microsoft.com/office/drawing/2014/main" id="{4582832B-D6DB-5441-AFE1-C0C0BA9F6F6B}"/>
              </a:ext>
            </a:extLst>
          </p:cNvPr>
          <p:cNvSpPr/>
          <p:nvPr/>
        </p:nvSpPr>
        <p:spPr>
          <a:xfrm>
            <a:off x="5452311" y="4046476"/>
            <a:ext cx="1040477" cy="1077355"/>
          </a:xfrm>
          <a:prstGeom prst="rect">
            <a:avLst/>
          </a:pr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Poppins Light"/>
            </a:endParaRPr>
          </a:p>
        </p:txBody>
      </p:sp>
      <p:sp>
        <p:nvSpPr>
          <p:cNvPr id="8" name="Text Placeholder 19">
            <a:extLst>
              <a:ext uri="{FF2B5EF4-FFF2-40B4-BE49-F238E27FC236}">
                <a16:creationId xmlns:a16="http://schemas.microsoft.com/office/drawing/2014/main" id="{BBE3A3D0-0A21-B843-A152-C8BF8344B514}"/>
              </a:ext>
            </a:extLst>
          </p:cNvPr>
          <p:cNvSpPr txBox="1"/>
          <p:nvPr/>
        </p:nvSpPr>
        <p:spPr>
          <a:xfrm>
            <a:off x="6770912" y="1373959"/>
            <a:ext cx="4882996" cy="1220403"/>
          </a:xfrm>
          <a:prstGeom prst="rect">
            <a:avLst/>
          </a:prstGeom>
          <a:noFill/>
          <a:ln cap="flat">
            <a:noFill/>
          </a:ln>
        </p:spPr>
        <p:txBody>
          <a:bodyPr vert="horz" wrap="square" lIns="0" tIns="0" rIns="0" bIns="0" anchor="ctr" anchorCtr="0" compatLnSpc="1">
            <a:no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GB" sz="1800" b="0" i="0" u="none" strike="noStrike" kern="1200" cap="none" spc="0" baseline="0">
                <a:solidFill>
                  <a:srgbClr val="191F71"/>
                </a:solidFill>
                <a:uFillTx/>
                <a:latin typeface="Poppins Medium"/>
              </a:rPr>
              <a:t>Instructor led learning </a:t>
            </a:r>
          </a:p>
          <a:p>
            <a:pPr marL="0" marR="0" lvl="0" indent="0" algn="l" defTabSz="914400" rtl="0" fontAlgn="auto" hangingPunct="1">
              <a:lnSpc>
                <a:spcPct val="114000"/>
              </a:lnSpc>
              <a:spcBef>
                <a:spcPts val="0"/>
              </a:spcBef>
              <a:spcAft>
                <a:spcPts val="600"/>
              </a:spcAft>
              <a:buNone/>
              <a:tabLst/>
              <a:defRPr sz="1800" b="0" i="0" u="none" strike="noStrike" kern="0" cap="none" spc="0" baseline="0">
                <a:solidFill>
                  <a:srgbClr val="000000"/>
                </a:solidFill>
                <a:uFillTx/>
              </a:defRPr>
            </a:pPr>
            <a:r>
              <a:rPr lang="en-GB" sz="1000" b="0" i="0" u="none" strike="noStrike" kern="1200" cap="none" spc="0" baseline="0">
                <a:solidFill>
                  <a:srgbClr val="000000"/>
                </a:solidFill>
                <a:uFillTx/>
                <a:latin typeface="Poppins Light"/>
              </a:rPr>
              <a:t>Structured training programs directly from SUSE or SUSE Training Partners.  Take public courses or customize a training path for your team. Courseware includes SLES, SLES for SAP Applications, SUSE Manager and Rancher.</a:t>
            </a:r>
          </a:p>
        </p:txBody>
      </p:sp>
      <p:sp>
        <p:nvSpPr>
          <p:cNvPr id="9" name="Text Placeholder 19">
            <a:extLst>
              <a:ext uri="{FF2B5EF4-FFF2-40B4-BE49-F238E27FC236}">
                <a16:creationId xmlns:a16="http://schemas.microsoft.com/office/drawing/2014/main" id="{601E7A99-8CF1-4347-BC55-4F34E0E651F2}"/>
              </a:ext>
            </a:extLst>
          </p:cNvPr>
          <p:cNvSpPr txBox="1"/>
          <p:nvPr/>
        </p:nvSpPr>
        <p:spPr>
          <a:xfrm>
            <a:off x="6733568" y="2512789"/>
            <a:ext cx="4907575" cy="1220403"/>
          </a:xfrm>
          <a:prstGeom prst="rect">
            <a:avLst/>
          </a:prstGeom>
          <a:noFill/>
          <a:ln cap="flat">
            <a:noFill/>
          </a:ln>
        </p:spPr>
        <p:txBody>
          <a:bodyPr vert="horz" wrap="square" lIns="0" tIns="0" rIns="0" bIns="0" anchor="ctr" anchorCtr="0" compatLnSpc="1">
            <a:noAutofit/>
          </a:bodyPr>
          <a:lstStyle/>
          <a:p>
            <a:pPr marL="0" marR="0" lvl="0" indent="0" algn="l" defTabSz="914400" rtl="0" fontAlgn="auto" hangingPunct="1">
              <a:lnSpc>
                <a:spcPct val="114000"/>
              </a:lnSpc>
              <a:spcBef>
                <a:spcPts val="0"/>
              </a:spcBef>
              <a:spcAft>
                <a:spcPts val="600"/>
              </a:spcAft>
              <a:buNone/>
              <a:tabLst/>
              <a:defRPr sz="1800" b="0" i="0" u="none" strike="noStrike" kern="0" cap="none" spc="0" baseline="0">
                <a:solidFill>
                  <a:srgbClr val="000000"/>
                </a:solidFill>
                <a:uFillTx/>
              </a:defRPr>
            </a:pPr>
            <a:r>
              <a:rPr lang="en-GB" sz="1800" b="0" i="0" u="none" strike="noStrike" kern="1200" cap="none" spc="0" baseline="0">
                <a:solidFill>
                  <a:srgbClr val="EC252F"/>
                </a:solidFill>
                <a:uFillTx/>
                <a:latin typeface="Poppins Medium"/>
              </a:rPr>
              <a:t>eLearning</a:t>
            </a:r>
          </a:p>
          <a:p>
            <a:pPr marL="0" marR="0" lvl="0" indent="0" algn="l" defTabSz="914400" rtl="0" fontAlgn="auto" hangingPunct="1">
              <a:lnSpc>
                <a:spcPct val="114000"/>
              </a:lnSpc>
              <a:spcBef>
                <a:spcPts val="0"/>
              </a:spcBef>
              <a:spcAft>
                <a:spcPts val="600"/>
              </a:spcAft>
              <a:buNone/>
              <a:tabLst/>
              <a:defRPr sz="1800" b="0" i="0" u="none" strike="noStrike" kern="0" cap="none" spc="0" baseline="0">
                <a:solidFill>
                  <a:srgbClr val="000000"/>
                </a:solidFill>
                <a:uFillTx/>
              </a:defRPr>
            </a:pPr>
            <a:r>
              <a:rPr lang="en-GB" sz="1000" b="0" i="0" u="none" strike="noStrike" kern="1200" cap="none" spc="0" baseline="0">
                <a:solidFill>
                  <a:srgbClr val="000000"/>
                </a:solidFill>
                <a:uFillTx/>
                <a:latin typeface="Poppins Light"/>
              </a:rPr>
              <a:t>24/7/365 on demand library of all SUSE technical training.  Yearly subscription with courseware updated regularly. </a:t>
            </a:r>
            <a:endParaRPr lang="en-GB" sz="1000" b="0" i="0" u="none" strike="noStrike" kern="1200" cap="none" spc="0" baseline="0">
              <a:solidFill>
                <a:srgbClr val="000000"/>
              </a:solidFill>
              <a:uFillTx/>
              <a:latin typeface="Poppins Light"/>
              <a:cs typeface="Poppins Light"/>
            </a:endParaRPr>
          </a:p>
        </p:txBody>
      </p:sp>
      <p:sp>
        <p:nvSpPr>
          <p:cNvPr id="10" name="Text Placeholder 19">
            <a:extLst>
              <a:ext uri="{FF2B5EF4-FFF2-40B4-BE49-F238E27FC236}">
                <a16:creationId xmlns:a16="http://schemas.microsoft.com/office/drawing/2014/main" id="{5577F2E9-B0F4-A241-8964-4A51D87AA127}"/>
              </a:ext>
            </a:extLst>
          </p:cNvPr>
          <p:cNvSpPr txBox="1"/>
          <p:nvPr/>
        </p:nvSpPr>
        <p:spPr>
          <a:xfrm>
            <a:off x="6786100" y="3850986"/>
            <a:ext cx="4354509" cy="1220403"/>
          </a:xfrm>
          <a:prstGeom prst="rect">
            <a:avLst/>
          </a:prstGeom>
          <a:noFill/>
          <a:ln cap="flat">
            <a:noFill/>
          </a:ln>
        </p:spPr>
        <p:txBody>
          <a:bodyPr vert="horz" wrap="square" lIns="0" tIns="0" rIns="0" bIns="0" anchor="ctr" anchorCtr="0" compatLnSpc="1">
            <a:no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GB" sz="1800" b="0" i="0" u="none" strike="noStrike" kern="1200" cap="none" spc="0" baseline="0">
                <a:solidFill>
                  <a:srgbClr val="2353FF"/>
                </a:solidFill>
                <a:uFillTx/>
                <a:latin typeface="Poppins Medium"/>
              </a:rPr>
              <a:t>SUSE Certification </a:t>
            </a:r>
          </a:p>
          <a:p>
            <a:pPr marL="0" marR="0" lvl="0" indent="0" algn="l" defTabSz="914400" rtl="0" fontAlgn="auto" hangingPunct="1">
              <a:lnSpc>
                <a:spcPct val="114000"/>
              </a:lnSpc>
              <a:spcBef>
                <a:spcPts val="0"/>
              </a:spcBef>
              <a:spcAft>
                <a:spcPts val="600"/>
              </a:spcAft>
              <a:buNone/>
              <a:tabLst/>
              <a:defRPr sz="1800" b="0" i="0" u="none" strike="noStrike" kern="0" cap="none" spc="0" baseline="0">
                <a:solidFill>
                  <a:srgbClr val="000000"/>
                </a:solidFill>
                <a:uFillTx/>
              </a:defRPr>
            </a:pPr>
            <a:r>
              <a:rPr lang="en-GB" sz="1000" b="0" i="0" u="none" strike="noStrike" kern="1200" cap="none" spc="0" baseline="0">
                <a:solidFill>
                  <a:srgbClr val="000000"/>
                </a:solidFill>
                <a:uFillTx/>
                <a:latin typeface="Poppins Light"/>
              </a:rPr>
              <a:t>Show your expertise with a SUSE Solutions.   Start as a SUSE Certified Administrator; continue to become a SUSE Certified Engineer.</a:t>
            </a:r>
            <a:endParaRPr lang="en-GB" sz="1000" b="0" i="0" u="none" strike="noStrike" kern="1200" cap="none" spc="0" baseline="0">
              <a:solidFill>
                <a:srgbClr val="000000"/>
              </a:solidFill>
              <a:uFillTx/>
              <a:latin typeface="Poppins Light"/>
              <a:cs typeface="Poppins Light"/>
            </a:endParaRPr>
          </a:p>
        </p:txBody>
      </p:sp>
      <p:pic>
        <p:nvPicPr>
          <p:cNvPr id="11" name="Graphic 18">
            <a:extLst>
              <a:ext uri="{FF2B5EF4-FFF2-40B4-BE49-F238E27FC236}">
                <a16:creationId xmlns:a16="http://schemas.microsoft.com/office/drawing/2014/main" id="{E292EAFD-9BF9-BD4C-9A95-4D5EB239E9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82328" y="1642116"/>
            <a:ext cx="564669" cy="842665"/>
          </a:xfrm>
          <a:prstGeom prst="rect">
            <a:avLst/>
          </a:prstGeom>
          <a:noFill/>
          <a:ln cap="flat">
            <a:noFill/>
          </a:ln>
        </p:spPr>
      </p:pic>
      <p:grpSp>
        <p:nvGrpSpPr>
          <p:cNvPr id="12" name="Graphic 24">
            <a:extLst>
              <a:ext uri="{FF2B5EF4-FFF2-40B4-BE49-F238E27FC236}">
                <a16:creationId xmlns:a16="http://schemas.microsoft.com/office/drawing/2014/main" id="{6C3BD3A9-27F5-774B-AC85-E469E836BE8E}"/>
              </a:ext>
            </a:extLst>
          </p:cNvPr>
          <p:cNvGrpSpPr/>
          <p:nvPr/>
        </p:nvGrpSpPr>
        <p:grpSpPr>
          <a:xfrm>
            <a:off x="5615001" y="3017620"/>
            <a:ext cx="675641" cy="516791"/>
            <a:chOff x="5615001" y="3017620"/>
            <a:chExt cx="675641" cy="516791"/>
          </a:xfrm>
        </p:grpSpPr>
        <p:grpSp>
          <p:nvGrpSpPr>
            <p:cNvPr id="13" name="Graphic 24">
              <a:extLst>
                <a:ext uri="{FF2B5EF4-FFF2-40B4-BE49-F238E27FC236}">
                  <a16:creationId xmlns:a16="http://schemas.microsoft.com/office/drawing/2014/main" id="{B3D22722-8D98-4E42-BB9B-498F85609D86}"/>
                </a:ext>
              </a:extLst>
            </p:cNvPr>
            <p:cNvGrpSpPr/>
            <p:nvPr/>
          </p:nvGrpSpPr>
          <p:grpSpPr>
            <a:xfrm>
              <a:off x="5615001" y="3017620"/>
              <a:ext cx="675641" cy="516791"/>
              <a:chOff x="5615001" y="3017620"/>
              <a:chExt cx="675641" cy="516791"/>
            </a:xfrm>
          </p:grpSpPr>
          <p:sp>
            <p:nvSpPr>
              <p:cNvPr id="14" name="Freeform: Shape 27">
                <a:extLst>
                  <a:ext uri="{FF2B5EF4-FFF2-40B4-BE49-F238E27FC236}">
                    <a16:creationId xmlns:a16="http://schemas.microsoft.com/office/drawing/2014/main" id="{47CE97B0-9C83-4346-A9CF-D647B6FDE95D}"/>
                  </a:ext>
                </a:extLst>
              </p:cNvPr>
              <p:cNvSpPr/>
              <p:nvPr/>
            </p:nvSpPr>
            <p:spPr>
              <a:xfrm>
                <a:off x="5615001" y="3389223"/>
                <a:ext cx="675641" cy="145188"/>
              </a:xfrm>
              <a:custGeom>
                <a:avLst/>
                <a:gdLst>
                  <a:gd name="f0" fmla="val 10800000"/>
                  <a:gd name="f1" fmla="val 5400000"/>
                  <a:gd name="f2" fmla="val 180"/>
                  <a:gd name="f3" fmla="val w"/>
                  <a:gd name="f4" fmla="val h"/>
                  <a:gd name="f5" fmla="val 0"/>
                  <a:gd name="f6" fmla="val 866410"/>
                  <a:gd name="f7" fmla="val 179763"/>
                  <a:gd name="f8" fmla="val 866105"/>
                  <a:gd name="f9" fmla="val 358610"/>
                  <a:gd name="f10" fmla="val 45858"/>
                  <a:gd name="f11" fmla="val 498324"/>
                  <a:gd name="f12" fmla="val 866411"/>
                  <a:gd name="f13" fmla="val 51972"/>
                  <a:gd name="f14" fmla="val 127791"/>
                  <a:gd name="f15" fmla="val 814133"/>
                  <a:gd name="f16" fmla="val 549991"/>
                  <a:gd name="f17" fmla="val 97830"/>
                  <a:gd name="f18" fmla="val 306332"/>
                  <a:gd name="f19" fmla="+- 0 0 -90"/>
                  <a:gd name="f20" fmla="*/ f3 1 866410"/>
                  <a:gd name="f21" fmla="*/ f4 1 179763"/>
                  <a:gd name="f22" fmla="+- f7 0 f5"/>
                  <a:gd name="f23" fmla="+- f6 0 f5"/>
                  <a:gd name="f24" fmla="*/ f19 f0 1"/>
                  <a:gd name="f25" fmla="*/ f23 1 866410"/>
                  <a:gd name="f26" fmla="*/ f22 1 179763"/>
                  <a:gd name="f27" fmla="*/ 866105 f23 1"/>
                  <a:gd name="f28" fmla="*/ 179763 f22 1"/>
                  <a:gd name="f29" fmla="*/ 0 f23 1"/>
                  <a:gd name="f30" fmla="*/ 0 f22 1"/>
                  <a:gd name="f31" fmla="*/ 358610 f23 1"/>
                  <a:gd name="f32" fmla="*/ 45858 f22 1"/>
                  <a:gd name="f33" fmla="*/ 498324 f23 1"/>
                  <a:gd name="f34" fmla="*/ 866411 f23 1"/>
                  <a:gd name="f35" fmla="*/ 51972 f23 1"/>
                  <a:gd name="f36" fmla="*/ 127791 f22 1"/>
                  <a:gd name="f37" fmla="*/ 814133 f23 1"/>
                  <a:gd name="f38" fmla="*/ 51972 f22 1"/>
                  <a:gd name="f39" fmla="*/ 549991 f23 1"/>
                  <a:gd name="f40" fmla="*/ 97830 f22 1"/>
                  <a:gd name="f41" fmla="*/ 306332 f23 1"/>
                  <a:gd name="f42" fmla="*/ f24 1 f2"/>
                  <a:gd name="f43" fmla="*/ f27 1 866410"/>
                  <a:gd name="f44" fmla="*/ f28 1 179763"/>
                  <a:gd name="f45" fmla="*/ f29 1 866410"/>
                  <a:gd name="f46" fmla="*/ f30 1 179763"/>
                  <a:gd name="f47" fmla="*/ f31 1 866410"/>
                  <a:gd name="f48" fmla="*/ f32 1 179763"/>
                  <a:gd name="f49" fmla="*/ f33 1 866410"/>
                  <a:gd name="f50" fmla="*/ f34 1 866410"/>
                  <a:gd name="f51" fmla="*/ f35 1 866410"/>
                  <a:gd name="f52" fmla="*/ f36 1 179763"/>
                  <a:gd name="f53" fmla="*/ f37 1 866410"/>
                  <a:gd name="f54" fmla="*/ f38 1 179763"/>
                  <a:gd name="f55" fmla="*/ f39 1 866410"/>
                  <a:gd name="f56" fmla="*/ f40 1 179763"/>
                  <a:gd name="f57" fmla="*/ f41 1 866410"/>
                  <a:gd name="f58" fmla="*/ f5 1 f25"/>
                  <a:gd name="f59" fmla="*/ f6 1 f25"/>
                  <a:gd name="f60" fmla="*/ f5 1 f26"/>
                  <a:gd name="f61" fmla="*/ f7 1 f26"/>
                  <a:gd name="f62" fmla="+- f42 0 f1"/>
                  <a:gd name="f63" fmla="*/ f43 1 f25"/>
                  <a:gd name="f64" fmla="*/ f44 1 f26"/>
                  <a:gd name="f65" fmla="*/ f45 1 f25"/>
                  <a:gd name="f66" fmla="*/ f46 1 f26"/>
                  <a:gd name="f67" fmla="*/ f47 1 f25"/>
                  <a:gd name="f68" fmla="*/ f48 1 f26"/>
                  <a:gd name="f69" fmla="*/ f49 1 f25"/>
                  <a:gd name="f70" fmla="*/ f50 1 f25"/>
                  <a:gd name="f71" fmla="*/ f51 1 f25"/>
                  <a:gd name="f72" fmla="*/ f52 1 f26"/>
                  <a:gd name="f73" fmla="*/ f53 1 f25"/>
                  <a:gd name="f74" fmla="*/ f54 1 f26"/>
                  <a:gd name="f75" fmla="*/ f55 1 f25"/>
                  <a:gd name="f76" fmla="*/ f56 1 f26"/>
                  <a:gd name="f77" fmla="*/ f57 1 f25"/>
                  <a:gd name="f78" fmla="*/ f58 f20 1"/>
                  <a:gd name="f79" fmla="*/ f59 f20 1"/>
                  <a:gd name="f80" fmla="*/ f61 f21 1"/>
                  <a:gd name="f81" fmla="*/ f60 f21 1"/>
                  <a:gd name="f82" fmla="*/ f63 f20 1"/>
                  <a:gd name="f83" fmla="*/ f64 f21 1"/>
                  <a:gd name="f84" fmla="*/ f65 f20 1"/>
                  <a:gd name="f85" fmla="*/ f66 f21 1"/>
                  <a:gd name="f86" fmla="*/ f67 f20 1"/>
                  <a:gd name="f87" fmla="*/ f68 f21 1"/>
                  <a:gd name="f88" fmla="*/ f69 f20 1"/>
                  <a:gd name="f89" fmla="*/ f70 f20 1"/>
                  <a:gd name="f90" fmla="*/ f71 f20 1"/>
                  <a:gd name="f91" fmla="*/ f72 f21 1"/>
                  <a:gd name="f92" fmla="*/ f73 f20 1"/>
                  <a:gd name="f93" fmla="*/ f74 f21 1"/>
                  <a:gd name="f94" fmla="*/ f75 f20 1"/>
                  <a:gd name="f95" fmla="*/ f76 f21 1"/>
                  <a:gd name="f96" fmla="*/ f77 f20 1"/>
                </a:gdLst>
                <a:ahLst/>
                <a:cxnLst>
                  <a:cxn ang="3cd4">
                    <a:pos x="hc" y="t"/>
                  </a:cxn>
                  <a:cxn ang="0">
                    <a:pos x="r" y="vc"/>
                  </a:cxn>
                  <a:cxn ang="cd4">
                    <a:pos x="hc" y="b"/>
                  </a:cxn>
                  <a:cxn ang="cd2">
                    <a:pos x="l" y="vc"/>
                  </a:cxn>
                  <a:cxn ang="f62">
                    <a:pos x="f82" y="f83"/>
                  </a:cxn>
                  <a:cxn ang="f62">
                    <a:pos x="f84" y="f83"/>
                  </a:cxn>
                  <a:cxn ang="f62">
                    <a:pos x="f84" y="f85"/>
                  </a:cxn>
                  <a:cxn ang="f62">
                    <a:pos x="f86" y="f85"/>
                  </a:cxn>
                  <a:cxn ang="f62">
                    <a:pos x="f86" y="f87"/>
                  </a:cxn>
                  <a:cxn ang="f62">
                    <a:pos x="f88" y="f87"/>
                  </a:cxn>
                  <a:cxn ang="f62">
                    <a:pos x="f88" y="f85"/>
                  </a:cxn>
                  <a:cxn ang="f62">
                    <a:pos x="f89" y="f85"/>
                  </a:cxn>
                  <a:cxn ang="f62">
                    <a:pos x="f89" y="f83"/>
                  </a:cxn>
                  <a:cxn ang="f62">
                    <a:pos x="f90" y="f91"/>
                  </a:cxn>
                  <a:cxn ang="f62">
                    <a:pos x="f92" y="f91"/>
                  </a:cxn>
                  <a:cxn ang="f62">
                    <a:pos x="f92" y="f93"/>
                  </a:cxn>
                  <a:cxn ang="f62">
                    <a:pos x="f94" y="f93"/>
                  </a:cxn>
                  <a:cxn ang="f62">
                    <a:pos x="f94" y="f95"/>
                  </a:cxn>
                  <a:cxn ang="f62">
                    <a:pos x="f96" y="f95"/>
                  </a:cxn>
                  <a:cxn ang="f62">
                    <a:pos x="f96" y="f93"/>
                  </a:cxn>
                  <a:cxn ang="f62">
                    <a:pos x="f90" y="f93"/>
                  </a:cxn>
                  <a:cxn ang="f62">
                    <a:pos x="f90" y="f91"/>
                  </a:cxn>
                </a:cxnLst>
                <a:rect l="f78" t="f81" r="f79" b="f80"/>
                <a:pathLst>
                  <a:path w="866410" h="179763">
                    <a:moveTo>
                      <a:pt x="f8" y="f7"/>
                    </a:moveTo>
                    <a:lnTo>
                      <a:pt x="f5" y="f7"/>
                    </a:lnTo>
                    <a:lnTo>
                      <a:pt x="f5" y="f5"/>
                    </a:lnTo>
                    <a:lnTo>
                      <a:pt x="f9" y="f5"/>
                    </a:lnTo>
                    <a:lnTo>
                      <a:pt x="f9" y="f10"/>
                    </a:lnTo>
                    <a:lnTo>
                      <a:pt x="f11" y="f10"/>
                    </a:lnTo>
                    <a:lnTo>
                      <a:pt x="f11" y="f5"/>
                    </a:lnTo>
                    <a:lnTo>
                      <a:pt x="f12" y="f5"/>
                    </a:lnTo>
                    <a:lnTo>
                      <a:pt x="f12" y="f7"/>
                    </a:lnTo>
                    <a:close/>
                    <a:moveTo>
                      <a:pt x="f13" y="f14"/>
                    </a:moveTo>
                    <a:lnTo>
                      <a:pt x="f15" y="f14"/>
                    </a:lnTo>
                    <a:lnTo>
                      <a:pt x="f15" y="f13"/>
                    </a:lnTo>
                    <a:lnTo>
                      <a:pt x="f16" y="f13"/>
                    </a:lnTo>
                    <a:lnTo>
                      <a:pt x="f16" y="f17"/>
                    </a:lnTo>
                    <a:lnTo>
                      <a:pt x="f18" y="f17"/>
                    </a:lnTo>
                    <a:lnTo>
                      <a:pt x="f18" y="f13"/>
                    </a:lnTo>
                    <a:lnTo>
                      <a:pt x="f13" y="f13"/>
                    </a:lnTo>
                    <a:lnTo>
                      <a:pt x="f13" y="f14"/>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sp>
            <p:nvSpPr>
              <p:cNvPr id="15" name="Freeform: Shape 28">
                <a:extLst>
                  <a:ext uri="{FF2B5EF4-FFF2-40B4-BE49-F238E27FC236}">
                    <a16:creationId xmlns:a16="http://schemas.microsoft.com/office/drawing/2014/main" id="{1C72FCF4-F5A4-3B41-B3F1-2022B5F93593}"/>
                  </a:ext>
                </a:extLst>
              </p:cNvPr>
              <p:cNvSpPr/>
              <p:nvPr/>
            </p:nvSpPr>
            <p:spPr>
              <a:xfrm>
                <a:off x="5659815" y="3017620"/>
                <a:ext cx="585764" cy="392350"/>
              </a:xfrm>
              <a:custGeom>
                <a:avLst/>
                <a:gdLst>
                  <a:gd name="f0" fmla="val 10800000"/>
                  <a:gd name="f1" fmla="val 5400000"/>
                  <a:gd name="f2" fmla="val 180"/>
                  <a:gd name="f3" fmla="val w"/>
                  <a:gd name="f4" fmla="val h"/>
                  <a:gd name="f5" fmla="val 0"/>
                  <a:gd name="f6" fmla="val 751154"/>
                  <a:gd name="f7" fmla="val 485789"/>
                  <a:gd name="f8" fmla="val 699182"/>
                  <a:gd name="f9" fmla="val 51972"/>
                  <a:gd name="f10" fmla="+- 0 0 -90"/>
                  <a:gd name="f11" fmla="*/ f3 1 751154"/>
                  <a:gd name="f12" fmla="*/ f4 1 485789"/>
                  <a:gd name="f13" fmla="+- f7 0 f5"/>
                  <a:gd name="f14" fmla="+- f6 0 f5"/>
                  <a:gd name="f15" fmla="*/ f10 f0 1"/>
                  <a:gd name="f16" fmla="*/ f14 1 751154"/>
                  <a:gd name="f17" fmla="*/ f13 1 485789"/>
                  <a:gd name="f18" fmla="*/ 751154 f14 1"/>
                  <a:gd name="f19" fmla="*/ 485789 f13 1"/>
                  <a:gd name="f20" fmla="*/ 699182 f14 1"/>
                  <a:gd name="f21" fmla="*/ 51972 f13 1"/>
                  <a:gd name="f22" fmla="*/ 51972 f14 1"/>
                  <a:gd name="f23" fmla="*/ 0 f14 1"/>
                  <a:gd name="f24" fmla="*/ 0 f13 1"/>
                  <a:gd name="f25" fmla="*/ f15 1 f2"/>
                  <a:gd name="f26" fmla="*/ f18 1 751154"/>
                  <a:gd name="f27" fmla="*/ f19 1 485789"/>
                  <a:gd name="f28" fmla="*/ f20 1 751154"/>
                  <a:gd name="f29" fmla="*/ f21 1 485789"/>
                  <a:gd name="f30" fmla="*/ f22 1 751154"/>
                  <a:gd name="f31" fmla="*/ f23 1 751154"/>
                  <a:gd name="f32" fmla="*/ f24 1 485789"/>
                  <a:gd name="f33" fmla="*/ f5 1 f16"/>
                  <a:gd name="f34" fmla="*/ f6 1 f16"/>
                  <a:gd name="f35" fmla="*/ f5 1 f17"/>
                  <a:gd name="f36" fmla="*/ f7 1 f17"/>
                  <a:gd name="f37" fmla="+- f25 0 f1"/>
                  <a:gd name="f38" fmla="*/ f26 1 f16"/>
                  <a:gd name="f39" fmla="*/ f27 1 f17"/>
                  <a:gd name="f40" fmla="*/ f28 1 f16"/>
                  <a:gd name="f41" fmla="*/ f29 1 f17"/>
                  <a:gd name="f42" fmla="*/ f30 1 f16"/>
                  <a:gd name="f43" fmla="*/ f31 1 f16"/>
                  <a:gd name="f44" fmla="*/ f32 1 f17"/>
                  <a:gd name="f45" fmla="*/ f33 f11 1"/>
                  <a:gd name="f46" fmla="*/ f34 f11 1"/>
                  <a:gd name="f47" fmla="*/ f36 f12 1"/>
                  <a:gd name="f48" fmla="*/ f35 f12 1"/>
                  <a:gd name="f49" fmla="*/ f38 f11 1"/>
                  <a:gd name="f50" fmla="*/ f39 f12 1"/>
                  <a:gd name="f51" fmla="*/ f40 f11 1"/>
                  <a:gd name="f52" fmla="*/ f41 f12 1"/>
                  <a:gd name="f53" fmla="*/ f42 f11 1"/>
                  <a:gd name="f54" fmla="*/ f43 f11 1"/>
                  <a:gd name="f55" fmla="*/ f44 f12 1"/>
                </a:gdLst>
                <a:ahLst/>
                <a:cxnLst>
                  <a:cxn ang="3cd4">
                    <a:pos x="hc" y="t"/>
                  </a:cxn>
                  <a:cxn ang="0">
                    <a:pos x="r" y="vc"/>
                  </a:cxn>
                  <a:cxn ang="cd4">
                    <a:pos x="hc" y="b"/>
                  </a:cxn>
                  <a:cxn ang="cd2">
                    <a:pos x="l" y="vc"/>
                  </a:cxn>
                  <a:cxn ang="f37">
                    <a:pos x="f49" y="f50"/>
                  </a:cxn>
                  <a:cxn ang="f37">
                    <a:pos x="f51" y="f50"/>
                  </a:cxn>
                  <a:cxn ang="f37">
                    <a:pos x="f51" y="f52"/>
                  </a:cxn>
                  <a:cxn ang="f37">
                    <a:pos x="f53" y="f52"/>
                  </a:cxn>
                  <a:cxn ang="f37">
                    <a:pos x="f53" y="f50"/>
                  </a:cxn>
                  <a:cxn ang="f37">
                    <a:pos x="f54" y="f50"/>
                  </a:cxn>
                  <a:cxn ang="f37">
                    <a:pos x="f54" y="f55"/>
                  </a:cxn>
                  <a:cxn ang="f37">
                    <a:pos x="f49" y="f55"/>
                  </a:cxn>
                </a:cxnLst>
                <a:rect l="f45" t="f48" r="f46" b="f47"/>
                <a:pathLst>
                  <a:path w="751154" h="485789">
                    <a:moveTo>
                      <a:pt x="f6" y="f7"/>
                    </a:moveTo>
                    <a:lnTo>
                      <a:pt x="f8" y="f7"/>
                    </a:lnTo>
                    <a:lnTo>
                      <a:pt x="f8" y="f9"/>
                    </a:lnTo>
                    <a:lnTo>
                      <a:pt x="f9" y="f9"/>
                    </a:lnTo>
                    <a:lnTo>
                      <a:pt x="f9" y="f7"/>
                    </a:lnTo>
                    <a:lnTo>
                      <a:pt x="f5" y="f7"/>
                    </a:lnTo>
                    <a:lnTo>
                      <a:pt x="f5" y="f5"/>
                    </a:lnTo>
                    <a:lnTo>
                      <a:pt x="f6" y="f5"/>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grpSp>
        <p:sp>
          <p:nvSpPr>
            <p:cNvPr id="16" name="Freeform: Shape 29">
              <a:extLst>
                <a:ext uri="{FF2B5EF4-FFF2-40B4-BE49-F238E27FC236}">
                  <a16:creationId xmlns:a16="http://schemas.microsoft.com/office/drawing/2014/main" id="{8C419B91-6BA7-4B47-97A7-9D1AC3677BC8}"/>
                </a:ext>
              </a:extLst>
            </p:cNvPr>
            <p:cNvSpPr/>
            <p:nvPr/>
          </p:nvSpPr>
          <p:spPr>
            <a:xfrm>
              <a:off x="5615001" y="3017620"/>
              <a:ext cx="2386" cy="2468"/>
            </a:xfrm>
            <a:custGeom>
              <a:avLst/>
              <a:gdLst>
                <a:gd name="f0" fmla="val w"/>
                <a:gd name="f1" fmla="val h"/>
                <a:gd name="f2" fmla="val 0"/>
                <a:gd name="f3" fmla="val 3057"/>
                <a:gd name="f4" fmla="*/ f0 1 3057"/>
                <a:gd name="f5" fmla="*/ f1 1 3057"/>
                <a:gd name="f6" fmla="+- f3 0 f2"/>
                <a:gd name="f7" fmla="*/ f6 1 3057"/>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3057" h="3057"/>
              </a:pathLst>
            </a:custGeom>
            <a:noFill/>
            <a:ln w="51499" cap="flat">
              <a:solidFill>
                <a:srgbClr val="0C322C"/>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grpSp>
      <p:grpSp>
        <p:nvGrpSpPr>
          <p:cNvPr id="17" name="Graphic 30">
            <a:extLst>
              <a:ext uri="{FF2B5EF4-FFF2-40B4-BE49-F238E27FC236}">
                <a16:creationId xmlns:a16="http://schemas.microsoft.com/office/drawing/2014/main" id="{B662077E-CDA4-0947-B09A-442AC934F2E8}"/>
              </a:ext>
            </a:extLst>
          </p:cNvPr>
          <p:cNvGrpSpPr/>
          <p:nvPr/>
        </p:nvGrpSpPr>
        <p:grpSpPr>
          <a:xfrm>
            <a:off x="5664104" y="4254419"/>
            <a:ext cx="621416" cy="649800"/>
            <a:chOff x="5664104" y="4254419"/>
            <a:chExt cx="621416" cy="649800"/>
          </a:xfrm>
        </p:grpSpPr>
        <p:grpSp>
          <p:nvGrpSpPr>
            <p:cNvPr id="18" name="Graphic 30">
              <a:extLst>
                <a:ext uri="{FF2B5EF4-FFF2-40B4-BE49-F238E27FC236}">
                  <a16:creationId xmlns:a16="http://schemas.microsoft.com/office/drawing/2014/main" id="{736D82D8-C89A-9741-9474-81316E3CCF8D}"/>
                </a:ext>
              </a:extLst>
            </p:cNvPr>
            <p:cNvGrpSpPr/>
            <p:nvPr/>
          </p:nvGrpSpPr>
          <p:grpSpPr>
            <a:xfrm>
              <a:off x="5664104" y="4254419"/>
              <a:ext cx="621416" cy="649800"/>
              <a:chOff x="5664104" y="4254419"/>
              <a:chExt cx="621416" cy="649800"/>
            </a:xfrm>
          </p:grpSpPr>
          <p:sp>
            <p:nvSpPr>
              <p:cNvPr id="19" name="Freeform: Shape 44">
                <a:extLst>
                  <a:ext uri="{FF2B5EF4-FFF2-40B4-BE49-F238E27FC236}">
                    <a16:creationId xmlns:a16="http://schemas.microsoft.com/office/drawing/2014/main" id="{63165E63-CE99-3644-B5C2-BC8A7F68844E}"/>
                  </a:ext>
                </a:extLst>
              </p:cNvPr>
              <p:cNvSpPr/>
              <p:nvPr/>
            </p:nvSpPr>
            <p:spPr>
              <a:xfrm>
                <a:off x="5664104" y="4254419"/>
                <a:ext cx="2660" cy="2752"/>
              </a:xfrm>
              <a:custGeom>
                <a:avLst/>
                <a:gdLst>
                  <a:gd name="f0" fmla="val w"/>
                  <a:gd name="f1" fmla="val h"/>
                  <a:gd name="f2" fmla="val 0"/>
                  <a:gd name="f3" fmla="val 3112"/>
                  <a:gd name="f4" fmla="*/ f0 1 3112"/>
                  <a:gd name="f5" fmla="*/ f1 1 3112"/>
                  <a:gd name="f6" fmla="+- f3 0 f2"/>
                  <a:gd name="f7" fmla="*/ f6 1 3112"/>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3112" h="3112"/>
                </a:pathLst>
              </a:custGeom>
              <a:noFill/>
              <a:ln w="52815" cap="flat">
                <a:solidFill>
                  <a:srgbClr val="0C322C"/>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grpSp>
            <p:nvGrpSpPr>
              <p:cNvPr id="20" name="Graphic 30">
                <a:extLst>
                  <a:ext uri="{FF2B5EF4-FFF2-40B4-BE49-F238E27FC236}">
                    <a16:creationId xmlns:a16="http://schemas.microsoft.com/office/drawing/2014/main" id="{0B2786C1-4229-E046-A322-B95EEF1AFA58}"/>
                  </a:ext>
                </a:extLst>
              </p:cNvPr>
              <p:cNvGrpSpPr/>
              <p:nvPr/>
            </p:nvGrpSpPr>
            <p:grpSpPr>
              <a:xfrm>
                <a:off x="5667304" y="4254419"/>
                <a:ext cx="618216" cy="649800"/>
                <a:chOff x="5667304" y="4254419"/>
                <a:chExt cx="618216" cy="649800"/>
              </a:xfrm>
            </p:grpSpPr>
            <p:sp>
              <p:nvSpPr>
                <p:cNvPr id="21" name="Freeform: Shape 46">
                  <a:extLst>
                    <a:ext uri="{FF2B5EF4-FFF2-40B4-BE49-F238E27FC236}">
                      <a16:creationId xmlns:a16="http://schemas.microsoft.com/office/drawing/2014/main" id="{2D99ECD3-5DD1-734A-9233-4E6442A7049C}"/>
                    </a:ext>
                  </a:extLst>
                </p:cNvPr>
                <p:cNvSpPr/>
                <p:nvPr/>
              </p:nvSpPr>
              <p:spPr>
                <a:xfrm>
                  <a:off x="6006254" y="4409447"/>
                  <a:ext cx="279266" cy="288072"/>
                </a:xfrm>
                <a:custGeom>
                  <a:avLst/>
                  <a:gdLst>
                    <a:gd name="f0" fmla="val 10800000"/>
                    <a:gd name="f1" fmla="val 5400000"/>
                    <a:gd name="f2" fmla="val 180"/>
                    <a:gd name="f3" fmla="val w"/>
                    <a:gd name="f4" fmla="val h"/>
                    <a:gd name="f5" fmla="val 0"/>
                    <a:gd name="f6" fmla="val 326210"/>
                    <a:gd name="f7" fmla="val 326209"/>
                    <a:gd name="f8" fmla="val 163105"/>
                    <a:gd name="f9" fmla="val 73148"/>
                    <a:gd name="f10" fmla="val 253062"/>
                    <a:gd name="f11" fmla="val 325899"/>
                    <a:gd name="f12" fmla="val 252751"/>
                    <a:gd name="f13" fmla="val 53227"/>
                    <a:gd name="f14" fmla="val 102408"/>
                    <a:gd name="f15" fmla="val 52916"/>
                    <a:gd name="f16" fmla="val 102719"/>
                    <a:gd name="f17" fmla="val 163416"/>
                    <a:gd name="f18" fmla="val 224114"/>
                    <a:gd name="f19" fmla="val 273606"/>
                    <a:gd name="f20" fmla="val 223803"/>
                    <a:gd name="f21" fmla="val 273294"/>
                    <a:gd name="f22" fmla="val 272983"/>
                    <a:gd name="f23" fmla="+- 0 0 -90"/>
                    <a:gd name="f24" fmla="*/ f3 1 326210"/>
                    <a:gd name="f25" fmla="*/ f4 1 326209"/>
                    <a:gd name="f26" fmla="+- f7 0 f5"/>
                    <a:gd name="f27" fmla="+- f6 0 f5"/>
                    <a:gd name="f28" fmla="*/ f23 f0 1"/>
                    <a:gd name="f29" fmla="*/ f27 1 326210"/>
                    <a:gd name="f30" fmla="*/ f26 1 326209"/>
                    <a:gd name="f31" fmla="*/ 163105 f27 1"/>
                    <a:gd name="f32" fmla="*/ 326210 f26 1"/>
                    <a:gd name="f33" fmla="*/ 0 f27 1"/>
                    <a:gd name="f34" fmla="*/ 163105 f26 1"/>
                    <a:gd name="f35" fmla="*/ 0 f26 1"/>
                    <a:gd name="f36" fmla="*/ 326210 f27 1"/>
                    <a:gd name="f37" fmla="*/ 53227 f26 1"/>
                    <a:gd name="f38" fmla="*/ 52916 f27 1"/>
                    <a:gd name="f39" fmla="*/ 163416 f26 1"/>
                    <a:gd name="f40" fmla="*/ 273606 f26 1"/>
                    <a:gd name="f41" fmla="*/ 273294 f27 1"/>
                    <a:gd name="f42" fmla="*/ f28 1 f2"/>
                    <a:gd name="f43" fmla="*/ f31 1 326210"/>
                    <a:gd name="f44" fmla="*/ f32 1 326209"/>
                    <a:gd name="f45" fmla="*/ f33 1 326210"/>
                    <a:gd name="f46" fmla="*/ f34 1 326209"/>
                    <a:gd name="f47" fmla="*/ f35 1 326209"/>
                    <a:gd name="f48" fmla="*/ f36 1 326210"/>
                    <a:gd name="f49" fmla="*/ f37 1 326209"/>
                    <a:gd name="f50" fmla="*/ f38 1 326210"/>
                    <a:gd name="f51" fmla="*/ f39 1 326209"/>
                    <a:gd name="f52" fmla="*/ f40 1 326209"/>
                    <a:gd name="f53" fmla="*/ f41 1 326210"/>
                    <a:gd name="f54" fmla="*/ f5 1 f29"/>
                    <a:gd name="f55" fmla="*/ f6 1 f29"/>
                    <a:gd name="f56" fmla="*/ f5 1 f30"/>
                    <a:gd name="f57" fmla="*/ f7 1 f30"/>
                    <a:gd name="f58" fmla="+- f42 0 f1"/>
                    <a:gd name="f59" fmla="*/ f43 1 f29"/>
                    <a:gd name="f60" fmla="*/ f44 1 f30"/>
                    <a:gd name="f61" fmla="*/ f45 1 f29"/>
                    <a:gd name="f62" fmla="*/ f46 1 f30"/>
                    <a:gd name="f63" fmla="*/ f47 1 f30"/>
                    <a:gd name="f64" fmla="*/ f48 1 f29"/>
                    <a:gd name="f65" fmla="*/ f49 1 f30"/>
                    <a:gd name="f66" fmla="*/ f50 1 f29"/>
                    <a:gd name="f67" fmla="*/ f51 1 f30"/>
                    <a:gd name="f68" fmla="*/ f52 1 f30"/>
                    <a:gd name="f69" fmla="*/ f53 1 f29"/>
                    <a:gd name="f70" fmla="*/ f54 f24 1"/>
                    <a:gd name="f71" fmla="*/ f55 f24 1"/>
                    <a:gd name="f72" fmla="*/ f57 f25 1"/>
                    <a:gd name="f73" fmla="*/ f56 f25 1"/>
                    <a:gd name="f74" fmla="*/ f59 f24 1"/>
                    <a:gd name="f75" fmla="*/ f60 f25 1"/>
                    <a:gd name="f76" fmla="*/ f61 f24 1"/>
                    <a:gd name="f77" fmla="*/ f62 f25 1"/>
                    <a:gd name="f78" fmla="*/ f63 f25 1"/>
                    <a:gd name="f79" fmla="*/ f64 f24 1"/>
                    <a:gd name="f80" fmla="*/ f65 f25 1"/>
                    <a:gd name="f81" fmla="*/ f66 f24 1"/>
                    <a:gd name="f82" fmla="*/ f67 f25 1"/>
                    <a:gd name="f83" fmla="*/ f68 f25 1"/>
                    <a:gd name="f84" fmla="*/ f69 f24 1"/>
                  </a:gdLst>
                  <a:ahLst/>
                  <a:cxnLst>
                    <a:cxn ang="3cd4">
                      <a:pos x="hc" y="t"/>
                    </a:cxn>
                    <a:cxn ang="0">
                      <a:pos x="r" y="vc"/>
                    </a:cxn>
                    <a:cxn ang="cd4">
                      <a:pos x="hc" y="b"/>
                    </a:cxn>
                    <a:cxn ang="cd2">
                      <a:pos x="l" y="vc"/>
                    </a:cxn>
                    <a:cxn ang="f58">
                      <a:pos x="f74" y="f75"/>
                    </a:cxn>
                    <a:cxn ang="f58">
                      <a:pos x="f76" y="f77"/>
                    </a:cxn>
                    <a:cxn ang="f58">
                      <a:pos x="f74" y="f78"/>
                    </a:cxn>
                    <a:cxn ang="f58">
                      <a:pos x="f79" y="f77"/>
                    </a:cxn>
                    <a:cxn ang="f58">
                      <a:pos x="f74" y="f75"/>
                    </a:cxn>
                    <a:cxn ang="f58">
                      <a:pos x="f74" y="f80"/>
                    </a:cxn>
                    <a:cxn ang="f58">
                      <a:pos x="f81" y="f82"/>
                    </a:cxn>
                    <a:cxn ang="f58">
                      <a:pos x="f74" y="f83"/>
                    </a:cxn>
                    <a:cxn ang="f58">
                      <a:pos x="f84" y="f82"/>
                    </a:cxn>
                    <a:cxn ang="f58">
                      <a:pos x="f74" y="f80"/>
                    </a:cxn>
                  </a:cxnLst>
                  <a:rect l="f70" t="f73" r="f71" b="f72"/>
                  <a:pathLst>
                    <a:path w="326210" h="326209">
                      <a:moveTo>
                        <a:pt x="f8" y="f6"/>
                      </a:moveTo>
                      <a:cubicBezTo>
                        <a:pt x="f9" y="f6"/>
                        <a:pt x="f5" y="f10"/>
                        <a:pt x="f5" y="f8"/>
                      </a:cubicBezTo>
                      <a:cubicBezTo>
                        <a:pt x="f5" y="f9"/>
                        <a:pt x="f9" y="f5"/>
                        <a:pt x="f8" y="f5"/>
                      </a:cubicBezTo>
                      <a:cubicBezTo>
                        <a:pt x="f10" y="f5"/>
                        <a:pt x="f6" y="f9"/>
                        <a:pt x="f6" y="f8"/>
                      </a:cubicBezTo>
                      <a:cubicBezTo>
                        <a:pt x="f11" y="f10"/>
                        <a:pt x="f12" y="f6"/>
                        <a:pt x="f8" y="f6"/>
                      </a:cubicBezTo>
                      <a:close/>
                      <a:moveTo>
                        <a:pt x="f8" y="f13"/>
                      </a:moveTo>
                      <a:cubicBezTo>
                        <a:pt x="f14" y="f13"/>
                        <a:pt x="f15" y="f16"/>
                        <a:pt x="f15" y="f17"/>
                      </a:cubicBezTo>
                      <a:cubicBezTo>
                        <a:pt x="f15" y="f18"/>
                        <a:pt x="f14" y="f19"/>
                        <a:pt x="f8" y="f19"/>
                      </a:cubicBezTo>
                      <a:cubicBezTo>
                        <a:pt x="f20" y="f19"/>
                        <a:pt x="f21" y="f18"/>
                        <a:pt x="f21" y="f17"/>
                      </a:cubicBezTo>
                      <a:cubicBezTo>
                        <a:pt x="f22" y="f14"/>
                        <a:pt x="f20" y="f13"/>
                        <a:pt x="f8" y="f13"/>
                      </a:cubicBez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sp>
              <p:nvSpPr>
                <p:cNvPr id="22" name="Freeform: Shape 47">
                  <a:extLst>
                    <a:ext uri="{FF2B5EF4-FFF2-40B4-BE49-F238E27FC236}">
                      <a16:creationId xmlns:a16="http://schemas.microsoft.com/office/drawing/2014/main" id="{0267B192-8BCA-7046-AFF2-75BAB960F191}"/>
                    </a:ext>
                  </a:extLst>
                </p:cNvPr>
                <p:cNvSpPr/>
                <p:nvPr/>
              </p:nvSpPr>
              <p:spPr>
                <a:xfrm>
                  <a:off x="6041431" y="4631545"/>
                  <a:ext cx="208912" cy="272674"/>
                </a:xfrm>
                <a:custGeom>
                  <a:avLst/>
                  <a:gdLst>
                    <a:gd name="f0" fmla="val 10800000"/>
                    <a:gd name="f1" fmla="val 5400000"/>
                    <a:gd name="f2" fmla="val 180"/>
                    <a:gd name="f3" fmla="val w"/>
                    <a:gd name="f4" fmla="val h"/>
                    <a:gd name="f5" fmla="val 0"/>
                    <a:gd name="f6" fmla="val 244034"/>
                    <a:gd name="f7" fmla="val 308778"/>
                    <a:gd name="f8" fmla="val 244035"/>
                    <a:gd name="f9" fmla="val 308779"/>
                    <a:gd name="f10" fmla="val 122017"/>
                    <a:gd name="f11" fmla="val 189874"/>
                    <a:gd name="f12" fmla="val 52916"/>
                    <a:gd name="f13" fmla="val 183338"/>
                    <a:gd name="f14" fmla="val 116103"/>
                    <a:gd name="f15" fmla="val 191119"/>
                    <a:gd name="f16" fmla="val 8093"/>
                    <a:gd name="f17" fmla="+- 0 0 -90"/>
                    <a:gd name="f18" fmla="*/ f3 1 244034"/>
                    <a:gd name="f19" fmla="*/ f4 1 308778"/>
                    <a:gd name="f20" fmla="+- f7 0 f5"/>
                    <a:gd name="f21" fmla="+- f6 0 f5"/>
                    <a:gd name="f22" fmla="*/ f17 f0 1"/>
                    <a:gd name="f23" fmla="*/ f21 1 244034"/>
                    <a:gd name="f24" fmla="*/ f20 1 308778"/>
                    <a:gd name="f25" fmla="*/ 244035 f21 1"/>
                    <a:gd name="f26" fmla="*/ 308779 f20 1"/>
                    <a:gd name="f27" fmla="*/ 122017 f21 1"/>
                    <a:gd name="f28" fmla="*/ 189874 f20 1"/>
                    <a:gd name="f29" fmla="*/ 0 f21 1"/>
                    <a:gd name="f30" fmla="*/ 0 f20 1"/>
                    <a:gd name="f31" fmla="*/ 52916 f21 1"/>
                    <a:gd name="f32" fmla="*/ 183338 f20 1"/>
                    <a:gd name="f33" fmla="*/ 116103 f20 1"/>
                    <a:gd name="f34" fmla="*/ 191119 f21 1"/>
                    <a:gd name="f35" fmla="*/ 8093 f20 1"/>
                    <a:gd name="f36" fmla="*/ f22 1 f2"/>
                    <a:gd name="f37" fmla="*/ f25 1 244034"/>
                    <a:gd name="f38" fmla="*/ f26 1 308778"/>
                    <a:gd name="f39" fmla="*/ f27 1 244034"/>
                    <a:gd name="f40" fmla="*/ f28 1 308778"/>
                    <a:gd name="f41" fmla="*/ f29 1 244034"/>
                    <a:gd name="f42" fmla="*/ f30 1 308778"/>
                    <a:gd name="f43" fmla="*/ f31 1 244034"/>
                    <a:gd name="f44" fmla="*/ f32 1 308778"/>
                    <a:gd name="f45" fmla="*/ f33 1 308778"/>
                    <a:gd name="f46" fmla="*/ f34 1 244034"/>
                    <a:gd name="f47" fmla="*/ f35 1 308778"/>
                    <a:gd name="f48" fmla="*/ f5 1 f23"/>
                    <a:gd name="f49" fmla="*/ f6 1 f23"/>
                    <a:gd name="f50" fmla="*/ f5 1 f24"/>
                    <a:gd name="f51" fmla="*/ f7 1 f24"/>
                    <a:gd name="f52" fmla="+- f36 0 f1"/>
                    <a:gd name="f53" fmla="*/ f37 1 f23"/>
                    <a:gd name="f54" fmla="*/ f38 1 f24"/>
                    <a:gd name="f55" fmla="*/ f39 1 f23"/>
                    <a:gd name="f56" fmla="*/ f40 1 f24"/>
                    <a:gd name="f57" fmla="*/ f41 1 f23"/>
                    <a:gd name="f58" fmla="*/ f42 1 f24"/>
                    <a:gd name="f59" fmla="*/ f43 1 f23"/>
                    <a:gd name="f60" fmla="*/ f44 1 f24"/>
                    <a:gd name="f61" fmla="*/ f45 1 f24"/>
                    <a:gd name="f62" fmla="*/ f46 1 f23"/>
                    <a:gd name="f63" fmla="*/ f47 1 f24"/>
                    <a:gd name="f64" fmla="*/ f48 f18 1"/>
                    <a:gd name="f65" fmla="*/ f49 f18 1"/>
                    <a:gd name="f66" fmla="*/ f51 f19 1"/>
                    <a:gd name="f67" fmla="*/ f50 f19 1"/>
                    <a:gd name="f68" fmla="*/ f53 f18 1"/>
                    <a:gd name="f69" fmla="*/ f54 f19 1"/>
                    <a:gd name="f70" fmla="*/ f55 f18 1"/>
                    <a:gd name="f71" fmla="*/ f56 f19 1"/>
                    <a:gd name="f72" fmla="*/ f57 f18 1"/>
                    <a:gd name="f73" fmla="*/ f58 f19 1"/>
                    <a:gd name="f74" fmla="*/ f59 f18 1"/>
                    <a:gd name="f75" fmla="*/ f60 f19 1"/>
                    <a:gd name="f76" fmla="*/ f61 f19 1"/>
                    <a:gd name="f77" fmla="*/ f62 f18 1"/>
                    <a:gd name="f78" fmla="*/ f63 f19 1"/>
                  </a:gdLst>
                  <a:ahLst/>
                  <a:cxnLst>
                    <a:cxn ang="3cd4">
                      <a:pos x="hc" y="t"/>
                    </a:cxn>
                    <a:cxn ang="0">
                      <a:pos x="r" y="vc"/>
                    </a:cxn>
                    <a:cxn ang="cd4">
                      <a:pos x="hc" y="b"/>
                    </a:cxn>
                    <a:cxn ang="cd2">
                      <a:pos x="l" y="vc"/>
                    </a:cxn>
                    <a:cxn ang="f52">
                      <a:pos x="f68" y="f69"/>
                    </a:cxn>
                    <a:cxn ang="f52">
                      <a:pos x="f70" y="f71"/>
                    </a:cxn>
                    <a:cxn ang="f52">
                      <a:pos x="f72" y="f69"/>
                    </a:cxn>
                    <a:cxn ang="f52">
                      <a:pos x="f72" y="f73"/>
                    </a:cxn>
                    <a:cxn ang="f52">
                      <a:pos x="f74" y="f73"/>
                    </a:cxn>
                    <a:cxn ang="f52">
                      <a:pos x="f74" y="f75"/>
                    </a:cxn>
                    <a:cxn ang="f52">
                      <a:pos x="f70" y="f76"/>
                    </a:cxn>
                    <a:cxn ang="f52">
                      <a:pos x="f77" y="f75"/>
                    </a:cxn>
                    <a:cxn ang="f52">
                      <a:pos x="f77" y="f78"/>
                    </a:cxn>
                    <a:cxn ang="f52">
                      <a:pos x="f68" y="f78"/>
                    </a:cxn>
                  </a:cxnLst>
                  <a:rect l="f64" t="f67" r="f65" b="f66"/>
                  <a:pathLst>
                    <a:path w="244034" h="308778">
                      <a:moveTo>
                        <a:pt x="f8" y="f9"/>
                      </a:moveTo>
                      <a:lnTo>
                        <a:pt x="f10" y="f11"/>
                      </a:lnTo>
                      <a:lnTo>
                        <a:pt x="f5" y="f9"/>
                      </a:lnTo>
                      <a:lnTo>
                        <a:pt x="f5" y="f5"/>
                      </a:lnTo>
                      <a:lnTo>
                        <a:pt x="f12" y="f5"/>
                      </a:lnTo>
                      <a:lnTo>
                        <a:pt x="f12" y="f13"/>
                      </a:lnTo>
                      <a:lnTo>
                        <a:pt x="f10" y="f14"/>
                      </a:lnTo>
                      <a:lnTo>
                        <a:pt x="f15" y="f13"/>
                      </a:lnTo>
                      <a:lnTo>
                        <a:pt x="f15" y="f16"/>
                      </a:lnTo>
                      <a:lnTo>
                        <a:pt x="f8" y="f16"/>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sp>
              <p:nvSpPr>
                <p:cNvPr id="23" name="Freeform: Shape 48">
                  <a:extLst>
                    <a:ext uri="{FF2B5EF4-FFF2-40B4-BE49-F238E27FC236}">
                      <a16:creationId xmlns:a16="http://schemas.microsoft.com/office/drawing/2014/main" id="{E0B6154D-A932-A04E-82D8-0CB846E814A1}"/>
                    </a:ext>
                  </a:extLst>
                </p:cNvPr>
                <p:cNvSpPr/>
                <p:nvPr/>
              </p:nvSpPr>
              <p:spPr>
                <a:xfrm>
                  <a:off x="5667304" y="4254419"/>
                  <a:ext cx="501237" cy="645959"/>
                </a:xfrm>
                <a:custGeom>
                  <a:avLst/>
                  <a:gdLst>
                    <a:gd name="f0" fmla="val 10800000"/>
                    <a:gd name="f1" fmla="val 5400000"/>
                    <a:gd name="f2" fmla="val 180"/>
                    <a:gd name="f3" fmla="val w"/>
                    <a:gd name="f4" fmla="val h"/>
                    <a:gd name="f5" fmla="val 0"/>
                    <a:gd name="f6" fmla="val 585497"/>
                    <a:gd name="f7" fmla="val 731482"/>
                    <a:gd name="f8" fmla="val 386596"/>
                    <a:gd name="f9" fmla="val 140694"/>
                    <a:gd name="f10" fmla="val 143806"/>
                    <a:gd name="f11" fmla="val 532581"/>
                    <a:gd name="f12" fmla="val 52916"/>
                    <a:gd name="f13" fmla="val 162794"/>
                    <a:gd name="f14" fmla="val 678567"/>
                    <a:gd name="f15" fmla="+- 0 0 -90"/>
                    <a:gd name="f16" fmla="*/ f3 1 585497"/>
                    <a:gd name="f17" fmla="*/ f4 1 731482"/>
                    <a:gd name="f18" fmla="+- f7 0 f5"/>
                    <a:gd name="f19" fmla="+- f6 0 f5"/>
                    <a:gd name="f20" fmla="*/ f15 f0 1"/>
                    <a:gd name="f21" fmla="*/ f19 1 585497"/>
                    <a:gd name="f22" fmla="*/ f18 1 731482"/>
                    <a:gd name="f23" fmla="*/ 386596 f19 1"/>
                    <a:gd name="f24" fmla="*/ 731482 f18 1"/>
                    <a:gd name="f25" fmla="*/ 0 f19 1"/>
                    <a:gd name="f26" fmla="*/ 140694 f18 1"/>
                    <a:gd name="f27" fmla="*/ 140694 f19 1"/>
                    <a:gd name="f28" fmla="*/ 0 f18 1"/>
                    <a:gd name="f29" fmla="*/ 585497 f19 1"/>
                    <a:gd name="f30" fmla="*/ 143806 f18 1"/>
                    <a:gd name="f31" fmla="*/ 532581 f19 1"/>
                    <a:gd name="f32" fmla="*/ 52916 f18 1"/>
                    <a:gd name="f33" fmla="*/ 162794 f19 1"/>
                    <a:gd name="f34" fmla="*/ 52916 f19 1"/>
                    <a:gd name="f35" fmla="*/ 162794 f18 1"/>
                    <a:gd name="f36" fmla="*/ 678567 f18 1"/>
                    <a:gd name="f37" fmla="*/ f20 1 f2"/>
                    <a:gd name="f38" fmla="*/ f23 1 585497"/>
                    <a:gd name="f39" fmla="*/ f24 1 731482"/>
                    <a:gd name="f40" fmla="*/ f25 1 585497"/>
                    <a:gd name="f41" fmla="*/ f26 1 731482"/>
                    <a:gd name="f42" fmla="*/ f27 1 585497"/>
                    <a:gd name="f43" fmla="*/ f28 1 731482"/>
                    <a:gd name="f44" fmla="*/ f29 1 585497"/>
                    <a:gd name="f45" fmla="*/ f30 1 731482"/>
                    <a:gd name="f46" fmla="*/ f31 1 585497"/>
                    <a:gd name="f47" fmla="*/ f32 1 731482"/>
                    <a:gd name="f48" fmla="*/ f33 1 585497"/>
                    <a:gd name="f49" fmla="*/ f34 1 585497"/>
                    <a:gd name="f50" fmla="*/ f35 1 731482"/>
                    <a:gd name="f51" fmla="*/ f36 1 731482"/>
                    <a:gd name="f52" fmla="*/ f5 1 f21"/>
                    <a:gd name="f53" fmla="*/ f6 1 f21"/>
                    <a:gd name="f54" fmla="*/ f5 1 f22"/>
                    <a:gd name="f55" fmla="*/ f7 1 f22"/>
                    <a:gd name="f56" fmla="+- f37 0 f1"/>
                    <a:gd name="f57" fmla="*/ f38 1 f21"/>
                    <a:gd name="f58" fmla="*/ f39 1 f22"/>
                    <a:gd name="f59" fmla="*/ f40 1 f21"/>
                    <a:gd name="f60" fmla="*/ f41 1 f22"/>
                    <a:gd name="f61" fmla="*/ f42 1 f21"/>
                    <a:gd name="f62" fmla="*/ f43 1 f22"/>
                    <a:gd name="f63" fmla="*/ f44 1 f21"/>
                    <a:gd name="f64" fmla="*/ f45 1 f22"/>
                    <a:gd name="f65" fmla="*/ f46 1 f21"/>
                    <a:gd name="f66" fmla="*/ f47 1 f22"/>
                    <a:gd name="f67" fmla="*/ f48 1 f21"/>
                    <a:gd name="f68" fmla="*/ f49 1 f21"/>
                    <a:gd name="f69" fmla="*/ f50 1 f22"/>
                    <a:gd name="f70" fmla="*/ f51 1 f22"/>
                    <a:gd name="f71" fmla="*/ f52 f16 1"/>
                    <a:gd name="f72" fmla="*/ f53 f16 1"/>
                    <a:gd name="f73" fmla="*/ f55 f17 1"/>
                    <a:gd name="f74" fmla="*/ f54 f17 1"/>
                    <a:gd name="f75" fmla="*/ f57 f16 1"/>
                    <a:gd name="f76" fmla="*/ f58 f17 1"/>
                    <a:gd name="f77" fmla="*/ f59 f16 1"/>
                    <a:gd name="f78" fmla="*/ f60 f17 1"/>
                    <a:gd name="f79" fmla="*/ f61 f16 1"/>
                    <a:gd name="f80" fmla="*/ f62 f17 1"/>
                    <a:gd name="f81" fmla="*/ f63 f16 1"/>
                    <a:gd name="f82" fmla="*/ f64 f17 1"/>
                    <a:gd name="f83" fmla="*/ f65 f16 1"/>
                    <a:gd name="f84" fmla="*/ f66 f17 1"/>
                    <a:gd name="f85" fmla="*/ f67 f16 1"/>
                    <a:gd name="f86" fmla="*/ f68 f16 1"/>
                    <a:gd name="f87" fmla="*/ f69 f17 1"/>
                    <a:gd name="f88" fmla="*/ f70 f17 1"/>
                  </a:gdLst>
                  <a:ahLst/>
                  <a:cxnLst>
                    <a:cxn ang="3cd4">
                      <a:pos x="hc" y="t"/>
                    </a:cxn>
                    <a:cxn ang="0">
                      <a:pos x="r" y="vc"/>
                    </a:cxn>
                    <a:cxn ang="cd4">
                      <a:pos x="hc" y="b"/>
                    </a:cxn>
                    <a:cxn ang="cd2">
                      <a:pos x="l" y="vc"/>
                    </a:cxn>
                    <a:cxn ang="f56">
                      <a:pos x="f75" y="f76"/>
                    </a:cxn>
                    <a:cxn ang="f56">
                      <a:pos x="f77" y="f76"/>
                    </a:cxn>
                    <a:cxn ang="f56">
                      <a:pos x="f77" y="f78"/>
                    </a:cxn>
                    <a:cxn ang="f56">
                      <a:pos x="f79" y="f80"/>
                    </a:cxn>
                    <a:cxn ang="f56">
                      <a:pos x="f81" y="f80"/>
                    </a:cxn>
                    <a:cxn ang="f56">
                      <a:pos x="f81" y="f82"/>
                    </a:cxn>
                    <a:cxn ang="f56">
                      <a:pos x="f83" y="f82"/>
                    </a:cxn>
                    <a:cxn ang="f56">
                      <a:pos x="f83" y="f84"/>
                    </a:cxn>
                    <a:cxn ang="f56">
                      <a:pos x="f85" y="f84"/>
                    </a:cxn>
                    <a:cxn ang="f56">
                      <a:pos x="f86" y="f87"/>
                    </a:cxn>
                    <a:cxn ang="f56">
                      <a:pos x="f86" y="f88"/>
                    </a:cxn>
                    <a:cxn ang="f56">
                      <a:pos x="f75" y="f88"/>
                    </a:cxn>
                  </a:cxnLst>
                  <a:rect l="f71" t="f74" r="f72" b="f73"/>
                  <a:pathLst>
                    <a:path w="585497" h="731482">
                      <a:moveTo>
                        <a:pt x="f8" y="f7"/>
                      </a:moveTo>
                      <a:lnTo>
                        <a:pt x="f5" y="f7"/>
                      </a:lnTo>
                      <a:lnTo>
                        <a:pt x="f5" y="f9"/>
                      </a:lnTo>
                      <a:lnTo>
                        <a:pt x="f9" y="f5"/>
                      </a:lnTo>
                      <a:lnTo>
                        <a:pt x="f6" y="f5"/>
                      </a:lnTo>
                      <a:lnTo>
                        <a:pt x="f6" y="f10"/>
                      </a:lnTo>
                      <a:lnTo>
                        <a:pt x="f11" y="f10"/>
                      </a:lnTo>
                      <a:lnTo>
                        <a:pt x="f11" y="f12"/>
                      </a:lnTo>
                      <a:lnTo>
                        <a:pt x="f13" y="f12"/>
                      </a:lnTo>
                      <a:lnTo>
                        <a:pt x="f12" y="f13"/>
                      </a:lnTo>
                      <a:lnTo>
                        <a:pt x="f12" y="f14"/>
                      </a:lnTo>
                      <a:lnTo>
                        <a:pt x="f8" y="f14"/>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grpSp>
        </p:grpSp>
        <p:sp>
          <p:nvSpPr>
            <p:cNvPr id="24" name="Freeform: Shape 49">
              <a:extLst>
                <a:ext uri="{FF2B5EF4-FFF2-40B4-BE49-F238E27FC236}">
                  <a16:creationId xmlns:a16="http://schemas.microsoft.com/office/drawing/2014/main" id="{17BAEA7E-69DB-7740-82E6-2808ADEE3FC7}"/>
                </a:ext>
              </a:extLst>
            </p:cNvPr>
            <p:cNvSpPr/>
            <p:nvPr/>
          </p:nvSpPr>
          <p:spPr>
            <a:xfrm>
              <a:off x="5795211" y="4449305"/>
              <a:ext cx="153756" cy="46725"/>
            </a:xfrm>
            <a:custGeom>
              <a:avLst/>
              <a:gdLst>
                <a:gd name="f0" fmla="val 10800000"/>
                <a:gd name="f1" fmla="val 5400000"/>
                <a:gd name="f2" fmla="val 180"/>
                <a:gd name="f3" fmla="val w"/>
                <a:gd name="f4" fmla="val h"/>
                <a:gd name="f5" fmla="val 0"/>
                <a:gd name="f6" fmla="val 179602"/>
                <a:gd name="f7" fmla="val 52915"/>
                <a:gd name="f8" fmla="val 52916"/>
                <a:gd name="f9" fmla="+- 0 0 -90"/>
                <a:gd name="f10" fmla="*/ f3 1 179602"/>
                <a:gd name="f11" fmla="*/ f4 1 52915"/>
                <a:gd name="f12" fmla="+- f7 0 f5"/>
                <a:gd name="f13" fmla="+- f6 0 f5"/>
                <a:gd name="f14" fmla="*/ f9 f0 1"/>
                <a:gd name="f15" fmla="*/ f13 1 179602"/>
                <a:gd name="f16" fmla="*/ f12 1 52915"/>
                <a:gd name="f17" fmla="*/ 0 f13 1"/>
                <a:gd name="f18" fmla="*/ 0 f12 1"/>
                <a:gd name="f19" fmla="*/ 179602 f13 1"/>
                <a:gd name="f20" fmla="*/ 52916 f12 1"/>
                <a:gd name="f21" fmla="*/ f14 1 f2"/>
                <a:gd name="f22" fmla="*/ f17 1 179602"/>
                <a:gd name="f23" fmla="*/ f18 1 52915"/>
                <a:gd name="f24" fmla="*/ f19 1 179602"/>
                <a:gd name="f25" fmla="*/ f20 1 52915"/>
                <a:gd name="f26" fmla="*/ f5 1 f15"/>
                <a:gd name="f27" fmla="*/ f6 1 f15"/>
                <a:gd name="f28" fmla="*/ f5 1 f16"/>
                <a:gd name="f29" fmla="*/ f7 1 f16"/>
                <a:gd name="f30" fmla="+- f21 0 f1"/>
                <a:gd name="f31" fmla="*/ f22 1 f15"/>
                <a:gd name="f32" fmla="*/ f23 1 f16"/>
                <a:gd name="f33" fmla="*/ f24 1 f15"/>
                <a:gd name="f34" fmla="*/ f25 1 f16"/>
                <a:gd name="f35" fmla="*/ f26 f10 1"/>
                <a:gd name="f36" fmla="*/ f27 f10 1"/>
                <a:gd name="f37" fmla="*/ f29 f11 1"/>
                <a:gd name="f38" fmla="*/ f28 f11 1"/>
                <a:gd name="f39" fmla="*/ f31 f10 1"/>
                <a:gd name="f40" fmla="*/ f32 f11 1"/>
                <a:gd name="f41" fmla="*/ f33 f10 1"/>
                <a:gd name="f42" fmla="*/ f34 f11 1"/>
              </a:gdLst>
              <a:ahLst/>
              <a:cxnLst>
                <a:cxn ang="3cd4">
                  <a:pos x="hc" y="t"/>
                </a:cxn>
                <a:cxn ang="0">
                  <a:pos x="r" y="vc"/>
                </a:cxn>
                <a:cxn ang="cd4">
                  <a:pos x="hc" y="b"/>
                </a:cxn>
                <a:cxn ang="cd2">
                  <a:pos x="l" y="vc"/>
                </a:cxn>
                <a:cxn ang="f30">
                  <a:pos x="f39" y="f40"/>
                </a:cxn>
                <a:cxn ang="f30">
                  <a:pos x="f41" y="f40"/>
                </a:cxn>
                <a:cxn ang="f30">
                  <a:pos x="f41" y="f42"/>
                </a:cxn>
                <a:cxn ang="f30">
                  <a:pos x="f39" y="f42"/>
                </a:cxn>
              </a:cxnLst>
              <a:rect l="f35" t="f38" r="f36" b="f37"/>
              <a:pathLst>
                <a:path w="179602" h="52915">
                  <a:moveTo>
                    <a:pt x="f5" y="f5"/>
                  </a:moveTo>
                  <a:lnTo>
                    <a:pt x="f6" y="f5"/>
                  </a:lnTo>
                  <a:lnTo>
                    <a:pt x="f6" y="f8"/>
                  </a:lnTo>
                  <a:lnTo>
                    <a:pt x="f5" y="f8"/>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sp>
          <p:nvSpPr>
            <p:cNvPr id="25" name="Freeform: Shape 50">
              <a:extLst>
                <a:ext uri="{FF2B5EF4-FFF2-40B4-BE49-F238E27FC236}">
                  <a16:creationId xmlns:a16="http://schemas.microsoft.com/office/drawing/2014/main" id="{375F4401-65EB-6343-92A6-4FD8520D0CDF}"/>
                </a:ext>
              </a:extLst>
            </p:cNvPr>
            <p:cNvSpPr/>
            <p:nvPr/>
          </p:nvSpPr>
          <p:spPr>
            <a:xfrm>
              <a:off x="5795211" y="4550456"/>
              <a:ext cx="153756" cy="46725"/>
            </a:xfrm>
            <a:custGeom>
              <a:avLst/>
              <a:gdLst>
                <a:gd name="f0" fmla="val 10800000"/>
                <a:gd name="f1" fmla="val 5400000"/>
                <a:gd name="f2" fmla="val 180"/>
                <a:gd name="f3" fmla="val w"/>
                <a:gd name="f4" fmla="val h"/>
                <a:gd name="f5" fmla="val 0"/>
                <a:gd name="f6" fmla="val 179602"/>
                <a:gd name="f7" fmla="val 52915"/>
                <a:gd name="f8" fmla="val 52916"/>
                <a:gd name="f9" fmla="+- 0 0 -90"/>
                <a:gd name="f10" fmla="*/ f3 1 179602"/>
                <a:gd name="f11" fmla="*/ f4 1 52915"/>
                <a:gd name="f12" fmla="+- f7 0 f5"/>
                <a:gd name="f13" fmla="+- f6 0 f5"/>
                <a:gd name="f14" fmla="*/ f9 f0 1"/>
                <a:gd name="f15" fmla="*/ f13 1 179602"/>
                <a:gd name="f16" fmla="*/ f12 1 52915"/>
                <a:gd name="f17" fmla="*/ 0 f13 1"/>
                <a:gd name="f18" fmla="*/ 0 f12 1"/>
                <a:gd name="f19" fmla="*/ 179602 f13 1"/>
                <a:gd name="f20" fmla="*/ 52916 f12 1"/>
                <a:gd name="f21" fmla="*/ f14 1 f2"/>
                <a:gd name="f22" fmla="*/ f17 1 179602"/>
                <a:gd name="f23" fmla="*/ f18 1 52915"/>
                <a:gd name="f24" fmla="*/ f19 1 179602"/>
                <a:gd name="f25" fmla="*/ f20 1 52915"/>
                <a:gd name="f26" fmla="*/ f5 1 f15"/>
                <a:gd name="f27" fmla="*/ f6 1 f15"/>
                <a:gd name="f28" fmla="*/ f5 1 f16"/>
                <a:gd name="f29" fmla="*/ f7 1 f16"/>
                <a:gd name="f30" fmla="+- f21 0 f1"/>
                <a:gd name="f31" fmla="*/ f22 1 f15"/>
                <a:gd name="f32" fmla="*/ f23 1 f16"/>
                <a:gd name="f33" fmla="*/ f24 1 f15"/>
                <a:gd name="f34" fmla="*/ f25 1 f16"/>
                <a:gd name="f35" fmla="*/ f26 f10 1"/>
                <a:gd name="f36" fmla="*/ f27 f10 1"/>
                <a:gd name="f37" fmla="*/ f29 f11 1"/>
                <a:gd name="f38" fmla="*/ f28 f11 1"/>
                <a:gd name="f39" fmla="*/ f31 f10 1"/>
                <a:gd name="f40" fmla="*/ f32 f11 1"/>
                <a:gd name="f41" fmla="*/ f33 f10 1"/>
                <a:gd name="f42" fmla="*/ f34 f11 1"/>
              </a:gdLst>
              <a:ahLst/>
              <a:cxnLst>
                <a:cxn ang="3cd4">
                  <a:pos x="hc" y="t"/>
                </a:cxn>
                <a:cxn ang="0">
                  <a:pos x="r" y="vc"/>
                </a:cxn>
                <a:cxn ang="cd4">
                  <a:pos x="hc" y="b"/>
                </a:cxn>
                <a:cxn ang="cd2">
                  <a:pos x="l" y="vc"/>
                </a:cxn>
                <a:cxn ang="f30">
                  <a:pos x="f39" y="f40"/>
                </a:cxn>
                <a:cxn ang="f30">
                  <a:pos x="f41" y="f40"/>
                </a:cxn>
                <a:cxn ang="f30">
                  <a:pos x="f41" y="f42"/>
                </a:cxn>
                <a:cxn ang="f30">
                  <a:pos x="f39" y="f42"/>
                </a:cxn>
              </a:cxnLst>
              <a:rect l="f35" t="f38" r="f36" b="f37"/>
              <a:pathLst>
                <a:path w="179602" h="52915">
                  <a:moveTo>
                    <a:pt x="f5" y="f5"/>
                  </a:moveTo>
                  <a:lnTo>
                    <a:pt x="f6" y="f5"/>
                  </a:lnTo>
                  <a:lnTo>
                    <a:pt x="f6" y="f8"/>
                  </a:lnTo>
                  <a:lnTo>
                    <a:pt x="f5" y="f8"/>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sp>
          <p:nvSpPr>
            <p:cNvPr id="26" name="Freeform: Shape 51">
              <a:extLst>
                <a:ext uri="{FF2B5EF4-FFF2-40B4-BE49-F238E27FC236}">
                  <a16:creationId xmlns:a16="http://schemas.microsoft.com/office/drawing/2014/main" id="{57B04AA5-4237-4940-A077-66CA5D59F52F}"/>
                </a:ext>
              </a:extLst>
            </p:cNvPr>
            <p:cNvSpPr/>
            <p:nvPr/>
          </p:nvSpPr>
          <p:spPr>
            <a:xfrm>
              <a:off x="5795211" y="4651607"/>
              <a:ext cx="153756" cy="46725"/>
            </a:xfrm>
            <a:custGeom>
              <a:avLst/>
              <a:gdLst>
                <a:gd name="f0" fmla="val 10800000"/>
                <a:gd name="f1" fmla="val 5400000"/>
                <a:gd name="f2" fmla="val 180"/>
                <a:gd name="f3" fmla="val w"/>
                <a:gd name="f4" fmla="val h"/>
                <a:gd name="f5" fmla="val 0"/>
                <a:gd name="f6" fmla="val 179602"/>
                <a:gd name="f7" fmla="val 52915"/>
                <a:gd name="f8" fmla="val 52916"/>
                <a:gd name="f9" fmla="+- 0 0 -90"/>
                <a:gd name="f10" fmla="*/ f3 1 179602"/>
                <a:gd name="f11" fmla="*/ f4 1 52915"/>
                <a:gd name="f12" fmla="+- f7 0 f5"/>
                <a:gd name="f13" fmla="+- f6 0 f5"/>
                <a:gd name="f14" fmla="*/ f9 f0 1"/>
                <a:gd name="f15" fmla="*/ f13 1 179602"/>
                <a:gd name="f16" fmla="*/ f12 1 52915"/>
                <a:gd name="f17" fmla="*/ 0 f13 1"/>
                <a:gd name="f18" fmla="*/ 0 f12 1"/>
                <a:gd name="f19" fmla="*/ 179602 f13 1"/>
                <a:gd name="f20" fmla="*/ 52916 f12 1"/>
                <a:gd name="f21" fmla="*/ f14 1 f2"/>
                <a:gd name="f22" fmla="*/ f17 1 179602"/>
                <a:gd name="f23" fmla="*/ f18 1 52915"/>
                <a:gd name="f24" fmla="*/ f19 1 179602"/>
                <a:gd name="f25" fmla="*/ f20 1 52915"/>
                <a:gd name="f26" fmla="*/ f5 1 f15"/>
                <a:gd name="f27" fmla="*/ f6 1 f15"/>
                <a:gd name="f28" fmla="*/ f5 1 f16"/>
                <a:gd name="f29" fmla="*/ f7 1 f16"/>
                <a:gd name="f30" fmla="+- f21 0 f1"/>
                <a:gd name="f31" fmla="*/ f22 1 f15"/>
                <a:gd name="f32" fmla="*/ f23 1 f16"/>
                <a:gd name="f33" fmla="*/ f24 1 f15"/>
                <a:gd name="f34" fmla="*/ f25 1 f16"/>
                <a:gd name="f35" fmla="*/ f26 f10 1"/>
                <a:gd name="f36" fmla="*/ f27 f10 1"/>
                <a:gd name="f37" fmla="*/ f29 f11 1"/>
                <a:gd name="f38" fmla="*/ f28 f11 1"/>
                <a:gd name="f39" fmla="*/ f31 f10 1"/>
                <a:gd name="f40" fmla="*/ f32 f11 1"/>
                <a:gd name="f41" fmla="*/ f33 f10 1"/>
                <a:gd name="f42" fmla="*/ f34 f11 1"/>
              </a:gdLst>
              <a:ahLst/>
              <a:cxnLst>
                <a:cxn ang="3cd4">
                  <a:pos x="hc" y="t"/>
                </a:cxn>
                <a:cxn ang="0">
                  <a:pos x="r" y="vc"/>
                </a:cxn>
                <a:cxn ang="cd4">
                  <a:pos x="hc" y="b"/>
                </a:cxn>
                <a:cxn ang="cd2">
                  <a:pos x="l" y="vc"/>
                </a:cxn>
                <a:cxn ang="f30">
                  <a:pos x="f39" y="f40"/>
                </a:cxn>
                <a:cxn ang="f30">
                  <a:pos x="f41" y="f40"/>
                </a:cxn>
                <a:cxn ang="f30">
                  <a:pos x="f41" y="f42"/>
                </a:cxn>
                <a:cxn ang="f30">
                  <a:pos x="f39" y="f42"/>
                </a:cxn>
              </a:cxnLst>
              <a:rect l="f35" t="f38" r="f36" b="f37"/>
              <a:pathLst>
                <a:path w="179602" h="52915">
                  <a:moveTo>
                    <a:pt x="f5" y="f5"/>
                  </a:moveTo>
                  <a:lnTo>
                    <a:pt x="f6" y="f5"/>
                  </a:lnTo>
                  <a:lnTo>
                    <a:pt x="f6" y="f8"/>
                  </a:lnTo>
                  <a:lnTo>
                    <a:pt x="f5" y="f8"/>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grpSp>
      <p:sp>
        <p:nvSpPr>
          <p:cNvPr id="27" name="Text Placeholder 19">
            <a:extLst>
              <a:ext uri="{FF2B5EF4-FFF2-40B4-BE49-F238E27FC236}">
                <a16:creationId xmlns:a16="http://schemas.microsoft.com/office/drawing/2014/main" id="{3151408F-52E9-A14E-B9BC-35B6C7E6580A}"/>
              </a:ext>
            </a:extLst>
          </p:cNvPr>
          <p:cNvSpPr txBox="1"/>
          <p:nvPr/>
        </p:nvSpPr>
        <p:spPr>
          <a:xfrm>
            <a:off x="6816824" y="4986415"/>
            <a:ext cx="4354509" cy="1220403"/>
          </a:xfrm>
          <a:prstGeom prst="rect">
            <a:avLst/>
          </a:prstGeom>
          <a:noFill/>
          <a:ln cap="flat">
            <a:noFill/>
          </a:ln>
        </p:spPr>
        <p:txBody>
          <a:bodyPr vert="horz" wrap="square" lIns="0" tIns="0" rIns="0" bIns="0" anchor="ctr" anchorCtr="0" compatLnSpc="1">
            <a:no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GB" sz="1800" b="0" i="0" u="none" strike="noStrike" kern="1200" cap="none" spc="0" baseline="0">
                <a:solidFill>
                  <a:srgbClr val="00B050"/>
                </a:solidFill>
                <a:uFillTx/>
                <a:latin typeface="Poppins Medium"/>
              </a:rPr>
              <a:t>3 Day Kickstart</a:t>
            </a:r>
            <a:r>
              <a:rPr lang="en-GB" sz="1800" b="0" i="0" u="none" strike="noStrike" kern="1200" cap="none" spc="0" baseline="0">
                <a:solidFill>
                  <a:srgbClr val="0C322C"/>
                </a:solidFill>
                <a:uFillTx/>
                <a:latin typeface="Poppins Medium"/>
              </a:rPr>
              <a:t> </a:t>
            </a:r>
            <a:endParaRPr lang="en-GB" sz="1800" b="0" i="0" u="none" strike="noStrike" kern="1200" cap="none" spc="0" baseline="0">
              <a:solidFill>
                <a:srgbClr val="0C322C"/>
              </a:solidFill>
              <a:uFillTx/>
              <a:latin typeface="Poppins Medium"/>
              <a:cs typeface="Poppins Medium"/>
            </a:endParaRPr>
          </a:p>
          <a:p>
            <a:pPr marL="0" marR="0" lvl="0" indent="0" algn="l" defTabSz="914400" rtl="0" fontAlgn="auto" hangingPunct="1">
              <a:lnSpc>
                <a:spcPct val="114000"/>
              </a:lnSpc>
              <a:spcBef>
                <a:spcPts val="0"/>
              </a:spcBef>
              <a:spcAft>
                <a:spcPts val="600"/>
              </a:spcAft>
              <a:buNone/>
              <a:tabLst/>
              <a:defRPr sz="1800" b="0" i="0" u="none" strike="noStrike" kern="0" cap="none" spc="0" baseline="0">
                <a:solidFill>
                  <a:srgbClr val="000000"/>
                </a:solidFill>
                <a:uFillTx/>
              </a:defRPr>
            </a:pPr>
            <a:r>
              <a:rPr lang="en-GB" sz="1000" b="0" i="0" u="none" strike="noStrike" kern="1200" cap="none" spc="0" baseline="0">
                <a:solidFill>
                  <a:srgbClr val="000000"/>
                </a:solidFill>
                <a:uFillTx/>
                <a:latin typeface="Poppins Light"/>
              </a:rPr>
              <a:t>Instructor lead 3-day kick start training with minor customization to customers environments. </a:t>
            </a:r>
            <a:endParaRPr lang="en-GB" sz="1000" b="0" i="0" u="none" strike="noStrike" kern="1200" cap="none" spc="0" baseline="0">
              <a:solidFill>
                <a:srgbClr val="000000"/>
              </a:solidFill>
              <a:uFillTx/>
              <a:latin typeface="Poppins Light"/>
              <a:cs typeface="Poppins Light"/>
            </a:endParaRPr>
          </a:p>
        </p:txBody>
      </p:sp>
      <p:sp>
        <p:nvSpPr>
          <p:cNvPr id="28" name="Rectangle 31">
            <a:extLst>
              <a:ext uri="{FF2B5EF4-FFF2-40B4-BE49-F238E27FC236}">
                <a16:creationId xmlns:a16="http://schemas.microsoft.com/office/drawing/2014/main" id="{B326A4D8-24A0-AB4A-8327-12B247AAC2CD}"/>
              </a:ext>
            </a:extLst>
          </p:cNvPr>
          <p:cNvSpPr/>
          <p:nvPr/>
        </p:nvSpPr>
        <p:spPr>
          <a:xfrm>
            <a:off x="5460577" y="5265224"/>
            <a:ext cx="1025636" cy="1161928"/>
          </a:xfrm>
          <a:prstGeom prst="rect">
            <a:avLst/>
          </a:prstGeom>
          <a:solidFill>
            <a:srgbClr val="31BA7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Poppins Light"/>
              <a:cs typeface="Poppins Light"/>
            </a:endParaRPr>
          </a:p>
        </p:txBody>
      </p:sp>
      <p:sp>
        <p:nvSpPr>
          <p:cNvPr id="29" name="Freeform: Shape 54">
            <a:extLst>
              <a:ext uri="{FF2B5EF4-FFF2-40B4-BE49-F238E27FC236}">
                <a16:creationId xmlns:a16="http://schemas.microsoft.com/office/drawing/2014/main" id="{FD958D71-C4A9-6645-AC9A-041CE7C3A830}"/>
              </a:ext>
            </a:extLst>
          </p:cNvPr>
          <p:cNvSpPr/>
          <p:nvPr/>
        </p:nvSpPr>
        <p:spPr>
          <a:xfrm>
            <a:off x="5647069" y="5385093"/>
            <a:ext cx="2386" cy="2468"/>
          </a:xfrm>
          <a:custGeom>
            <a:avLst/>
            <a:gdLst>
              <a:gd name="f0" fmla="val w"/>
              <a:gd name="f1" fmla="val h"/>
              <a:gd name="f2" fmla="val 0"/>
              <a:gd name="f3" fmla="val 3057"/>
              <a:gd name="f4" fmla="*/ f0 1 3057"/>
              <a:gd name="f5" fmla="*/ f1 1 3057"/>
              <a:gd name="f6" fmla="+- f3 0 f2"/>
              <a:gd name="f7" fmla="*/ f6 1 3057"/>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3057" h="3057"/>
            </a:pathLst>
          </a:custGeom>
          <a:noFill/>
          <a:ln w="51499" cap="flat">
            <a:solidFill>
              <a:srgbClr val="0C322C"/>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Poppins Light"/>
            </a:endParaRPr>
          </a:p>
        </p:txBody>
      </p:sp>
      <p:sp>
        <p:nvSpPr>
          <p:cNvPr id="30" name="Oval 7">
            <a:extLst>
              <a:ext uri="{FF2B5EF4-FFF2-40B4-BE49-F238E27FC236}">
                <a16:creationId xmlns:a16="http://schemas.microsoft.com/office/drawing/2014/main" id="{9785EEE7-4A9D-984A-801D-962E424F069D}"/>
              </a:ext>
            </a:extLst>
          </p:cNvPr>
          <p:cNvSpPr/>
          <p:nvPr/>
        </p:nvSpPr>
        <p:spPr>
          <a:xfrm>
            <a:off x="5823905" y="6075977"/>
            <a:ext cx="306817" cy="29718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B050"/>
          </a:solidFill>
          <a:ln w="50804"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31" name="Oval 34">
            <a:extLst>
              <a:ext uri="{FF2B5EF4-FFF2-40B4-BE49-F238E27FC236}">
                <a16:creationId xmlns:a16="http://schemas.microsoft.com/office/drawing/2014/main" id="{12F7156C-86FF-B54F-AD27-A9ED76888E40}"/>
              </a:ext>
            </a:extLst>
          </p:cNvPr>
          <p:cNvSpPr/>
          <p:nvPr/>
        </p:nvSpPr>
        <p:spPr>
          <a:xfrm>
            <a:off x="5811249" y="5324825"/>
            <a:ext cx="306817" cy="29718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50804"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
        <p:nvSpPr>
          <p:cNvPr id="32" name="Oval 35">
            <a:extLst>
              <a:ext uri="{FF2B5EF4-FFF2-40B4-BE49-F238E27FC236}">
                <a16:creationId xmlns:a16="http://schemas.microsoft.com/office/drawing/2014/main" id="{B310ED7C-3B82-3449-ADE6-5EA43DF66BC2}"/>
              </a:ext>
            </a:extLst>
          </p:cNvPr>
          <p:cNvSpPr/>
          <p:nvPr/>
        </p:nvSpPr>
        <p:spPr>
          <a:xfrm>
            <a:off x="5819141" y="5696574"/>
            <a:ext cx="306817" cy="29718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50804"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oppins Light"/>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name="Slide89">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EB67E137-0D91-EF4E-A8F8-95E60AADA210}"/>
              </a:ext>
            </a:extLst>
          </p:cNvPr>
          <p:cNvSpPr txBox="1"/>
          <p:nvPr/>
        </p:nvSpPr>
        <p:spPr>
          <a:xfrm>
            <a:off x="11171270" y="6294729"/>
            <a:ext cx="288886" cy="123114"/>
          </a:xfrm>
          <a:prstGeom prst="rect">
            <a:avLst/>
          </a:prstGeom>
          <a:noFill/>
          <a:ln cap="flat">
            <a:noFill/>
          </a:ln>
        </p:spPr>
        <p:txBody>
          <a:bodyPr vert="horz" wrap="square" lIns="0" tIns="0" rIns="0" bIns="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2CCF72D-6896-DD4E-A2C5-BBBB965D5AB3}" type="slidenum">
              <a:rPr/>
              <a:t>42</a:t>
            </a:fld>
            <a:endParaRPr lang="en-US" sz="800" b="0" i="0" u="none" strike="noStrike" kern="1200" cap="none" spc="0" baseline="0">
              <a:solidFill>
                <a:srgbClr val="000000"/>
              </a:solidFill>
              <a:uFillTx/>
              <a:latin typeface="Poppins SemiBold" pitchFamily="2"/>
              <a:cs typeface="Poppins SemiBold" pitchFamily="2"/>
            </a:endParaRPr>
          </a:p>
        </p:txBody>
      </p:sp>
      <p:sp>
        <p:nvSpPr>
          <p:cNvPr id="3" name="Title 4">
            <a:extLst>
              <a:ext uri="{FF2B5EF4-FFF2-40B4-BE49-F238E27FC236}">
                <a16:creationId xmlns:a16="http://schemas.microsoft.com/office/drawing/2014/main" id="{6DD82318-A1D4-574B-A46E-3486C89A6D57}"/>
              </a:ext>
            </a:extLst>
          </p:cNvPr>
          <p:cNvSpPr txBox="1">
            <a:spLocks noGrp="1"/>
          </p:cNvSpPr>
          <p:nvPr>
            <p:ph type="title"/>
          </p:nvPr>
        </p:nvSpPr>
        <p:spPr>
          <a:xfrm>
            <a:off x="-2052882" y="669011"/>
            <a:ext cx="10728326" cy="455508"/>
          </a:xfrm>
        </p:spPr>
        <p:txBody>
          <a:bodyPr anchorCtr="1"/>
          <a:lstStyle/>
          <a:p>
            <a:pPr lvl="0"/>
            <a:r>
              <a:rPr lang="en-GB"/>
              <a:t>Recommended Architecture</a:t>
            </a:r>
            <a:endParaRPr lang="en-US">
              <a:cs typeface="Poppins Medium"/>
            </a:endParaRPr>
          </a:p>
        </p:txBody>
      </p:sp>
      <p:cxnSp>
        <p:nvCxnSpPr>
          <p:cNvPr id="4" name="Straight Connector 2">
            <a:extLst>
              <a:ext uri="{FF2B5EF4-FFF2-40B4-BE49-F238E27FC236}">
                <a16:creationId xmlns:a16="http://schemas.microsoft.com/office/drawing/2014/main" id="{72FBD2D2-8304-504B-839F-50154E7BE17D}"/>
              </a:ext>
            </a:extLst>
          </p:cNvPr>
          <p:cNvCxnSpPr/>
          <p:nvPr/>
        </p:nvCxnSpPr>
        <p:spPr>
          <a:xfrm>
            <a:off x="6096003" y="1268409"/>
            <a:ext cx="0" cy="4860933"/>
          </a:xfrm>
          <a:prstGeom prst="straightConnector1">
            <a:avLst/>
          </a:prstGeom>
          <a:noFill/>
          <a:ln w="25402" cap="flat">
            <a:solidFill>
              <a:srgbClr val="000000"/>
            </a:solidFill>
            <a:custDash>
              <a:ds d="100000" sp="100000"/>
            </a:custDash>
            <a:miter/>
          </a:ln>
        </p:spPr>
      </p:cxnSp>
      <p:sp>
        <p:nvSpPr>
          <p:cNvPr id="5" name="Rectangle 5">
            <a:extLst>
              <a:ext uri="{FF2B5EF4-FFF2-40B4-BE49-F238E27FC236}">
                <a16:creationId xmlns:a16="http://schemas.microsoft.com/office/drawing/2014/main" id="{B994A460-F110-A846-81C4-7396584B10D6}"/>
              </a:ext>
            </a:extLst>
          </p:cNvPr>
          <p:cNvSpPr/>
          <p:nvPr/>
        </p:nvSpPr>
        <p:spPr>
          <a:xfrm>
            <a:off x="6428149" y="4879659"/>
            <a:ext cx="215999" cy="215999"/>
          </a:xfrm>
          <a:prstGeom prst="rect">
            <a:avLst/>
          </a:prstGeom>
          <a:solidFill>
            <a:srgbClr val="30BA7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599" b="0" i="0" u="none" strike="noStrike" kern="1200" cap="none" spc="0" baseline="0">
              <a:solidFill>
                <a:srgbClr val="FFFFFF"/>
              </a:solidFill>
              <a:uFillTx/>
              <a:latin typeface="Poppins Light"/>
            </a:endParaRPr>
          </a:p>
        </p:txBody>
      </p:sp>
      <p:sp>
        <p:nvSpPr>
          <p:cNvPr id="6" name="TextBox 6">
            <a:extLst>
              <a:ext uri="{FF2B5EF4-FFF2-40B4-BE49-F238E27FC236}">
                <a16:creationId xmlns:a16="http://schemas.microsoft.com/office/drawing/2014/main" id="{4CCCA5E0-FB19-CB4D-88C9-8A33EB2A29B4}"/>
              </a:ext>
            </a:extLst>
          </p:cNvPr>
          <p:cNvSpPr txBox="1"/>
          <p:nvPr/>
        </p:nvSpPr>
        <p:spPr>
          <a:xfrm>
            <a:off x="6762746" y="4847280"/>
            <a:ext cx="4697409" cy="276999"/>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30" baseline="0">
                <a:solidFill>
                  <a:srgbClr val="000000"/>
                </a:solidFill>
                <a:uFillTx/>
                <a:latin typeface="Poppins Light"/>
              </a:rPr>
              <a:t>The Rancher Management Server cluster manages all downstream k8s. The k8s </a:t>
            </a:r>
            <a:r>
              <a:rPr lang="en-GB" sz="900" b="0" i="0" u="none" strike="noStrike" kern="1200" cap="none" spc="0" baseline="0">
                <a:solidFill>
                  <a:srgbClr val="000000"/>
                </a:solidFill>
                <a:uFillTx/>
                <a:latin typeface="Poppins Light"/>
              </a:rPr>
              <a:t>required to run Rancher are not counted in the downstream Rancher host count</a:t>
            </a:r>
          </a:p>
        </p:txBody>
      </p:sp>
      <p:sp>
        <p:nvSpPr>
          <p:cNvPr id="7" name="Rectangle 7">
            <a:extLst>
              <a:ext uri="{FF2B5EF4-FFF2-40B4-BE49-F238E27FC236}">
                <a16:creationId xmlns:a16="http://schemas.microsoft.com/office/drawing/2014/main" id="{CD7673C3-0F42-E84A-BFFD-4E3226758E7B}"/>
              </a:ext>
            </a:extLst>
          </p:cNvPr>
          <p:cNvSpPr/>
          <p:nvPr/>
        </p:nvSpPr>
        <p:spPr>
          <a:xfrm>
            <a:off x="6428149" y="5225265"/>
            <a:ext cx="215999" cy="215999"/>
          </a:xfrm>
          <a:prstGeom prst="rect">
            <a:avLst/>
          </a:prstGeom>
          <a:solidFill>
            <a:srgbClr val="192072"/>
          </a:solidFill>
          <a:ln w="9528" cap="flat">
            <a:solidFill>
              <a:srgbClr val="EB253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599" b="0" i="0" u="none" strike="noStrike" kern="1200" cap="none" spc="0" baseline="0">
              <a:solidFill>
                <a:srgbClr val="FFFFFF"/>
              </a:solidFill>
              <a:uFillTx/>
              <a:latin typeface="Poppins Light"/>
            </a:endParaRPr>
          </a:p>
        </p:txBody>
      </p:sp>
      <p:sp>
        <p:nvSpPr>
          <p:cNvPr id="8" name="TextBox 8">
            <a:extLst>
              <a:ext uri="{FF2B5EF4-FFF2-40B4-BE49-F238E27FC236}">
                <a16:creationId xmlns:a16="http://schemas.microsoft.com/office/drawing/2014/main" id="{715E8288-11C9-7249-B7DD-E96A446EC754}"/>
              </a:ext>
            </a:extLst>
          </p:cNvPr>
          <p:cNvSpPr txBox="1"/>
          <p:nvPr/>
        </p:nvSpPr>
        <p:spPr>
          <a:xfrm>
            <a:off x="6764895" y="5196013"/>
            <a:ext cx="4695261" cy="276999"/>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Poppins Light"/>
              </a:rPr>
              <a:t>Rancher hosts are the downstream Kubernetes compute nodes managed by  the Rancher Management Server cluster</a:t>
            </a:r>
          </a:p>
        </p:txBody>
      </p:sp>
      <p:sp>
        <p:nvSpPr>
          <p:cNvPr id="9" name="Rectangle 9">
            <a:extLst>
              <a:ext uri="{FF2B5EF4-FFF2-40B4-BE49-F238E27FC236}">
                <a16:creationId xmlns:a16="http://schemas.microsoft.com/office/drawing/2014/main" id="{8C749B27-5CCA-F448-A878-6C91E3425FD3}"/>
              </a:ext>
            </a:extLst>
          </p:cNvPr>
          <p:cNvSpPr/>
          <p:nvPr/>
        </p:nvSpPr>
        <p:spPr>
          <a:xfrm>
            <a:off x="6428149" y="5916488"/>
            <a:ext cx="215999" cy="215999"/>
          </a:xfrm>
          <a:prstGeom prst="rect">
            <a:avLst/>
          </a:prstGeom>
          <a:solidFill>
            <a:srgbClr val="DADAD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599" b="0" i="0" u="none" strike="noStrike" kern="1200" cap="none" spc="0" baseline="0">
              <a:solidFill>
                <a:srgbClr val="FFFFFF"/>
              </a:solidFill>
              <a:uFillTx/>
              <a:latin typeface="Poppins Light"/>
            </a:endParaRPr>
          </a:p>
        </p:txBody>
      </p:sp>
      <p:sp>
        <p:nvSpPr>
          <p:cNvPr id="10" name="TextBox 10">
            <a:extLst>
              <a:ext uri="{FF2B5EF4-FFF2-40B4-BE49-F238E27FC236}">
                <a16:creationId xmlns:a16="http://schemas.microsoft.com/office/drawing/2014/main" id="{288627BD-3C5A-FB43-8D7F-DFA62F3A688C}"/>
              </a:ext>
            </a:extLst>
          </p:cNvPr>
          <p:cNvSpPr txBox="1"/>
          <p:nvPr/>
        </p:nvSpPr>
        <p:spPr>
          <a:xfrm>
            <a:off x="6762746" y="5955240"/>
            <a:ext cx="1458897"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Poppins Light"/>
              </a:rPr>
              <a:t>No cost</a:t>
            </a:r>
          </a:p>
        </p:txBody>
      </p:sp>
      <p:sp>
        <p:nvSpPr>
          <p:cNvPr id="11" name="object 108">
            <a:extLst>
              <a:ext uri="{FF2B5EF4-FFF2-40B4-BE49-F238E27FC236}">
                <a16:creationId xmlns:a16="http://schemas.microsoft.com/office/drawing/2014/main" id="{9EAF5E06-8D71-4B44-BDC6-19A1FB62E6BA}"/>
              </a:ext>
            </a:extLst>
          </p:cNvPr>
          <p:cNvSpPr/>
          <p:nvPr/>
        </p:nvSpPr>
        <p:spPr>
          <a:xfrm>
            <a:off x="6428149" y="5570881"/>
            <a:ext cx="215999" cy="215999"/>
          </a:xfrm>
          <a:custGeom>
            <a:avLst/>
            <a:gdLst>
              <a:gd name="f0" fmla="val w"/>
              <a:gd name="f1" fmla="val h"/>
              <a:gd name="f2" fmla="val 0"/>
              <a:gd name="f3" fmla="val 289559"/>
              <a:gd name="f4" fmla="val 227329"/>
              <a:gd name="f5" fmla="val 227075"/>
              <a:gd name="f6" fmla="*/ f0 1 289559"/>
              <a:gd name="f7" fmla="*/ f1 1 227329"/>
              <a:gd name="f8" fmla="+- f4 0 f2"/>
              <a:gd name="f9" fmla="+- f3 0 f2"/>
              <a:gd name="f10" fmla="*/ f9 1 289559"/>
              <a:gd name="f11" fmla="*/ f8 1 227329"/>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89559" h="227329">
                <a:moveTo>
                  <a:pt x="f2" y="f5"/>
                </a:moveTo>
                <a:lnTo>
                  <a:pt x="f3" y="f5"/>
                </a:lnTo>
                <a:lnTo>
                  <a:pt x="f3" y="f2"/>
                </a:lnTo>
                <a:lnTo>
                  <a:pt x="f2" y="f2"/>
                </a:lnTo>
                <a:lnTo>
                  <a:pt x="f2" y="f5"/>
                </a:lnTo>
                <a:close/>
              </a:path>
            </a:pathLst>
          </a:custGeom>
          <a:solidFill>
            <a:srgbClr val="5E224A"/>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sp>
        <p:nvSpPr>
          <p:cNvPr id="12" name="TextBox 12">
            <a:extLst>
              <a:ext uri="{FF2B5EF4-FFF2-40B4-BE49-F238E27FC236}">
                <a16:creationId xmlns:a16="http://schemas.microsoft.com/office/drawing/2014/main" id="{8B2E99DA-9103-134E-A952-338249433B85}"/>
              </a:ext>
            </a:extLst>
          </p:cNvPr>
          <p:cNvSpPr txBox="1"/>
          <p:nvPr/>
        </p:nvSpPr>
        <p:spPr>
          <a:xfrm>
            <a:off x="6765782" y="5614955"/>
            <a:ext cx="4694374"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Poppins Light"/>
              </a:rPr>
              <a:t>Longhorn storage nodes managed by Rancher management server</a:t>
            </a:r>
          </a:p>
        </p:txBody>
      </p:sp>
      <p:sp>
        <p:nvSpPr>
          <p:cNvPr id="13" name="Rectangle 13">
            <a:extLst>
              <a:ext uri="{FF2B5EF4-FFF2-40B4-BE49-F238E27FC236}">
                <a16:creationId xmlns:a16="http://schemas.microsoft.com/office/drawing/2014/main" id="{747AF727-6662-9D4B-965F-E94F57FEE13C}"/>
              </a:ext>
            </a:extLst>
          </p:cNvPr>
          <p:cNvSpPr/>
          <p:nvPr/>
        </p:nvSpPr>
        <p:spPr>
          <a:xfrm>
            <a:off x="7153250" y="1514392"/>
            <a:ext cx="3482711" cy="1101806"/>
          </a:xfrm>
          <a:prstGeom prst="rect">
            <a:avLst/>
          </a:prstGeom>
          <a:solidFill>
            <a:srgbClr val="FFFFFF"/>
          </a:solidFill>
          <a:ln w="12701" cap="flat">
            <a:solidFill>
              <a:srgbClr val="191F71"/>
            </a:solidFill>
            <a:custDash>
              <a:ds d="300000" sp="300000"/>
            </a:custDash>
            <a:miter/>
          </a:ln>
        </p:spPr>
        <p:txBody>
          <a:bodyPr vert="horz" wrap="square" lIns="91440" tIns="45720" rIns="91440" bIns="45720" anchor="ctr" anchorCtr="1" compatLnSpc="1">
            <a:noAutofit/>
          </a:bodyPr>
          <a:lstStyle/>
          <a:p>
            <a:pPr marL="0" marR="0" lvl="0" indent="0" algn="ctr" defTabSz="9140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600" b="0" i="0" u="none" strike="noStrike" kern="1200" cap="none" spc="0" baseline="0">
              <a:solidFill>
                <a:srgbClr val="191F71"/>
              </a:solidFill>
              <a:uFillTx/>
              <a:latin typeface="Poppins Light"/>
            </a:endParaRPr>
          </a:p>
        </p:txBody>
      </p:sp>
      <p:sp>
        <p:nvSpPr>
          <p:cNvPr id="14" name="Rectangle 14">
            <a:extLst>
              <a:ext uri="{FF2B5EF4-FFF2-40B4-BE49-F238E27FC236}">
                <a16:creationId xmlns:a16="http://schemas.microsoft.com/office/drawing/2014/main" id="{B6AA1E8D-14F5-EA48-87FA-D1226D721C7F}"/>
              </a:ext>
            </a:extLst>
          </p:cNvPr>
          <p:cNvSpPr/>
          <p:nvPr/>
        </p:nvSpPr>
        <p:spPr>
          <a:xfrm>
            <a:off x="7719264" y="1268327"/>
            <a:ext cx="2313971" cy="456980"/>
          </a:xfrm>
          <a:prstGeom prst="rect">
            <a:avLst/>
          </a:prstGeom>
          <a:solidFill>
            <a:srgbClr val="191F71"/>
          </a:solidFill>
          <a:ln w="12701" cap="flat">
            <a:solidFill>
              <a:srgbClr val="30BA78"/>
            </a:solidFill>
            <a:prstDash val="solid"/>
            <a:miter/>
          </a:ln>
        </p:spPr>
        <p:txBody>
          <a:bodyPr vert="horz" wrap="square" lIns="91440" tIns="45720" rIns="91440" bIns="45720" anchor="ctr" anchorCtr="1" compatLnSpc="1">
            <a:noAutofit/>
          </a:bodyPr>
          <a:lstStyle/>
          <a:p>
            <a:pPr marL="0" marR="0" lvl="0" indent="0" algn="ctr" defTabSz="914079"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US" sz="1100" b="0" i="0" u="none" strike="noStrike" kern="1200" cap="none" spc="0" baseline="0">
                <a:solidFill>
                  <a:srgbClr val="FFFFFF"/>
                </a:solidFill>
                <a:uFillTx/>
                <a:latin typeface="Poppins Light"/>
              </a:rPr>
              <a:t>Rancher Management </a:t>
            </a:r>
            <a:br>
              <a:rPr lang="en-US" sz="1100" b="0" i="0" u="none" strike="noStrike" kern="1200" cap="none" spc="0" baseline="0">
                <a:solidFill>
                  <a:srgbClr val="FFFFFF"/>
                </a:solidFill>
                <a:uFillTx/>
                <a:latin typeface="Poppins Light"/>
              </a:rPr>
            </a:br>
            <a:r>
              <a:rPr lang="en-US" sz="1100" b="0" i="0" u="none" strike="noStrike" kern="1200" cap="none" spc="0" baseline="0">
                <a:solidFill>
                  <a:srgbClr val="FFFFFF"/>
                </a:solidFill>
                <a:uFillTx/>
                <a:latin typeface="Poppins Light"/>
              </a:rPr>
              <a:t>Server Cluster</a:t>
            </a:r>
            <a:endParaRPr lang="en-US" sz="1100" b="0" i="0" u="none" strike="noStrike" kern="1200" cap="none" spc="0" baseline="0">
              <a:solidFill>
                <a:srgbClr val="FFFFFF"/>
              </a:solidFill>
              <a:uFillTx/>
              <a:latin typeface="Poppins Light"/>
              <a:cs typeface="Poppins Light"/>
            </a:endParaRPr>
          </a:p>
        </p:txBody>
      </p:sp>
      <p:sp>
        <p:nvSpPr>
          <p:cNvPr id="15" name="TextBox 15">
            <a:extLst>
              <a:ext uri="{FF2B5EF4-FFF2-40B4-BE49-F238E27FC236}">
                <a16:creationId xmlns:a16="http://schemas.microsoft.com/office/drawing/2014/main" id="{6F94CFA9-929D-A144-8118-CB75B11F2923}"/>
              </a:ext>
            </a:extLst>
          </p:cNvPr>
          <p:cNvSpPr txBox="1"/>
          <p:nvPr/>
        </p:nvSpPr>
        <p:spPr>
          <a:xfrm>
            <a:off x="7252938" y="2267876"/>
            <a:ext cx="1394533" cy="153884"/>
          </a:xfrm>
          <a:prstGeom prst="rect">
            <a:avLst/>
          </a:prstGeom>
          <a:noFill/>
          <a:ln cap="flat">
            <a:noFill/>
          </a:ln>
        </p:spPr>
        <p:txBody>
          <a:bodyPr vert="horz" wrap="square" lIns="0" tIns="0" rIns="0" bIns="0" anchor="t" anchorCtr="0" compatLnSpc="1">
            <a:spAutoFit/>
          </a:bodyPr>
          <a:lstStyle/>
          <a:p>
            <a:pPr marL="0" marR="0" lvl="0" indent="0" algn="l" defTabSz="9140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30BA78"/>
                </a:solidFill>
                <a:uFillTx/>
                <a:latin typeface="Poppins Light"/>
              </a:rPr>
              <a:t>(cp/etcd/worker)</a:t>
            </a:r>
          </a:p>
        </p:txBody>
      </p:sp>
      <p:sp>
        <p:nvSpPr>
          <p:cNvPr id="16" name="TextBox 16">
            <a:extLst>
              <a:ext uri="{FF2B5EF4-FFF2-40B4-BE49-F238E27FC236}">
                <a16:creationId xmlns:a16="http://schemas.microsoft.com/office/drawing/2014/main" id="{9D42F86F-2C8C-4846-8D39-5188CAF22C32}"/>
              </a:ext>
            </a:extLst>
          </p:cNvPr>
          <p:cNvSpPr txBox="1"/>
          <p:nvPr/>
        </p:nvSpPr>
        <p:spPr>
          <a:xfrm>
            <a:off x="7252938" y="1960711"/>
            <a:ext cx="1394533" cy="153884"/>
          </a:xfrm>
          <a:prstGeom prst="rect">
            <a:avLst/>
          </a:prstGeom>
          <a:noFill/>
          <a:ln cap="flat">
            <a:noFill/>
          </a:ln>
        </p:spPr>
        <p:txBody>
          <a:bodyPr vert="horz" wrap="square" lIns="0" tIns="0" rIns="0" bIns="0" anchor="t" anchorCtr="0" compatLnSpc="1">
            <a:spAutoFit/>
          </a:bodyPr>
          <a:lstStyle/>
          <a:p>
            <a:pPr marL="0" marR="0" lvl="0" indent="0" algn="l" defTabSz="9140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191F71"/>
                </a:solidFill>
                <a:uFillTx/>
                <a:latin typeface="Poppins Light"/>
              </a:rPr>
              <a:t>All-in-one nodes</a:t>
            </a:r>
          </a:p>
        </p:txBody>
      </p:sp>
      <p:sp>
        <p:nvSpPr>
          <p:cNvPr id="17" name="Rectangle 17">
            <a:extLst>
              <a:ext uri="{FF2B5EF4-FFF2-40B4-BE49-F238E27FC236}">
                <a16:creationId xmlns:a16="http://schemas.microsoft.com/office/drawing/2014/main" id="{D487F4AD-E5F5-1A49-B4AF-4BF4BEF4B012}"/>
              </a:ext>
            </a:extLst>
          </p:cNvPr>
          <p:cNvSpPr/>
          <p:nvPr/>
        </p:nvSpPr>
        <p:spPr>
          <a:xfrm>
            <a:off x="8467517" y="1965301"/>
            <a:ext cx="643655" cy="298021"/>
          </a:xfrm>
          <a:prstGeom prst="rect">
            <a:avLst/>
          </a:prstGeom>
          <a:solidFill>
            <a:srgbClr val="DADADA"/>
          </a:solidFill>
          <a:ln cap="flat">
            <a:noFill/>
            <a:prstDash val="solid"/>
          </a:ln>
        </p:spPr>
        <p:txBody>
          <a:bodyPr vert="horz" wrap="square" lIns="91440" tIns="45720" rIns="91440" bIns="45720" anchor="ctr" anchorCtr="1" compatLnSpc="1">
            <a:noAutofit/>
          </a:bodyPr>
          <a:lstStyle/>
          <a:p>
            <a:pPr marL="0" marR="0" lvl="0" indent="0" algn="ctr" defTabSz="9140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Node</a:t>
            </a:r>
          </a:p>
        </p:txBody>
      </p:sp>
      <p:pic>
        <p:nvPicPr>
          <p:cNvPr id="18" name="Picture 22">
            <a:extLst>
              <a:ext uri="{FF2B5EF4-FFF2-40B4-BE49-F238E27FC236}">
                <a16:creationId xmlns:a16="http://schemas.microsoft.com/office/drawing/2014/main" id="{C4401137-D18E-0144-8F4F-92220E8C5F8F}"/>
              </a:ext>
            </a:extLst>
          </p:cNvPr>
          <p:cNvPicPr>
            <a:picLocks noChangeAspect="1"/>
          </p:cNvPicPr>
          <p:nvPr/>
        </p:nvPicPr>
        <p:blipFill>
          <a:blip r:embed="rId2"/>
          <a:srcRect t="27639" b="27639"/>
          <a:stretch>
            <a:fillRect/>
          </a:stretch>
        </p:blipFill>
        <p:spPr>
          <a:xfrm>
            <a:off x="9070628" y="2300493"/>
            <a:ext cx="854424" cy="202082"/>
          </a:xfrm>
          <a:prstGeom prst="rect">
            <a:avLst/>
          </a:prstGeom>
          <a:noFill/>
          <a:ln cap="flat">
            <a:noFill/>
          </a:ln>
        </p:spPr>
      </p:pic>
      <p:sp>
        <p:nvSpPr>
          <p:cNvPr id="19" name="Rectangle 25">
            <a:extLst>
              <a:ext uri="{FF2B5EF4-FFF2-40B4-BE49-F238E27FC236}">
                <a16:creationId xmlns:a16="http://schemas.microsoft.com/office/drawing/2014/main" id="{80312E3D-C1C4-E546-BF68-E8E02E76C107}"/>
              </a:ext>
            </a:extLst>
          </p:cNvPr>
          <p:cNvSpPr/>
          <p:nvPr/>
        </p:nvSpPr>
        <p:spPr>
          <a:xfrm>
            <a:off x="1564648" y="1514392"/>
            <a:ext cx="3482711" cy="1101806"/>
          </a:xfrm>
          <a:prstGeom prst="rect">
            <a:avLst/>
          </a:prstGeom>
          <a:solidFill>
            <a:srgbClr val="FFFFFF"/>
          </a:solidFill>
          <a:ln w="12701" cap="flat">
            <a:solidFill>
              <a:srgbClr val="191F71"/>
            </a:solidFill>
            <a:custDash>
              <a:ds d="300000" sp="300000"/>
            </a:custDash>
            <a:miter/>
          </a:ln>
        </p:spPr>
        <p:txBody>
          <a:bodyPr vert="horz" wrap="square" lIns="91440" tIns="45720" rIns="91440" bIns="45720" anchor="ctr" anchorCtr="1" compatLnSpc="1">
            <a:noAutofit/>
          </a:bodyPr>
          <a:lstStyle/>
          <a:p>
            <a:pPr marL="0" marR="0" lvl="0" indent="0" algn="ctr" defTabSz="9140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600" b="0" i="0" u="none" strike="noStrike" kern="1200" cap="none" spc="0" baseline="0">
              <a:solidFill>
                <a:srgbClr val="FFFFFF"/>
              </a:solidFill>
              <a:uFillTx/>
              <a:latin typeface="Poppins Light"/>
            </a:endParaRPr>
          </a:p>
        </p:txBody>
      </p:sp>
      <p:sp>
        <p:nvSpPr>
          <p:cNvPr id="20" name="Rectangle 26">
            <a:extLst>
              <a:ext uri="{FF2B5EF4-FFF2-40B4-BE49-F238E27FC236}">
                <a16:creationId xmlns:a16="http://schemas.microsoft.com/office/drawing/2014/main" id="{8F6DAD9B-8343-324B-8686-3352921B539B}"/>
              </a:ext>
            </a:extLst>
          </p:cNvPr>
          <p:cNvSpPr/>
          <p:nvPr/>
        </p:nvSpPr>
        <p:spPr>
          <a:xfrm>
            <a:off x="2130652" y="1268327"/>
            <a:ext cx="2313971" cy="456980"/>
          </a:xfrm>
          <a:prstGeom prst="rect">
            <a:avLst/>
          </a:prstGeom>
          <a:solidFill>
            <a:srgbClr val="191F71"/>
          </a:solidFill>
          <a:ln w="12701" cap="flat">
            <a:solidFill>
              <a:srgbClr val="30BA78"/>
            </a:solidFill>
            <a:prstDash val="solid"/>
            <a:miter/>
          </a:ln>
        </p:spPr>
        <p:txBody>
          <a:bodyPr vert="horz" wrap="square" lIns="91440" tIns="45720" rIns="91440" bIns="45720" anchor="ctr" anchorCtr="1" compatLnSpc="1">
            <a:noAutofit/>
          </a:bodyPr>
          <a:lstStyle/>
          <a:p>
            <a:pPr marL="0" marR="0" lvl="0" indent="0" algn="ctr" defTabSz="914079"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US" sz="1100" b="0" i="0" u="none" strike="noStrike" kern="1200" cap="none" spc="0" baseline="0">
                <a:solidFill>
                  <a:srgbClr val="FFFFFF"/>
                </a:solidFill>
                <a:uFillTx/>
                <a:latin typeface="Poppins Light"/>
              </a:rPr>
              <a:t>Rancher Management </a:t>
            </a:r>
            <a:br>
              <a:rPr lang="en-US" sz="1100" b="0" i="0" u="none" strike="noStrike" kern="1200" cap="none" spc="0" baseline="0">
                <a:solidFill>
                  <a:srgbClr val="FFFFFF"/>
                </a:solidFill>
                <a:uFillTx/>
                <a:latin typeface="Poppins Light"/>
              </a:rPr>
            </a:br>
            <a:r>
              <a:rPr lang="en-US" sz="1100" b="0" i="0" u="none" strike="noStrike" kern="1200" cap="none" spc="0" baseline="0">
                <a:solidFill>
                  <a:srgbClr val="FFFFFF"/>
                </a:solidFill>
                <a:uFillTx/>
                <a:latin typeface="Poppins Light"/>
              </a:rPr>
              <a:t>Server Cluster</a:t>
            </a:r>
            <a:endParaRPr lang="en-US" sz="1100" b="0" i="0" u="none" strike="noStrike" kern="1200" cap="none" spc="0" baseline="0">
              <a:solidFill>
                <a:srgbClr val="FFFFFF"/>
              </a:solidFill>
              <a:uFillTx/>
              <a:latin typeface="Poppins Light"/>
              <a:cs typeface="Poppins Light"/>
            </a:endParaRPr>
          </a:p>
        </p:txBody>
      </p:sp>
      <p:sp>
        <p:nvSpPr>
          <p:cNvPr id="21" name="TextBox 27">
            <a:extLst>
              <a:ext uri="{FF2B5EF4-FFF2-40B4-BE49-F238E27FC236}">
                <a16:creationId xmlns:a16="http://schemas.microsoft.com/office/drawing/2014/main" id="{EB6F3962-2ADD-6D42-89AF-95E17CA809A1}"/>
              </a:ext>
            </a:extLst>
          </p:cNvPr>
          <p:cNvSpPr txBox="1"/>
          <p:nvPr/>
        </p:nvSpPr>
        <p:spPr>
          <a:xfrm>
            <a:off x="1664326" y="2267876"/>
            <a:ext cx="1394533" cy="153884"/>
          </a:xfrm>
          <a:prstGeom prst="rect">
            <a:avLst/>
          </a:prstGeom>
          <a:noFill/>
          <a:ln cap="flat">
            <a:noFill/>
          </a:ln>
        </p:spPr>
        <p:txBody>
          <a:bodyPr vert="horz" wrap="square" lIns="0" tIns="0" rIns="0" bIns="0" anchor="t" anchorCtr="0" compatLnSpc="1">
            <a:spAutoFit/>
          </a:bodyPr>
          <a:lstStyle/>
          <a:p>
            <a:pPr marL="0" marR="0" lvl="0" indent="0" algn="l" defTabSz="9140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191F71"/>
                </a:solidFill>
                <a:uFillTx/>
                <a:latin typeface="Poppins Light"/>
              </a:rPr>
              <a:t>(cp/etcd/worker)</a:t>
            </a:r>
          </a:p>
        </p:txBody>
      </p:sp>
      <p:sp>
        <p:nvSpPr>
          <p:cNvPr id="22" name="TextBox 28">
            <a:extLst>
              <a:ext uri="{FF2B5EF4-FFF2-40B4-BE49-F238E27FC236}">
                <a16:creationId xmlns:a16="http://schemas.microsoft.com/office/drawing/2014/main" id="{97742686-6BB0-334D-B391-4A47BCD8D03B}"/>
              </a:ext>
            </a:extLst>
          </p:cNvPr>
          <p:cNvSpPr txBox="1"/>
          <p:nvPr/>
        </p:nvSpPr>
        <p:spPr>
          <a:xfrm>
            <a:off x="1664326" y="1960711"/>
            <a:ext cx="1394533" cy="153884"/>
          </a:xfrm>
          <a:prstGeom prst="rect">
            <a:avLst/>
          </a:prstGeom>
          <a:noFill/>
          <a:ln cap="flat">
            <a:noFill/>
          </a:ln>
        </p:spPr>
        <p:txBody>
          <a:bodyPr vert="horz" wrap="square" lIns="0" tIns="0" rIns="0" bIns="0" anchor="t" anchorCtr="0" compatLnSpc="1">
            <a:spAutoFit/>
          </a:bodyPr>
          <a:lstStyle/>
          <a:p>
            <a:pPr marL="0" marR="0" lvl="0" indent="0" algn="l" defTabSz="9140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191F71"/>
                </a:solidFill>
                <a:uFillTx/>
                <a:latin typeface="Poppins Light"/>
              </a:rPr>
              <a:t>All-in-one nodes</a:t>
            </a:r>
          </a:p>
        </p:txBody>
      </p:sp>
      <p:sp>
        <p:nvSpPr>
          <p:cNvPr id="23" name="Rectangle 29">
            <a:extLst>
              <a:ext uri="{FF2B5EF4-FFF2-40B4-BE49-F238E27FC236}">
                <a16:creationId xmlns:a16="http://schemas.microsoft.com/office/drawing/2014/main" id="{2822E533-A895-5B48-8393-5B56425DD4B0}"/>
              </a:ext>
            </a:extLst>
          </p:cNvPr>
          <p:cNvSpPr/>
          <p:nvPr/>
        </p:nvSpPr>
        <p:spPr>
          <a:xfrm>
            <a:off x="2878915" y="1965301"/>
            <a:ext cx="619844" cy="298021"/>
          </a:xfrm>
          <a:prstGeom prst="rect">
            <a:avLst/>
          </a:prstGeom>
          <a:solidFill>
            <a:srgbClr val="DADADA"/>
          </a:solidFill>
          <a:ln cap="flat">
            <a:noFill/>
            <a:prstDash val="solid"/>
          </a:ln>
        </p:spPr>
        <p:txBody>
          <a:bodyPr vert="horz" wrap="square" lIns="91440" tIns="45720" rIns="91440" bIns="45720" anchor="ctr" anchorCtr="1" compatLnSpc="1">
            <a:noAutofit/>
          </a:bodyPr>
          <a:lstStyle/>
          <a:p>
            <a:pPr marL="0" marR="0" lvl="0" indent="0" algn="ctr" defTabSz="9140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Node</a:t>
            </a:r>
          </a:p>
        </p:txBody>
      </p:sp>
      <p:sp>
        <p:nvSpPr>
          <p:cNvPr id="24" name="object 99">
            <a:extLst>
              <a:ext uri="{FF2B5EF4-FFF2-40B4-BE49-F238E27FC236}">
                <a16:creationId xmlns:a16="http://schemas.microsoft.com/office/drawing/2014/main" id="{7E26FB47-7123-1845-B05C-EFD27E38E092}"/>
              </a:ext>
            </a:extLst>
          </p:cNvPr>
          <p:cNvSpPr txBox="1"/>
          <p:nvPr/>
        </p:nvSpPr>
        <p:spPr>
          <a:xfrm>
            <a:off x="5165646" y="2011762"/>
            <a:ext cx="800100" cy="289179"/>
          </a:xfrm>
          <a:prstGeom prst="rect">
            <a:avLst/>
          </a:prstGeom>
          <a:noFill/>
          <a:ln cap="flat">
            <a:noFill/>
          </a:ln>
        </p:spPr>
        <p:txBody>
          <a:bodyPr vert="horz" wrap="square" lIns="0" tIns="12060" rIns="0" bIns="0" anchor="t" anchorCtr="0" compatLnSpc="1">
            <a:spAutoFit/>
          </a:bodyPr>
          <a:lstStyle/>
          <a:p>
            <a:pPr marL="0" marR="5084" lvl="0" indent="0" algn="l" defTabSz="914400" rtl="0" fontAlgn="auto" hangingPunct="1">
              <a:lnSpc>
                <a:spcPct val="100000"/>
              </a:lnSpc>
              <a:spcBef>
                <a:spcPts val="95"/>
              </a:spcBef>
              <a:spcAft>
                <a:spcPts val="0"/>
              </a:spcAft>
              <a:buNone/>
              <a:tabLst/>
              <a:defRPr sz="1800" b="0" i="0" u="none" strike="noStrike" kern="0" cap="none" spc="0" baseline="0">
                <a:solidFill>
                  <a:srgbClr val="000000"/>
                </a:solidFill>
                <a:uFillTx/>
              </a:defRPr>
            </a:pPr>
            <a:r>
              <a:rPr lang="en-US" sz="900" b="0" i="0" u="none" strike="noStrike" kern="1200" cap="none" spc="-5" baseline="0">
                <a:solidFill>
                  <a:srgbClr val="0C322C"/>
                </a:solidFill>
                <a:uFillTx/>
                <a:latin typeface="Poppins Medium"/>
                <a:cs typeface="Arial"/>
              </a:rPr>
              <a:t>Production  </a:t>
            </a:r>
            <a:r>
              <a:rPr lang="en-US" sz="900" b="0" i="0" u="none" strike="noStrike" kern="1200" cap="none" spc="-10" baseline="0">
                <a:solidFill>
                  <a:srgbClr val="0C322C"/>
                </a:solidFill>
                <a:uFillTx/>
                <a:latin typeface="Poppins Medium"/>
                <a:cs typeface="Arial"/>
              </a:rPr>
              <a:t>E</a:t>
            </a:r>
            <a:r>
              <a:rPr lang="en-US" sz="900" b="0" i="0" u="none" strike="noStrike" kern="1200" cap="none" spc="-5" baseline="0">
                <a:solidFill>
                  <a:srgbClr val="0C322C"/>
                </a:solidFill>
                <a:uFillTx/>
                <a:latin typeface="Poppins Medium"/>
                <a:cs typeface="Arial"/>
              </a:rPr>
              <a:t>n</a:t>
            </a:r>
            <a:r>
              <a:rPr lang="en-US" sz="900" b="0" i="0" u="none" strike="noStrike" kern="1200" cap="none" spc="0" baseline="0">
                <a:solidFill>
                  <a:srgbClr val="0C322C"/>
                </a:solidFill>
                <a:uFillTx/>
                <a:latin typeface="Poppins Medium"/>
                <a:cs typeface="Arial"/>
              </a:rPr>
              <a:t>v</a:t>
            </a:r>
            <a:r>
              <a:rPr lang="en-US" sz="900" b="0" i="0" u="none" strike="noStrike" kern="1200" cap="none" spc="-5" baseline="0">
                <a:solidFill>
                  <a:srgbClr val="0C322C"/>
                </a:solidFill>
                <a:uFillTx/>
                <a:latin typeface="Poppins Medium"/>
                <a:cs typeface="Arial"/>
              </a:rPr>
              <a:t>i</a:t>
            </a:r>
            <a:r>
              <a:rPr lang="en-US" sz="900" b="0" i="0" u="none" strike="noStrike" kern="1200" cap="none" spc="-10" baseline="0">
                <a:solidFill>
                  <a:srgbClr val="0C322C"/>
                </a:solidFill>
                <a:uFillTx/>
                <a:latin typeface="Poppins Medium"/>
                <a:cs typeface="Arial"/>
              </a:rPr>
              <a:t>r</a:t>
            </a:r>
            <a:r>
              <a:rPr lang="en-US" sz="900" b="0" i="0" u="none" strike="noStrike" kern="1200" cap="none" spc="-5" baseline="0">
                <a:solidFill>
                  <a:srgbClr val="0C322C"/>
                </a:solidFill>
                <a:uFillTx/>
                <a:latin typeface="Poppins Medium"/>
                <a:cs typeface="Arial"/>
              </a:rPr>
              <a:t>onment</a:t>
            </a:r>
            <a:endParaRPr lang="en-US" sz="900" b="0" i="0" u="none" strike="noStrike" kern="1200" cap="none" spc="0" baseline="0">
              <a:solidFill>
                <a:srgbClr val="0C322C"/>
              </a:solidFill>
              <a:uFillTx/>
              <a:latin typeface="Poppins Medium"/>
              <a:cs typeface="Arial"/>
            </a:endParaRPr>
          </a:p>
        </p:txBody>
      </p:sp>
      <p:sp>
        <p:nvSpPr>
          <p:cNvPr id="25" name="object 100">
            <a:extLst>
              <a:ext uri="{FF2B5EF4-FFF2-40B4-BE49-F238E27FC236}">
                <a16:creationId xmlns:a16="http://schemas.microsoft.com/office/drawing/2014/main" id="{193A260B-BC04-DA4A-A14D-E602783AEFC4}"/>
              </a:ext>
            </a:extLst>
          </p:cNvPr>
          <p:cNvSpPr txBox="1"/>
          <p:nvPr/>
        </p:nvSpPr>
        <p:spPr>
          <a:xfrm>
            <a:off x="6220288" y="2002042"/>
            <a:ext cx="871980" cy="289179"/>
          </a:xfrm>
          <a:prstGeom prst="rect">
            <a:avLst/>
          </a:prstGeom>
          <a:noFill/>
          <a:ln cap="flat">
            <a:noFill/>
          </a:ln>
        </p:spPr>
        <p:txBody>
          <a:bodyPr vert="horz" wrap="square" lIns="0" tIns="12060" rIns="0" bIns="0" anchor="t" anchorCtr="0" compatLnSpc="1">
            <a:spAutoFit/>
          </a:bodyPr>
          <a:lstStyle/>
          <a:p>
            <a:pPr marL="0" marR="5084" lvl="0" indent="-12701" algn="l" defTabSz="914400" rtl="0" fontAlgn="auto" hangingPunct="1">
              <a:lnSpc>
                <a:spcPct val="100000"/>
              </a:lnSpc>
              <a:spcBef>
                <a:spcPts val="95"/>
              </a:spcBef>
              <a:spcAft>
                <a:spcPts val="0"/>
              </a:spcAft>
              <a:buNone/>
              <a:tabLst/>
              <a:defRPr sz="1800" b="0" i="0" u="none" strike="noStrike" kern="0" cap="none" spc="0" baseline="0">
                <a:solidFill>
                  <a:srgbClr val="000000"/>
                </a:solidFill>
                <a:uFillTx/>
              </a:defRPr>
            </a:pPr>
            <a:r>
              <a:rPr lang="en-US" sz="900" b="0" i="0" u="none" strike="noStrike" kern="1200" cap="none" spc="-5" baseline="0">
                <a:solidFill>
                  <a:srgbClr val="0C322C"/>
                </a:solidFill>
                <a:uFillTx/>
                <a:latin typeface="Poppins Medium"/>
                <a:cs typeface="Arial"/>
              </a:rPr>
              <a:t>Additional Environments</a:t>
            </a:r>
          </a:p>
        </p:txBody>
      </p:sp>
      <p:pic>
        <p:nvPicPr>
          <p:cNvPr id="26" name="Picture 68">
            <a:extLst>
              <a:ext uri="{FF2B5EF4-FFF2-40B4-BE49-F238E27FC236}">
                <a16:creationId xmlns:a16="http://schemas.microsoft.com/office/drawing/2014/main" id="{F628BA40-62EA-8E4D-8FBF-6FFAB45FD710}"/>
              </a:ext>
            </a:extLst>
          </p:cNvPr>
          <p:cNvPicPr>
            <a:picLocks noChangeAspect="1"/>
          </p:cNvPicPr>
          <p:nvPr/>
        </p:nvPicPr>
        <p:blipFill>
          <a:blip r:embed="rId2"/>
          <a:srcRect t="27639" b="27639"/>
          <a:stretch>
            <a:fillRect/>
          </a:stretch>
        </p:blipFill>
        <p:spPr>
          <a:xfrm>
            <a:off x="3503267" y="2300493"/>
            <a:ext cx="854424" cy="202082"/>
          </a:xfrm>
          <a:prstGeom prst="rect">
            <a:avLst/>
          </a:prstGeom>
          <a:noFill/>
          <a:ln cap="flat">
            <a:noFill/>
          </a:ln>
        </p:spPr>
      </p:pic>
      <p:cxnSp>
        <p:nvCxnSpPr>
          <p:cNvPr id="27" name="Connector: Elbow 119">
            <a:extLst>
              <a:ext uri="{FF2B5EF4-FFF2-40B4-BE49-F238E27FC236}">
                <a16:creationId xmlns:a16="http://schemas.microsoft.com/office/drawing/2014/main" id="{E93D93CD-6CB8-D344-ABEE-AF4A1A5D08E5}"/>
              </a:ext>
            </a:extLst>
          </p:cNvPr>
          <p:cNvCxnSpPr>
            <a:stCxn id="13" idx="2"/>
            <a:endCxn id="55" idx="0"/>
          </p:cNvCxnSpPr>
          <p:nvPr/>
        </p:nvCxnSpPr>
        <p:spPr>
          <a:xfrm rot="16200000" flipH="1">
            <a:off x="9476882" y="2033921"/>
            <a:ext cx="185679" cy="1350231"/>
          </a:xfrm>
          <a:prstGeom prst="bentConnector3">
            <a:avLst>
              <a:gd name="adj1" fmla="val 50000"/>
            </a:avLst>
          </a:prstGeom>
          <a:noFill/>
          <a:ln w="22229" cap="flat">
            <a:solidFill>
              <a:srgbClr val="191F71"/>
            </a:solidFill>
            <a:custDash>
              <a:ds d="100000" sp="100000"/>
            </a:custDash>
            <a:miter/>
            <a:tailEnd type="arrow"/>
          </a:ln>
        </p:spPr>
      </p:cxnSp>
      <p:cxnSp>
        <p:nvCxnSpPr>
          <p:cNvPr id="28" name="Connector: Elbow 122">
            <a:extLst>
              <a:ext uri="{FF2B5EF4-FFF2-40B4-BE49-F238E27FC236}">
                <a16:creationId xmlns:a16="http://schemas.microsoft.com/office/drawing/2014/main" id="{C062E1FD-4053-7D46-844E-B98C6DA72320}"/>
              </a:ext>
            </a:extLst>
          </p:cNvPr>
          <p:cNvCxnSpPr>
            <a:stCxn id="13" idx="2"/>
            <a:endCxn id="79" idx="0"/>
          </p:cNvCxnSpPr>
          <p:nvPr/>
        </p:nvCxnSpPr>
        <p:spPr>
          <a:xfrm rot="5400000">
            <a:off x="8126712" y="2033982"/>
            <a:ext cx="185679" cy="1350111"/>
          </a:xfrm>
          <a:prstGeom prst="bentConnector3">
            <a:avLst>
              <a:gd name="adj1" fmla="val 50000"/>
            </a:avLst>
          </a:prstGeom>
          <a:noFill/>
          <a:ln w="22229" cap="flat">
            <a:solidFill>
              <a:srgbClr val="191F71"/>
            </a:solidFill>
            <a:custDash>
              <a:ds d="100000" sp="100000"/>
            </a:custDash>
            <a:miter/>
            <a:tailEnd type="arrow"/>
          </a:ln>
        </p:spPr>
      </p:cxnSp>
      <p:cxnSp>
        <p:nvCxnSpPr>
          <p:cNvPr id="29" name="Connector: Elbow 187">
            <a:extLst>
              <a:ext uri="{FF2B5EF4-FFF2-40B4-BE49-F238E27FC236}">
                <a16:creationId xmlns:a16="http://schemas.microsoft.com/office/drawing/2014/main" id="{CED82491-925F-0943-9925-2CE2B12FAB9F}"/>
              </a:ext>
            </a:extLst>
          </p:cNvPr>
          <p:cNvCxnSpPr>
            <a:stCxn id="19" idx="2"/>
            <a:endCxn id="91" idx="0"/>
          </p:cNvCxnSpPr>
          <p:nvPr/>
        </p:nvCxnSpPr>
        <p:spPr>
          <a:xfrm rot="16200000" flipH="1">
            <a:off x="3888275" y="2033926"/>
            <a:ext cx="185679" cy="1350221"/>
          </a:xfrm>
          <a:prstGeom prst="bentConnector3">
            <a:avLst>
              <a:gd name="adj1" fmla="val 50000"/>
            </a:avLst>
          </a:prstGeom>
          <a:noFill/>
          <a:ln w="22229" cap="flat">
            <a:solidFill>
              <a:srgbClr val="191F71"/>
            </a:solidFill>
            <a:custDash>
              <a:ds d="100000" sp="100000"/>
            </a:custDash>
            <a:miter/>
            <a:tailEnd type="arrow"/>
          </a:ln>
        </p:spPr>
      </p:cxnSp>
      <p:cxnSp>
        <p:nvCxnSpPr>
          <p:cNvPr id="30" name="Connector: Elbow 188">
            <a:extLst>
              <a:ext uri="{FF2B5EF4-FFF2-40B4-BE49-F238E27FC236}">
                <a16:creationId xmlns:a16="http://schemas.microsoft.com/office/drawing/2014/main" id="{C7E612D1-5E27-C74D-A771-22FBF3D9E359}"/>
              </a:ext>
            </a:extLst>
          </p:cNvPr>
          <p:cNvCxnSpPr>
            <a:stCxn id="19" idx="2"/>
            <a:endCxn id="103" idx="0"/>
          </p:cNvCxnSpPr>
          <p:nvPr/>
        </p:nvCxnSpPr>
        <p:spPr>
          <a:xfrm rot="5400000">
            <a:off x="2538109" y="2033981"/>
            <a:ext cx="185679" cy="1350112"/>
          </a:xfrm>
          <a:prstGeom prst="bentConnector3">
            <a:avLst>
              <a:gd name="adj1" fmla="val 50000"/>
            </a:avLst>
          </a:prstGeom>
          <a:noFill/>
          <a:ln w="22229" cap="flat">
            <a:solidFill>
              <a:srgbClr val="191F71"/>
            </a:solidFill>
            <a:custDash>
              <a:ds d="100000" sp="100000"/>
            </a:custDash>
            <a:miter/>
            <a:tailEnd type="arrow"/>
          </a:ln>
        </p:spPr>
      </p:cxnSp>
      <p:grpSp>
        <p:nvGrpSpPr>
          <p:cNvPr id="31" name="Group 84">
            <a:extLst>
              <a:ext uri="{FF2B5EF4-FFF2-40B4-BE49-F238E27FC236}">
                <a16:creationId xmlns:a16="http://schemas.microsoft.com/office/drawing/2014/main" id="{5F7A5810-9D21-114B-B8DE-AB1962C78937}"/>
              </a:ext>
            </a:extLst>
          </p:cNvPr>
          <p:cNvGrpSpPr/>
          <p:nvPr/>
        </p:nvGrpSpPr>
        <p:grpSpPr>
          <a:xfrm>
            <a:off x="9011933" y="2801877"/>
            <a:ext cx="2465688" cy="1643194"/>
            <a:chOff x="9011933" y="2801877"/>
            <a:chExt cx="2465688" cy="1643194"/>
          </a:xfrm>
        </p:grpSpPr>
        <p:sp>
          <p:nvSpPr>
            <p:cNvPr id="32" name="object 16">
              <a:extLst>
                <a:ext uri="{FF2B5EF4-FFF2-40B4-BE49-F238E27FC236}">
                  <a16:creationId xmlns:a16="http://schemas.microsoft.com/office/drawing/2014/main" id="{606A73A5-5E2A-5145-B5E5-1E64118CA4E9}"/>
                </a:ext>
              </a:extLst>
            </p:cNvPr>
            <p:cNvSpPr/>
            <p:nvPr/>
          </p:nvSpPr>
          <p:spPr>
            <a:xfrm>
              <a:off x="9022494" y="2953749"/>
              <a:ext cx="2444684" cy="1491322"/>
            </a:xfrm>
            <a:custGeom>
              <a:avLst/>
              <a:gdLst>
                <a:gd name="f0" fmla="val w"/>
                <a:gd name="f1" fmla="val h"/>
                <a:gd name="f2" fmla="val 0"/>
                <a:gd name="f3" fmla="val 2822575"/>
                <a:gd name="f4" fmla="val 1594485"/>
                <a:gd name="f5" fmla="val 1594103"/>
                <a:gd name="f6" fmla="val 2822448"/>
                <a:gd name="f7" fmla="*/ f0 1 2822575"/>
                <a:gd name="f8" fmla="*/ f1 1 1594485"/>
                <a:gd name="f9" fmla="+- f4 0 f2"/>
                <a:gd name="f10" fmla="+- f3 0 f2"/>
                <a:gd name="f11" fmla="*/ f10 1 2822575"/>
                <a:gd name="f12" fmla="*/ f9 1 1594485"/>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2822575" h="1594485">
                  <a:moveTo>
                    <a:pt x="f2" y="f5"/>
                  </a:moveTo>
                  <a:lnTo>
                    <a:pt x="f6" y="f5"/>
                  </a:lnTo>
                  <a:lnTo>
                    <a:pt x="f6" y="f2"/>
                  </a:lnTo>
                  <a:lnTo>
                    <a:pt x="f2" y="f2"/>
                  </a:lnTo>
                  <a:lnTo>
                    <a:pt x="f2" y="f5"/>
                  </a:lnTo>
                  <a:close/>
                </a:path>
              </a:pathLst>
            </a:custGeom>
            <a:solidFill>
              <a:srgbClr val="F9F9F9"/>
            </a:solidFill>
            <a:ln w="12188" cap="flat">
              <a:solidFill>
                <a:srgbClr val="30BA78"/>
              </a:solidFill>
              <a:custDash>
                <a:ds d="100000" sp="100000"/>
              </a:custDash>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sp>
          <p:nvSpPr>
            <p:cNvPr id="33" name="object 35">
              <a:extLst>
                <a:ext uri="{FF2B5EF4-FFF2-40B4-BE49-F238E27FC236}">
                  <a16:creationId xmlns:a16="http://schemas.microsoft.com/office/drawing/2014/main" id="{E43090C2-621B-7D4E-BA40-88A3BD43C466}"/>
                </a:ext>
              </a:extLst>
            </p:cNvPr>
            <p:cNvSpPr/>
            <p:nvPr/>
          </p:nvSpPr>
          <p:spPr>
            <a:xfrm>
              <a:off x="9011933" y="3422599"/>
              <a:ext cx="2455127" cy="0"/>
            </a:xfrm>
            <a:custGeom>
              <a:avLst/>
              <a:gdLst>
                <a:gd name="f0" fmla="val w"/>
                <a:gd name="f1" fmla="val h"/>
                <a:gd name="f2" fmla="val 0"/>
                <a:gd name="f3" fmla="val 2834640"/>
                <a:gd name="f4" fmla="val 13970"/>
                <a:gd name="f5" fmla="val 13462"/>
                <a:gd name="f6" fmla="val 2834386"/>
                <a:gd name="f7" fmla="*/ f0 1 2834640"/>
                <a:gd name="f8" fmla="*/ f1 1 13970"/>
                <a:gd name="f9" fmla="+- f4 0 f2"/>
                <a:gd name="f10" fmla="+- f3 0 f2"/>
                <a:gd name="f11" fmla="*/ f10 1 2834640"/>
                <a:gd name="f12" fmla="*/ f9 1 1397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2834640" h="13970">
                  <a:moveTo>
                    <a:pt x="f2" y="f5"/>
                  </a:moveTo>
                  <a:lnTo>
                    <a:pt x="f6" y="f2"/>
                  </a:lnTo>
                </a:path>
              </a:pathLst>
            </a:custGeom>
            <a:noFill/>
            <a:ln w="6099" cap="flat">
              <a:solidFill>
                <a:srgbClr val="30BA78"/>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sp>
          <p:nvSpPr>
            <p:cNvPr id="34" name="object 41">
              <a:extLst>
                <a:ext uri="{FF2B5EF4-FFF2-40B4-BE49-F238E27FC236}">
                  <a16:creationId xmlns:a16="http://schemas.microsoft.com/office/drawing/2014/main" id="{6E5C2CE4-85D1-BB41-927F-80253E3A7311}"/>
                </a:ext>
              </a:extLst>
            </p:cNvPr>
            <p:cNvSpPr/>
            <p:nvPr/>
          </p:nvSpPr>
          <p:spPr>
            <a:xfrm>
              <a:off x="9022494" y="3691652"/>
              <a:ext cx="2455127" cy="0"/>
            </a:xfrm>
            <a:custGeom>
              <a:avLst/>
              <a:gdLst>
                <a:gd name="f0" fmla="val w"/>
                <a:gd name="f1" fmla="val h"/>
                <a:gd name="f2" fmla="val 0"/>
                <a:gd name="f3" fmla="val 2834640"/>
                <a:gd name="f4" fmla="val 13970"/>
                <a:gd name="f5" fmla="val 13462"/>
                <a:gd name="f6" fmla="val 2834385"/>
                <a:gd name="f7" fmla="*/ f0 1 2834640"/>
                <a:gd name="f8" fmla="*/ f1 1 13970"/>
                <a:gd name="f9" fmla="+- f4 0 f2"/>
                <a:gd name="f10" fmla="+- f3 0 f2"/>
                <a:gd name="f11" fmla="*/ f10 1 2834640"/>
                <a:gd name="f12" fmla="*/ f9 1 1397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2834640" h="13970">
                  <a:moveTo>
                    <a:pt x="f2" y="f5"/>
                  </a:moveTo>
                  <a:lnTo>
                    <a:pt x="f6" y="f2"/>
                  </a:lnTo>
                </a:path>
              </a:pathLst>
            </a:custGeom>
            <a:noFill/>
            <a:ln w="6099" cap="flat">
              <a:solidFill>
                <a:srgbClr val="30BA78"/>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sp>
          <p:nvSpPr>
            <p:cNvPr id="35" name="object 42">
              <a:extLst>
                <a:ext uri="{FF2B5EF4-FFF2-40B4-BE49-F238E27FC236}">
                  <a16:creationId xmlns:a16="http://schemas.microsoft.com/office/drawing/2014/main" id="{FA68F831-DE7D-994B-8F9C-BC4149A974D8}"/>
                </a:ext>
              </a:extLst>
            </p:cNvPr>
            <p:cNvSpPr txBox="1"/>
            <p:nvPr/>
          </p:nvSpPr>
          <p:spPr>
            <a:xfrm>
              <a:off x="9092683" y="3246165"/>
              <a:ext cx="609904" cy="93223"/>
            </a:xfrm>
            <a:prstGeom prst="rect">
              <a:avLst/>
            </a:prstGeom>
            <a:noFill/>
            <a:ln cap="flat">
              <a:noFill/>
            </a:ln>
          </p:spPr>
          <p:txBody>
            <a:bodyPr vert="horz" wrap="square" lIns="0" tIns="0" rIns="0" bIns="0" anchor="ctr" anchorCtr="0" compatLnSpc="1">
              <a:spAutoFit/>
            </a:bodyPr>
            <a:lstStyle/>
            <a:p>
              <a:pPr marL="12701" marR="0" lvl="0" indent="0" algn="l" defTabSz="914400" rtl="0" fontAlgn="auto" hangingPunct="1">
                <a:lnSpc>
                  <a:spcPct val="100000"/>
                </a:lnSpc>
                <a:spcBef>
                  <a:spcPts val="10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30BA78"/>
                  </a:solidFill>
                  <a:uFillTx/>
                  <a:latin typeface="Poppins Medium"/>
                  <a:cs typeface="Arial"/>
                </a:rPr>
                <a:t>Control</a:t>
              </a:r>
              <a:r>
                <a:rPr lang="en-US" sz="700" b="0" i="0" u="none" strike="noStrike" kern="1200" cap="none" spc="-45" baseline="0">
                  <a:solidFill>
                    <a:srgbClr val="30BA78"/>
                  </a:solidFill>
                  <a:uFillTx/>
                  <a:latin typeface="Poppins Medium"/>
                  <a:cs typeface="Arial"/>
                </a:rPr>
                <a:t> </a:t>
              </a:r>
              <a:r>
                <a:rPr lang="en-US" sz="700" b="0" i="0" u="none" strike="noStrike" kern="1200" cap="none" spc="0" baseline="0">
                  <a:solidFill>
                    <a:srgbClr val="30BA78"/>
                  </a:solidFill>
                  <a:uFillTx/>
                  <a:latin typeface="Poppins Medium"/>
                  <a:cs typeface="Arial"/>
                </a:rPr>
                <a:t>Plane</a:t>
              </a:r>
            </a:p>
          </p:txBody>
        </p:sp>
        <p:sp>
          <p:nvSpPr>
            <p:cNvPr id="36" name="object 43">
              <a:extLst>
                <a:ext uri="{FF2B5EF4-FFF2-40B4-BE49-F238E27FC236}">
                  <a16:creationId xmlns:a16="http://schemas.microsoft.com/office/drawing/2014/main" id="{9BE90A9F-8337-D545-8D65-57346DF7B26E}"/>
                </a:ext>
              </a:extLst>
            </p:cNvPr>
            <p:cNvSpPr txBox="1"/>
            <p:nvPr/>
          </p:nvSpPr>
          <p:spPr>
            <a:xfrm>
              <a:off x="9092683" y="3508187"/>
              <a:ext cx="765398" cy="107725"/>
            </a:xfrm>
            <a:prstGeom prst="rect">
              <a:avLst/>
            </a:prstGeom>
            <a:noFill/>
            <a:ln cap="flat">
              <a:noFill/>
            </a:ln>
          </p:spPr>
          <p:txBody>
            <a:bodyPr vert="horz" wrap="square" lIns="0" tIns="0" rIns="0" bIns="0" anchor="ctr" anchorCtr="0" compatLnSpc="1">
              <a:spAutoFit/>
            </a:bodyPr>
            <a:lstStyle/>
            <a:p>
              <a:pPr marL="0" marR="0" lvl="0" indent="0" algn="l" defTabSz="914400" rtl="0" fontAlgn="auto" hangingPunct="1">
                <a:lnSpc>
                  <a:spcPct val="100000"/>
                </a:lnSpc>
                <a:spcBef>
                  <a:spcPts val="105"/>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30BA78"/>
                  </a:solidFill>
                  <a:uFillTx/>
                  <a:latin typeface="Poppins Medium"/>
                  <a:cs typeface="Arial"/>
                </a:rPr>
                <a:t>etcd</a:t>
              </a:r>
            </a:p>
          </p:txBody>
        </p:sp>
        <p:sp>
          <p:nvSpPr>
            <p:cNvPr id="37" name="object 44">
              <a:extLst>
                <a:ext uri="{FF2B5EF4-FFF2-40B4-BE49-F238E27FC236}">
                  <a16:creationId xmlns:a16="http://schemas.microsoft.com/office/drawing/2014/main" id="{12E4F6F0-28DA-514B-9834-A308C3CB14EF}"/>
                </a:ext>
              </a:extLst>
            </p:cNvPr>
            <p:cNvSpPr txBox="1"/>
            <p:nvPr/>
          </p:nvSpPr>
          <p:spPr>
            <a:xfrm>
              <a:off x="9092683" y="3758851"/>
              <a:ext cx="338099" cy="93223"/>
            </a:xfrm>
            <a:prstGeom prst="rect">
              <a:avLst/>
            </a:prstGeom>
            <a:noFill/>
            <a:ln cap="flat">
              <a:noFill/>
            </a:ln>
          </p:spPr>
          <p:txBody>
            <a:bodyPr vert="horz" wrap="square" lIns="0" tIns="0" rIns="0" bIns="0" anchor="ctr" anchorCtr="0" compatLnSpc="1">
              <a:spAutoFit/>
            </a:bodyPr>
            <a:lstStyle/>
            <a:p>
              <a:pPr marL="12701" marR="0" lvl="0" indent="0" algn="l" defTabSz="914400" rtl="0" fontAlgn="auto" hangingPunct="1">
                <a:lnSpc>
                  <a:spcPct val="100000"/>
                </a:lnSpc>
                <a:spcBef>
                  <a:spcPts val="100"/>
                </a:spcBef>
                <a:spcAft>
                  <a:spcPts val="0"/>
                </a:spcAft>
                <a:buNone/>
                <a:tabLst/>
                <a:defRPr sz="1800" b="0" i="0" u="none" strike="noStrike" kern="0" cap="none" spc="0" baseline="0">
                  <a:solidFill>
                    <a:srgbClr val="000000"/>
                  </a:solidFill>
                  <a:uFillTx/>
                </a:defRPr>
              </a:pPr>
              <a:r>
                <a:rPr lang="en-US" sz="700" b="0" i="0" u="none" strike="noStrike" kern="1200" cap="none" spc="20" baseline="0">
                  <a:solidFill>
                    <a:srgbClr val="30BA78"/>
                  </a:solidFill>
                  <a:uFillTx/>
                  <a:latin typeface="Poppins Medium"/>
                  <a:cs typeface="Arial"/>
                </a:rPr>
                <a:t>W</a:t>
              </a:r>
              <a:r>
                <a:rPr lang="en-US" sz="700" b="0" i="0" u="none" strike="noStrike" kern="1200" cap="none" spc="-5" baseline="0">
                  <a:solidFill>
                    <a:srgbClr val="30BA78"/>
                  </a:solidFill>
                  <a:uFillTx/>
                  <a:latin typeface="Poppins Medium"/>
                  <a:cs typeface="Arial"/>
                </a:rPr>
                <a:t>or</a:t>
              </a:r>
              <a:r>
                <a:rPr lang="en-US" sz="700" b="0" i="0" u="none" strike="noStrike" kern="1200" cap="none" spc="0" baseline="0">
                  <a:solidFill>
                    <a:srgbClr val="30BA78"/>
                  </a:solidFill>
                  <a:uFillTx/>
                  <a:latin typeface="Poppins Medium"/>
                  <a:cs typeface="Arial"/>
                </a:rPr>
                <a:t>k</a:t>
              </a:r>
              <a:r>
                <a:rPr lang="en-US" sz="700" b="0" i="0" u="none" strike="noStrike" kern="1200" cap="none" spc="-5" baseline="0">
                  <a:solidFill>
                    <a:srgbClr val="30BA78"/>
                  </a:solidFill>
                  <a:uFillTx/>
                  <a:latin typeface="Poppins Medium"/>
                  <a:cs typeface="Arial"/>
                </a:rPr>
                <a:t>e</a:t>
              </a:r>
              <a:r>
                <a:rPr lang="en-US" sz="700" b="0" i="0" u="none" strike="noStrike" kern="1200" cap="none" spc="0" baseline="0">
                  <a:solidFill>
                    <a:srgbClr val="30BA78"/>
                  </a:solidFill>
                  <a:uFillTx/>
                  <a:latin typeface="Poppins Medium"/>
                  <a:cs typeface="Arial"/>
                </a:rPr>
                <a:t>r</a:t>
              </a:r>
            </a:p>
          </p:txBody>
        </p:sp>
        <p:sp>
          <p:nvSpPr>
            <p:cNvPr id="38" name="object 30">
              <a:extLst>
                <a:ext uri="{FF2B5EF4-FFF2-40B4-BE49-F238E27FC236}">
                  <a16:creationId xmlns:a16="http://schemas.microsoft.com/office/drawing/2014/main" id="{91C3E44F-C53C-E442-8B98-4881B3F014A5}"/>
                </a:ext>
              </a:extLst>
            </p:cNvPr>
            <p:cNvSpPr txBox="1"/>
            <p:nvPr/>
          </p:nvSpPr>
          <p:spPr>
            <a:xfrm>
              <a:off x="9731063" y="3474537"/>
              <a:ext cx="360785" cy="175025"/>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grpSp>
          <p:nvGrpSpPr>
            <p:cNvPr id="39" name="Group 53">
              <a:extLst>
                <a:ext uri="{FF2B5EF4-FFF2-40B4-BE49-F238E27FC236}">
                  <a16:creationId xmlns:a16="http://schemas.microsoft.com/office/drawing/2014/main" id="{DE71129A-5AD0-6A45-93D4-2B9973748002}"/>
                </a:ext>
              </a:extLst>
            </p:cNvPr>
            <p:cNvGrpSpPr/>
            <p:nvPr/>
          </p:nvGrpSpPr>
          <p:grpSpPr>
            <a:xfrm>
              <a:off x="9683441" y="3732791"/>
              <a:ext cx="427463" cy="407694"/>
              <a:chOff x="9683441" y="3732791"/>
              <a:chExt cx="427463" cy="407694"/>
            </a:xfrm>
          </p:grpSpPr>
          <p:sp>
            <p:nvSpPr>
              <p:cNvPr id="40" name="Rectangle 63">
                <a:extLst>
                  <a:ext uri="{FF2B5EF4-FFF2-40B4-BE49-F238E27FC236}">
                    <a16:creationId xmlns:a16="http://schemas.microsoft.com/office/drawing/2014/main" id="{85EA2A76-0E2A-5543-83C2-F1E59699294F}"/>
                  </a:ext>
                </a:extLst>
              </p:cNvPr>
              <p:cNvSpPr/>
              <p:nvPr/>
            </p:nvSpPr>
            <p:spPr>
              <a:xfrm>
                <a:off x="9683441" y="3732791"/>
                <a:ext cx="427463" cy="407694"/>
              </a:xfrm>
              <a:prstGeom prst="rect">
                <a:avLst/>
              </a:prstGeom>
              <a:solidFill>
                <a:srgbClr val="192072"/>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 b="0" i="0" u="none" strike="noStrike" kern="1200" cap="none" spc="-5" baseline="0">
                  <a:solidFill>
                    <a:srgbClr val="FFFFFF"/>
                  </a:solidFill>
                  <a:uFillTx/>
                  <a:latin typeface="Poppins Light"/>
                  <a:cs typeface="Aria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5" baseline="0">
                    <a:solidFill>
                      <a:srgbClr val="FFFFFF"/>
                    </a:solidFill>
                    <a:uFillTx/>
                    <a:latin typeface="Poppins Light"/>
                    <a:cs typeface="Arial"/>
                  </a:rPr>
                  <a:t>Node</a:t>
                </a:r>
                <a:endParaRPr lang="en-US" sz="700" b="0" i="0" u="none" strike="noStrike" kern="1200" cap="none" spc="0" baseline="0">
                  <a:solidFill>
                    <a:srgbClr val="FFFFFF"/>
                  </a:solidFill>
                  <a:uFillTx/>
                  <a:latin typeface="Poppins Light"/>
                </a:endParaRPr>
              </a:p>
            </p:txBody>
          </p:sp>
          <p:sp>
            <p:nvSpPr>
              <p:cNvPr id="41" name="Rectangle 64">
                <a:extLst>
                  <a:ext uri="{FF2B5EF4-FFF2-40B4-BE49-F238E27FC236}">
                    <a16:creationId xmlns:a16="http://schemas.microsoft.com/office/drawing/2014/main" id="{B707DF26-5FE3-784F-A157-42018056F051}"/>
                  </a:ext>
                </a:extLst>
              </p:cNvPr>
              <p:cNvSpPr/>
              <p:nvPr/>
            </p:nvSpPr>
            <p:spPr>
              <a:xfrm>
                <a:off x="9768955" y="3929542"/>
                <a:ext cx="285000" cy="139839"/>
              </a:xfrm>
              <a:prstGeom prst="rect">
                <a:avLst/>
              </a:prstGeom>
              <a:solidFill>
                <a:srgbClr val="5E22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none" strike="noStrike" kern="1200" cap="none" spc="0" baseline="0">
                  <a:solidFill>
                    <a:srgbClr val="FFFFFF"/>
                  </a:solidFill>
                  <a:uFillTx/>
                  <a:latin typeface="Poppins Light"/>
                </a:endParaRPr>
              </a:p>
            </p:txBody>
          </p:sp>
        </p:grpSp>
        <p:sp>
          <p:nvSpPr>
            <p:cNvPr id="42" name="object 30">
              <a:extLst>
                <a:ext uri="{FF2B5EF4-FFF2-40B4-BE49-F238E27FC236}">
                  <a16:creationId xmlns:a16="http://schemas.microsoft.com/office/drawing/2014/main" id="{9860C5E8-6992-B04B-B355-8AAF80DC2FBF}"/>
                </a:ext>
              </a:extLst>
            </p:cNvPr>
            <p:cNvSpPr txBox="1"/>
            <p:nvPr/>
          </p:nvSpPr>
          <p:spPr>
            <a:xfrm>
              <a:off x="9731063" y="3205264"/>
              <a:ext cx="360785" cy="175025"/>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sp>
          <p:nvSpPr>
            <p:cNvPr id="43" name="object 30">
              <a:extLst>
                <a:ext uri="{FF2B5EF4-FFF2-40B4-BE49-F238E27FC236}">
                  <a16:creationId xmlns:a16="http://schemas.microsoft.com/office/drawing/2014/main" id="{F126AFF4-0BDF-1940-8BDD-119277FC3B50}"/>
                </a:ext>
              </a:extLst>
            </p:cNvPr>
            <p:cNvSpPr txBox="1"/>
            <p:nvPr/>
          </p:nvSpPr>
          <p:spPr>
            <a:xfrm>
              <a:off x="10158215" y="3474537"/>
              <a:ext cx="360785" cy="175025"/>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grpSp>
          <p:nvGrpSpPr>
            <p:cNvPr id="44" name="Group 71">
              <a:extLst>
                <a:ext uri="{FF2B5EF4-FFF2-40B4-BE49-F238E27FC236}">
                  <a16:creationId xmlns:a16="http://schemas.microsoft.com/office/drawing/2014/main" id="{CF20ABCF-941F-E141-A608-27522D1DCBD3}"/>
                </a:ext>
              </a:extLst>
            </p:cNvPr>
            <p:cNvGrpSpPr/>
            <p:nvPr/>
          </p:nvGrpSpPr>
          <p:grpSpPr>
            <a:xfrm>
              <a:off x="10124876" y="3732791"/>
              <a:ext cx="432227" cy="407694"/>
              <a:chOff x="10124876" y="3732791"/>
              <a:chExt cx="432227" cy="407694"/>
            </a:xfrm>
          </p:grpSpPr>
          <p:sp>
            <p:nvSpPr>
              <p:cNvPr id="45" name="Rectangle 72">
                <a:extLst>
                  <a:ext uri="{FF2B5EF4-FFF2-40B4-BE49-F238E27FC236}">
                    <a16:creationId xmlns:a16="http://schemas.microsoft.com/office/drawing/2014/main" id="{8520E401-D4B3-6D47-A1D0-AD079D07717C}"/>
                  </a:ext>
                </a:extLst>
              </p:cNvPr>
              <p:cNvSpPr/>
              <p:nvPr/>
            </p:nvSpPr>
            <p:spPr>
              <a:xfrm>
                <a:off x="10124876" y="3732791"/>
                <a:ext cx="432227" cy="407694"/>
              </a:xfrm>
              <a:prstGeom prst="rect">
                <a:avLst/>
              </a:prstGeom>
              <a:solidFill>
                <a:srgbClr val="192072"/>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 b="0" i="0" u="none" strike="noStrike" kern="1200" cap="none" spc="-5" baseline="0">
                  <a:solidFill>
                    <a:srgbClr val="FFFFFF"/>
                  </a:solidFill>
                  <a:uFillTx/>
                  <a:latin typeface="Poppins Light"/>
                  <a:cs typeface="Aria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5" baseline="0">
                    <a:solidFill>
                      <a:srgbClr val="FFFFFF"/>
                    </a:solidFill>
                    <a:uFillTx/>
                    <a:latin typeface="Poppins Light"/>
                    <a:cs typeface="Arial"/>
                  </a:rPr>
                  <a:t>Node</a:t>
                </a:r>
                <a:endParaRPr lang="en-US" sz="700" b="0" i="0" u="none" strike="noStrike" kern="1200" cap="none" spc="0" baseline="0">
                  <a:solidFill>
                    <a:srgbClr val="FFFFFF"/>
                  </a:solidFill>
                  <a:uFillTx/>
                  <a:latin typeface="Poppins Light"/>
                </a:endParaRPr>
              </a:p>
            </p:txBody>
          </p:sp>
          <p:sp>
            <p:nvSpPr>
              <p:cNvPr id="46" name="Rectangle 73">
                <a:extLst>
                  <a:ext uri="{FF2B5EF4-FFF2-40B4-BE49-F238E27FC236}">
                    <a16:creationId xmlns:a16="http://schemas.microsoft.com/office/drawing/2014/main" id="{1FA8579B-F1DD-DE4C-9938-91D05119B5B1}"/>
                  </a:ext>
                </a:extLst>
              </p:cNvPr>
              <p:cNvSpPr/>
              <p:nvPr/>
            </p:nvSpPr>
            <p:spPr>
              <a:xfrm>
                <a:off x="10196108" y="3929542"/>
                <a:ext cx="285000" cy="139839"/>
              </a:xfrm>
              <a:prstGeom prst="rect">
                <a:avLst/>
              </a:prstGeom>
              <a:solidFill>
                <a:srgbClr val="5E22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none" strike="noStrike" kern="1200" cap="none" spc="0" baseline="0">
                  <a:solidFill>
                    <a:srgbClr val="FFFFFF"/>
                  </a:solidFill>
                  <a:uFillTx/>
                  <a:latin typeface="Poppins Light"/>
                </a:endParaRPr>
              </a:p>
            </p:txBody>
          </p:sp>
        </p:grpSp>
        <p:sp>
          <p:nvSpPr>
            <p:cNvPr id="47" name="object 30">
              <a:extLst>
                <a:ext uri="{FF2B5EF4-FFF2-40B4-BE49-F238E27FC236}">
                  <a16:creationId xmlns:a16="http://schemas.microsoft.com/office/drawing/2014/main" id="{A771E3AE-1102-AF48-9989-66E06ACC83F3}"/>
                </a:ext>
              </a:extLst>
            </p:cNvPr>
            <p:cNvSpPr txBox="1"/>
            <p:nvPr/>
          </p:nvSpPr>
          <p:spPr>
            <a:xfrm>
              <a:off x="10158215" y="3205264"/>
              <a:ext cx="360785" cy="175025"/>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sp>
          <p:nvSpPr>
            <p:cNvPr id="48" name="object 30">
              <a:extLst>
                <a:ext uri="{FF2B5EF4-FFF2-40B4-BE49-F238E27FC236}">
                  <a16:creationId xmlns:a16="http://schemas.microsoft.com/office/drawing/2014/main" id="{1F83F6E2-70A2-854A-927A-E70BF428B580}"/>
                </a:ext>
              </a:extLst>
            </p:cNvPr>
            <p:cNvSpPr txBox="1"/>
            <p:nvPr/>
          </p:nvSpPr>
          <p:spPr>
            <a:xfrm>
              <a:off x="10585368" y="3474537"/>
              <a:ext cx="360785" cy="175025"/>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grpSp>
          <p:nvGrpSpPr>
            <p:cNvPr id="49" name="Group 76">
              <a:extLst>
                <a:ext uri="{FF2B5EF4-FFF2-40B4-BE49-F238E27FC236}">
                  <a16:creationId xmlns:a16="http://schemas.microsoft.com/office/drawing/2014/main" id="{A71F4A2E-15F8-2649-ADC2-9450685A78E2}"/>
                </a:ext>
              </a:extLst>
            </p:cNvPr>
            <p:cNvGrpSpPr/>
            <p:nvPr/>
          </p:nvGrpSpPr>
          <p:grpSpPr>
            <a:xfrm>
              <a:off x="10585368" y="3728027"/>
              <a:ext cx="422699" cy="407694"/>
              <a:chOff x="10585368" y="3728027"/>
              <a:chExt cx="422699" cy="407694"/>
            </a:xfrm>
          </p:grpSpPr>
          <p:sp>
            <p:nvSpPr>
              <p:cNvPr id="50" name="Rectangle 77">
                <a:extLst>
                  <a:ext uri="{FF2B5EF4-FFF2-40B4-BE49-F238E27FC236}">
                    <a16:creationId xmlns:a16="http://schemas.microsoft.com/office/drawing/2014/main" id="{7C5B6349-17C9-F34C-8142-58D3DB9BF547}"/>
                  </a:ext>
                </a:extLst>
              </p:cNvPr>
              <p:cNvSpPr/>
              <p:nvPr/>
            </p:nvSpPr>
            <p:spPr>
              <a:xfrm>
                <a:off x="10585368" y="3728027"/>
                <a:ext cx="422699" cy="407694"/>
              </a:xfrm>
              <a:prstGeom prst="rect">
                <a:avLst/>
              </a:prstGeom>
              <a:solidFill>
                <a:srgbClr val="192072"/>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 b="0" i="0" u="none" strike="noStrike" kern="1200" cap="none" spc="-5" baseline="0">
                  <a:solidFill>
                    <a:srgbClr val="FFFFFF"/>
                  </a:solidFill>
                  <a:uFillTx/>
                  <a:latin typeface="Poppins Light"/>
                  <a:cs typeface="Aria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5" baseline="0">
                    <a:solidFill>
                      <a:srgbClr val="FFFFFF"/>
                    </a:solidFill>
                    <a:uFillTx/>
                    <a:latin typeface="Poppins Light"/>
                    <a:cs typeface="Arial"/>
                  </a:rPr>
                  <a:t>Node</a:t>
                </a:r>
                <a:endParaRPr lang="en-US" sz="700" b="0" i="0" u="none" strike="noStrike" kern="1200" cap="none" spc="0" baseline="0">
                  <a:solidFill>
                    <a:srgbClr val="FFFFFF"/>
                  </a:solidFill>
                  <a:uFillTx/>
                  <a:latin typeface="Poppins Light"/>
                </a:endParaRPr>
              </a:p>
            </p:txBody>
          </p:sp>
          <p:sp>
            <p:nvSpPr>
              <p:cNvPr id="51" name="Rectangle 78">
                <a:extLst>
                  <a:ext uri="{FF2B5EF4-FFF2-40B4-BE49-F238E27FC236}">
                    <a16:creationId xmlns:a16="http://schemas.microsoft.com/office/drawing/2014/main" id="{89507283-8CCE-6548-A172-62D8FEC37E43}"/>
                  </a:ext>
                </a:extLst>
              </p:cNvPr>
              <p:cNvSpPr/>
              <p:nvPr/>
            </p:nvSpPr>
            <p:spPr>
              <a:xfrm>
                <a:off x="10623270" y="3929542"/>
                <a:ext cx="285000" cy="139839"/>
              </a:xfrm>
              <a:prstGeom prst="rect">
                <a:avLst/>
              </a:prstGeom>
              <a:solidFill>
                <a:srgbClr val="5E22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none" strike="noStrike" kern="1200" cap="none" spc="0" baseline="0">
                  <a:solidFill>
                    <a:srgbClr val="FFFFFF"/>
                  </a:solidFill>
                  <a:uFillTx/>
                  <a:latin typeface="Poppins Light"/>
                </a:endParaRPr>
              </a:p>
            </p:txBody>
          </p:sp>
        </p:grpSp>
        <p:grpSp>
          <p:nvGrpSpPr>
            <p:cNvPr id="52" name="Group 79">
              <a:extLst>
                <a:ext uri="{FF2B5EF4-FFF2-40B4-BE49-F238E27FC236}">
                  <a16:creationId xmlns:a16="http://schemas.microsoft.com/office/drawing/2014/main" id="{D21DAB77-9F43-A343-8353-C9A25A3B00A8}"/>
                </a:ext>
              </a:extLst>
            </p:cNvPr>
            <p:cNvGrpSpPr/>
            <p:nvPr/>
          </p:nvGrpSpPr>
          <p:grpSpPr>
            <a:xfrm>
              <a:off x="11012530" y="3728027"/>
              <a:ext cx="446510" cy="407694"/>
              <a:chOff x="11012530" y="3728027"/>
              <a:chExt cx="446510" cy="407694"/>
            </a:xfrm>
          </p:grpSpPr>
          <p:sp>
            <p:nvSpPr>
              <p:cNvPr id="53" name="Rectangle 80">
                <a:extLst>
                  <a:ext uri="{FF2B5EF4-FFF2-40B4-BE49-F238E27FC236}">
                    <a16:creationId xmlns:a16="http://schemas.microsoft.com/office/drawing/2014/main" id="{77612CDA-27B6-6143-B3BC-6C80DE4B87A2}"/>
                  </a:ext>
                </a:extLst>
              </p:cNvPr>
              <p:cNvSpPr/>
              <p:nvPr/>
            </p:nvSpPr>
            <p:spPr>
              <a:xfrm>
                <a:off x="11012530" y="3728027"/>
                <a:ext cx="446510" cy="407694"/>
              </a:xfrm>
              <a:prstGeom prst="rect">
                <a:avLst/>
              </a:prstGeom>
              <a:solidFill>
                <a:srgbClr val="192072"/>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 b="0" i="0" u="none" strike="noStrike" kern="1200" cap="none" spc="-5" baseline="0">
                  <a:solidFill>
                    <a:srgbClr val="FFFFFF"/>
                  </a:solidFill>
                  <a:uFillTx/>
                  <a:latin typeface="Poppins Light"/>
                  <a:cs typeface="Aria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5" baseline="0">
                    <a:solidFill>
                      <a:srgbClr val="FFFFFF"/>
                    </a:solidFill>
                    <a:uFillTx/>
                    <a:latin typeface="Poppins Light"/>
                    <a:cs typeface="Arial"/>
                  </a:rPr>
                  <a:t>Node</a:t>
                </a:r>
                <a:endParaRPr lang="en-US" sz="700" b="0" i="0" u="none" strike="noStrike" kern="1200" cap="none" spc="0" baseline="0">
                  <a:solidFill>
                    <a:srgbClr val="FFFFFF"/>
                  </a:solidFill>
                  <a:uFillTx/>
                  <a:latin typeface="Poppins Light"/>
                </a:endParaRPr>
              </a:p>
            </p:txBody>
          </p:sp>
          <p:sp>
            <p:nvSpPr>
              <p:cNvPr id="54" name="Rectangle 81">
                <a:extLst>
                  <a:ext uri="{FF2B5EF4-FFF2-40B4-BE49-F238E27FC236}">
                    <a16:creationId xmlns:a16="http://schemas.microsoft.com/office/drawing/2014/main" id="{142832E0-A6C0-1642-B5FC-C5D46404C835}"/>
                  </a:ext>
                </a:extLst>
              </p:cNvPr>
              <p:cNvSpPr/>
              <p:nvPr/>
            </p:nvSpPr>
            <p:spPr>
              <a:xfrm>
                <a:off x="11050423" y="3929542"/>
                <a:ext cx="285000" cy="139839"/>
              </a:xfrm>
              <a:prstGeom prst="rect">
                <a:avLst/>
              </a:prstGeom>
              <a:solidFill>
                <a:srgbClr val="5E22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none" strike="noStrike" kern="1200" cap="none" spc="0" baseline="0">
                  <a:solidFill>
                    <a:srgbClr val="FFFFFF"/>
                  </a:solidFill>
                  <a:uFillTx/>
                  <a:latin typeface="Poppins Light"/>
                </a:endParaRPr>
              </a:p>
            </p:txBody>
          </p:sp>
        </p:grpSp>
        <p:sp>
          <p:nvSpPr>
            <p:cNvPr id="55" name="Rectangle 82">
              <a:extLst>
                <a:ext uri="{FF2B5EF4-FFF2-40B4-BE49-F238E27FC236}">
                  <a16:creationId xmlns:a16="http://schemas.microsoft.com/office/drawing/2014/main" id="{B18D2374-CE17-8142-ADC7-858D731DE14A}"/>
                </a:ext>
              </a:extLst>
            </p:cNvPr>
            <p:cNvSpPr/>
            <p:nvPr/>
          </p:nvSpPr>
          <p:spPr>
            <a:xfrm>
              <a:off x="9477143" y="2801877"/>
              <a:ext cx="1535387" cy="304038"/>
            </a:xfrm>
            <a:prstGeom prst="rect">
              <a:avLst/>
            </a:prstGeom>
            <a:solidFill>
              <a:srgbClr val="FFFFFF"/>
            </a:solidFill>
            <a:ln w="12701" cap="flat">
              <a:solidFill>
                <a:srgbClr val="30BA78"/>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1200" cap="none" spc="0" baseline="0">
                  <a:solidFill>
                    <a:srgbClr val="30BA78"/>
                  </a:solidFill>
                  <a:uFillTx/>
                  <a:latin typeface="Poppins Light"/>
                </a:rPr>
                <a:t>Cluster 2 - test</a:t>
              </a:r>
            </a:p>
          </p:txBody>
        </p:sp>
      </p:grpSp>
      <p:sp>
        <p:nvSpPr>
          <p:cNvPr id="56" name="object 16">
            <a:extLst>
              <a:ext uri="{FF2B5EF4-FFF2-40B4-BE49-F238E27FC236}">
                <a16:creationId xmlns:a16="http://schemas.microsoft.com/office/drawing/2014/main" id="{CBA23EAE-F2C1-5142-A443-D2CF0FA8D413}"/>
              </a:ext>
            </a:extLst>
          </p:cNvPr>
          <p:cNvSpPr/>
          <p:nvPr/>
        </p:nvSpPr>
        <p:spPr>
          <a:xfrm>
            <a:off x="6322152" y="2953749"/>
            <a:ext cx="2444684" cy="1491322"/>
          </a:xfrm>
          <a:custGeom>
            <a:avLst/>
            <a:gdLst>
              <a:gd name="f0" fmla="val w"/>
              <a:gd name="f1" fmla="val h"/>
              <a:gd name="f2" fmla="val 0"/>
              <a:gd name="f3" fmla="val 2822575"/>
              <a:gd name="f4" fmla="val 1594485"/>
              <a:gd name="f5" fmla="val 1594103"/>
              <a:gd name="f6" fmla="val 2822448"/>
              <a:gd name="f7" fmla="*/ f0 1 2822575"/>
              <a:gd name="f8" fmla="*/ f1 1 1594485"/>
              <a:gd name="f9" fmla="+- f4 0 f2"/>
              <a:gd name="f10" fmla="+- f3 0 f2"/>
              <a:gd name="f11" fmla="*/ f10 1 2822575"/>
              <a:gd name="f12" fmla="*/ f9 1 1594485"/>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2822575" h="1594485">
                <a:moveTo>
                  <a:pt x="f2" y="f5"/>
                </a:moveTo>
                <a:lnTo>
                  <a:pt x="f6" y="f5"/>
                </a:lnTo>
                <a:lnTo>
                  <a:pt x="f6" y="f2"/>
                </a:lnTo>
                <a:lnTo>
                  <a:pt x="f2" y="f2"/>
                </a:lnTo>
                <a:lnTo>
                  <a:pt x="f2" y="f5"/>
                </a:lnTo>
                <a:close/>
              </a:path>
            </a:pathLst>
          </a:custGeom>
          <a:solidFill>
            <a:srgbClr val="F9F9F9"/>
          </a:solidFill>
          <a:ln w="12188" cap="flat">
            <a:solidFill>
              <a:srgbClr val="30BA78"/>
            </a:solidFill>
            <a:custDash>
              <a:ds d="100000" sp="100000"/>
            </a:custDash>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sp>
        <p:nvSpPr>
          <p:cNvPr id="57" name="object 35">
            <a:extLst>
              <a:ext uri="{FF2B5EF4-FFF2-40B4-BE49-F238E27FC236}">
                <a16:creationId xmlns:a16="http://schemas.microsoft.com/office/drawing/2014/main" id="{5751DBC1-5250-8247-AF75-04B4655B6D18}"/>
              </a:ext>
            </a:extLst>
          </p:cNvPr>
          <p:cNvSpPr/>
          <p:nvPr/>
        </p:nvSpPr>
        <p:spPr>
          <a:xfrm>
            <a:off x="6311591" y="3422599"/>
            <a:ext cx="2455127" cy="0"/>
          </a:xfrm>
          <a:custGeom>
            <a:avLst/>
            <a:gdLst>
              <a:gd name="f0" fmla="val w"/>
              <a:gd name="f1" fmla="val h"/>
              <a:gd name="f2" fmla="val 0"/>
              <a:gd name="f3" fmla="val 2834640"/>
              <a:gd name="f4" fmla="val 13970"/>
              <a:gd name="f5" fmla="val 13462"/>
              <a:gd name="f6" fmla="val 2834386"/>
              <a:gd name="f7" fmla="*/ f0 1 2834640"/>
              <a:gd name="f8" fmla="*/ f1 1 13970"/>
              <a:gd name="f9" fmla="+- f4 0 f2"/>
              <a:gd name="f10" fmla="+- f3 0 f2"/>
              <a:gd name="f11" fmla="*/ f10 1 2834640"/>
              <a:gd name="f12" fmla="*/ f9 1 1397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2834640" h="13970">
                <a:moveTo>
                  <a:pt x="f2" y="f5"/>
                </a:moveTo>
                <a:lnTo>
                  <a:pt x="f6" y="f2"/>
                </a:lnTo>
              </a:path>
            </a:pathLst>
          </a:custGeom>
          <a:noFill/>
          <a:ln w="6099" cap="flat">
            <a:solidFill>
              <a:srgbClr val="30BA78"/>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sp>
        <p:nvSpPr>
          <p:cNvPr id="58" name="object 41">
            <a:extLst>
              <a:ext uri="{FF2B5EF4-FFF2-40B4-BE49-F238E27FC236}">
                <a16:creationId xmlns:a16="http://schemas.microsoft.com/office/drawing/2014/main" id="{2E14F947-3DF8-334B-9656-E67132813F39}"/>
              </a:ext>
            </a:extLst>
          </p:cNvPr>
          <p:cNvSpPr/>
          <p:nvPr/>
        </p:nvSpPr>
        <p:spPr>
          <a:xfrm>
            <a:off x="6322152" y="3691652"/>
            <a:ext cx="2455127" cy="0"/>
          </a:xfrm>
          <a:custGeom>
            <a:avLst/>
            <a:gdLst>
              <a:gd name="f0" fmla="val w"/>
              <a:gd name="f1" fmla="val h"/>
              <a:gd name="f2" fmla="val 0"/>
              <a:gd name="f3" fmla="val 2834640"/>
              <a:gd name="f4" fmla="val 13970"/>
              <a:gd name="f5" fmla="val 13462"/>
              <a:gd name="f6" fmla="val 2834385"/>
              <a:gd name="f7" fmla="*/ f0 1 2834640"/>
              <a:gd name="f8" fmla="*/ f1 1 13970"/>
              <a:gd name="f9" fmla="+- f4 0 f2"/>
              <a:gd name="f10" fmla="+- f3 0 f2"/>
              <a:gd name="f11" fmla="*/ f10 1 2834640"/>
              <a:gd name="f12" fmla="*/ f9 1 1397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2834640" h="13970">
                <a:moveTo>
                  <a:pt x="f2" y="f5"/>
                </a:moveTo>
                <a:lnTo>
                  <a:pt x="f6" y="f2"/>
                </a:lnTo>
              </a:path>
            </a:pathLst>
          </a:custGeom>
          <a:noFill/>
          <a:ln w="6099" cap="flat">
            <a:solidFill>
              <a:srgbClr val="30BA78"/>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sp>
        <p:nvSpPr>
          <p:cNvPr id="59" name="object 42">
            <a:extLst>
              <a:ext uri="{FF2B5EF4-FFF2-40B4-BE49-F238E27FC236}">
                <a16:creationId xmlns:a16="http://schemas.microsoft.com/office/drawing/2014/main" id="{00E0875D-60AC-AF48-A359-31AEF51DCC04}"/>
              </a:ext>
            </a:extLst>
          </p:cNvPr>
          <p:cNvSpPr txBox="1"/>
          <p:nvPr/>
        </p:nvSpPr>
        <p:spPr>
          <a:xfrm>
            <a:off x="6392350" y="3246165"/>
            <a:ext cx="609904" cy="93223"/>
          </a:xfrm>
          <a:prstGeom prst="rect">
            <a:avLst/>
          </a:prstGeom>
          <a:noFill/>
          <a:ln cap="flat">
            <a:noFill/>
          </a:ln>
        </p:spPr>
        <p:txBody>
          <a:bodyPr vert="horz" wrap="square" lIns="0" tIns="0" rIns="0" bIns="0" anchor="ctr" anchorCtr="0" compatLnSpc="1">
            <a:spAutoFit/>
          </a:bodyPr>
          <a:lstStyle/>
          <a:p>
            <a:pPr marL="12701" marR="0" lvl="0" indent="0" algn="l" defTabSz="914400" rtl="0" fontAlgn="auto" hangingPunct="1">
              <a:lnSpc>
                <a:spcPct val="100000"/>
              </a:lnSpc>
              <a:spcBef>
                <a:spcPts val="10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30BA78"/>
                </a:solidFill>
                <a:uFillTx/>
                <a:latin typeface="Poppins Medium"/>
                <a:cs typeface="Arial"/>
              </a:rPr>
              <a:t>Control</a:t>
            </a:r>
            <a:r>
              <a:rPr lang="en-US" sz="700" b="0" i="0" u="none" strike="noStrike" kern="1200" cap="none" spc="-45" baseline="0">
                <a:solidFill>
                  <a:srgbClr val="30BA78"/>
                </a:solidFill>
                <a:uFillTx/>
                <a:latin typeface="Poppins Medium"/>
                <a:cs typeface="Arial"/>
              </a:rPr>
              <a:t> </a:t>
            </a:r>
            <a:r>
              <a:rPr lang="en-US" sz="700" b="0" i="0" u="none" strike="noStrike" kern="1200" cap="none" spc="0" baseline="0">
                <a:solidFill>
                  <a:srgbClr val="30BA78"/>
                </a:solidFill>
                <a:uFillTx/>
                <a:latin typeface="Poppins Medium"/>
                <a:cs typeface="Arial"/>
              </a:rPr>
              <a:t>Plane</a:t>
            </a:r>
          </a:p>
        </p:txBody>
      </p:sp>
      <p:sp>
        <p:nvSpPr>
          <p:cNvPr id="60" name="object 43">
            <a:extLst>
              <a:ext uri="{FF2B5EF4-FFF2-40B4-BE49-F238E27FC236}">
                <a16:creationId xmlns:a16="http://schemas.microsoft.com/office/drawing/2014/main" id="{81B7F9ED-FBA5-3244-BFCB-EDF0B3B11088}"/>
              </a:ext>
            </a:extLst>
          </p:cNvPr>
          <p:cNvSpPr txBox="1"/>
          <p:nvPr/>
        </p:nvSpPr>
        <p:spPr>
          <a:xfrm>
            <a:off x="6392350" y="3508187"/>
            <a:ext cx="765398" cy="107725"/>
          </a:xfrm>
          <a:prstGeom prst="rect">
            <a:avLst/>
          </a:prstGeom>
          <a:noFill/>
          <a:ln cap="flat">
            <a:noFill/>
          </a:ln>
        </p:spPr>
        <p:txBody>
          <a:bodyPr vert="horz" wrap="square" lIns="0" tIns="0" rIns="0" bIns="0" anchor="ctr" anchorCtr="0" compatLnSpc="1">
            <a:spAutoFit/>
          </a:bodyPr>
          <a:lstStyle/>
          <a:p>
            <a:pPr marL="0" marR="0" lvl="0" indent="0" algn="l" defTabSz="914400" rtl="0" fontAlgn="auto" hangingPunct="1">
              <a:lnSpc>
                <a:spcPct val="100000"/>
              </a:lnSpc>
              <a:spcBef>
                <a:spcPts val="105"/>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30BA78"/>
                </a:solidFill>
                <a:uFillTx/>
                <a:latin typeface="Poppins Medium"/>
                <a:cs typeface="Arial"/>
              </a:rPr>
              <a:t>etcd</a:t>
            </a:r>
          </a:p>
        </p:txBody>
      </p:sp>
      <p:sp>
        <p:nvSpPr>
          <p:cNvPr id="61" name="object 44">
            <a:extLst>
              <a:ext uri="{FF2B5EF4-FFF2-40B4-BE49-F238E27FC236}">
                <a16:creationId xmlns:a16="http://schemas.microsoft.com/office/drawing/2014/main" id="{E2935618-7B36-EA40-8C49-4AB2DC013563}"/>
              </a:ext>
            </a:extLst>
          </p:cNvPr>
          <p:cNvSpPr txBox="1"/>
          <p:nvPr/>
        </p:nvSpPr>
        <p:spPr>
          <a:xfrm>
            <a:off x="6392350" y="3758851"/>
            <a:ext cx="338099" cy="93223"/>
          </a:xfrm>
          <a:prstGeom prst="rect">
            <a:avLst/>
          </a:prstGeom>
          <a:noFill/>
          <a:ln cap="flat">
            <a:noFill/>
          </a:ln>
        </p:spPr>
        <p:txBody>
          <a:bodyPr vert="horz" wrap="square" lIns="0" tIns="0" rIns="0" bIns="0" anchor="ctr" anchorCtr="0" compatLnSpc="1">
            <a:spAutoFit/>
          </a:bodyPr>
          <a:lstStyle/>
          <a:p>
            <a:pPr marL="12701" marR="0" lvl="0" indent="0" algn="l" defTabSz="914400" rtl="0" fontAlgn="auto" hangingPunct="1">
              <a:lnSpc>
                <a:spcPct val="100000"/>
              </a:lnSpc>
              <a:spcBef>
                <a:spcPts val="100"/>
              </a:spcBef>
              <a:spcAft>
                <a:spcPts val="0"/>
              </a:spcAft>
              <a:buNone/>
              <a:tabLst/>
              <a:defRPr sz="1800" b="0" i="0" u="none" strike="noStrike" kern="0" cap="none" spc="0" baseline="0">
                <a:solidFill>
                  <a:srgbClr val="000000"/>
                </a:solidFill>
                <a:uFillTx/>
              </a:defRPr>
            </a:pPr>
            <a:r>
              <a:rPr lang="en-US" sz="700" b="0" i="0" u="none" strike="noStrike" kern="1200" cap="none" spc="20" baseline="0">
                <a:solidFill>
                  <a:srgbClr val="30BA78"/>
                </a:solidFill>
                <a:uFillTx/>
                <a:latin typeface="Poppins Medium"/>
                <a:cs typeface="Arial"/>
              </a:rPr>
              <a:t>W</a:t>
            </a:r>
            <a:r>
              <a:rPr lang="en-US" sz="700" b="0" i="0" u="none" strike="noStrike" kern="1200" cap="none" spc="-5" baseline="0">
                <a:solidFill>
                  <a:srgbClr val="30BA78"/>
                </a:solidFill>
                <a:uFillTx/>
                <a:latin typeface="Poppins Medium"/>
                <a:cs typeface="Arial"/>
              </a:rPr>
              <a:t>or</a:t>
            </a:r>
            <a:r>
              <a:rPr lang="en-US" sz="700" b="0" i="0" u="none" strike="noStrike" kern="1200" cap="none" spc="0" baseline="0">
                <a:solidFill>
                  <a:srgbClr val="30BA78"/>
                </a:solidFill>
                <a:uFillTx/>
                <a:latin typeface="Poppins Medium"/>
                <a:cs typeface="Arial"/>
              </a:rPr>
              <a:t>k</a:t>
            </a:r>
            <a:r>
              <a:rPr lang="en-US" sz="700" b="0" i="0" u="none" strike="noStrike" kern="1200" cap="none" spc="-5" baseline="0">
                <a:solidFill>
                  <a:srgbClr val="30BA78"/>
                </a:solidFill>
                <a:uFillTx/>
                <a:latin typeface="Poppins Medium"/>
                <a:cs typeface="Arial"/>
              </a:rPr>
              <a:t>e</a:t>
            </a:r>
            <a:r>
              <a:rPr lang="en-US" sz="700" b="0" i="0" u="none" strike="noStrike" kern="1200" cap="none" spc="0" baseline="0">
                <a:solidFill>
                  <a:srgbClr val="30BA78"/>
                </a:solidFill>
                <a:uFillTx/>
                <a:latin typeface="Poppins Medium"/>
                <a:cs typeface="Arial"/>
              </a:rPr>
              <a:t>r</a:t>
            </a:r>
          </a:p>
        </p:txBody>
      </p:sp>
      <p:sp>
        <p:nvSpPr>
          <p:cNvPr id="62" name="object 30">
            <a:extLst>
              <a:ext uri="{FF2B5EF4-FFF2-40B4-BE49-F238E27FC236}">
                <a16:creationId xmlns:a16="http://schemas.microsoft.com/office/drawing/2014/main" id="{45D3E54A-CD55-BF42-8008-0B232CA5C8BC}"/>
              </a:ext>
            </a:extLst>
          </p:cNvPr>
          <p:cNvSpPr txBox="1"/>
          <p:nvPr/>
        </p:nvSpPr>
        <p:spPr>
          <a:xfrm>
            <a:off x="7030721" y="3474537"/>
            <a:ext cx="360785" cy="175025"/>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grpSp>
        <p:nvGrpSpPr>
          <p:cNvPr id="63" name="Group 95">
            <a:extLst>
              <a:ext uri="{FF2B5EF4-FFF2-40B4-BE49-F238E27FC236}">
                <a16:creationId xmlns:a16="http://schemas.microsoft.com/office/drawing/2014/main" id="{615DA6D6-967A-E741-B807-42BC73829D11}"/>
              </a:ext>
            </a:extLst>
          </p:cNvPr>
          <p:cNvGrpSpPr/>
          <p:nvPr/>
        </p:nvGrpSpPr>
        <p:grpSpPr>
          <a:xfrm>
            <a:off x="7030721" y="3728027"/>
            <a:ext cx="422699" cy="407694"/>
            <a:chOff x="7030721" y="3728027"/>
            <a:chExt cx="422699" cy="407694"/>
          </a:xfrm>
        </p:grpSpPr>
        <p:sp>
          <p:nvSpPr>
            <p:cNvPr id="64" name="Rectangle 110">
              <a:extLst>
                <a:ext uri="{FF2B5EF4-FFF2-40B4-BE49-F238E27FC236}">
                  <a16:creationId xmlns:a16="http://schemas.microsoft.com/office/drawing/2014/main" id="{3C673755-DE2F-F549-A6C0-FE151F406A0C}"/>
                </a:ext>
              </a:extLst>
            </p:cNvPr>
            <p:cNvSpPr/>
            <p:nvPr/>
          </p:nvSpPr>
          <p:spPr>
            <a:xfrm>
              <a:off x="7030721" y="3728027"/>
              <a:ext cx="422699" cy="407694"/>
            </a:xfrm>
            <a:prstGeom prst="rect">
              <a:avLst/>
            </a:prstGeom>
            <a:solidFill>
              <a:srgbClr val="192072"/>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 b="0" i="0" u="none" strike="noStrike" kern="1200" cap="none" spc="-5" baseline="0">
                <a:solidFill>
                  <a:srgbClr val="FFFFFF"/>
                </a:solidFill>
                <a:uFillTx/>
                <a:latin typeface="Poppins Light"/>
                <a:cs typeface="Aria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5" baseline="0">
                  <a:solidFill>
                    <a:srgbClr val="FFFFFF"/>
                  </a:solidFill>
                  <a:uFillTx/>
                  <a:latin typeface="Poppins Light"/>
                  <a:cs typeface="Arial"/>
                </a:rPr>
                <a:t>Node</a:t>
              </a:r>
              <a:endParaRPr lang="en-US" sz="700" b="0" i="0" u="none" strike="noStrike" kern="1200" cap="none" spc="0" baseline="0">
                <a:solidFill>
                  <a:srgbClr val="FFFFFF"/>
                </a:solidFill>
                <a:uFillTx/>
                <a:latin typeface="Poppins Light"/>
              </a:endParaRPr>
            </a:p>
          </p:txBody>
        </p:sp>
        <p:sp>
          <p:nvSpPr>
            <p:cNvPr id="65" name="Rectangle 111">
              <a:extLst>
                <a:ext uri="{FF2B5EF4-FFF2-40B4-BE49-F238E27FC236}">
                  <a16:creationId xmlns:a16="http://schemas.microsoft.com/office/drawing/2014/main" id="{E7D4C31C-D525-5948-9217-3DAAF8EEF629}"/>
                </a:ext>
              </a:extLst>
            </p:cNvPr>
            <p:cNvSpPr/>
            <p:nvPr/>
          </p:nvSpPr>
          <p:spPr>
            <a:xfrm>
              <a:off x="7068622" y="3929542"/>
              <a:ext cx="285000" cy="139839"/>
            </a:xfrm>
            <a:prstGeom prst="rect">
              <a:avLst/>
            </a:prstGeom>
            <a:solidFill>
              <a:srgbClr val="5E22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none" strike="noStrike" kern="1200" cap="none" spc="0" baseline="0">
                <a:solidFill>
                  <a:srgbClr val="FFFFFF"/>
                </a:solidFill>
                <a:uFillTx/>
                <a:latin typeface="Poppins Light"/>
              </a:endParaRPr>
            </a:p>
          </p:txBody>
        </p:sp>
      </p:grpSp>
      <p:sp>
        <p:nvSpPr>
          <p:cNvPr id="66" name="object 30">
            <a:extLst>
              <a:ext uri="{FF2B5EF4-FFF2-40B4-BE49-F238E27FC236}">
                <a16:creationId xmlns:a16="http://schemas.microsoft.com/office/drawing/2014/main" id="{A5254195-8516-614D-BB17-8DD9CF7BDF01}"/>
              </a:ext>
            </a:extLst>
          </p:cNvPr>
          <p:cNvSpPr txBox="1"/>
          <p:nvPr/>
        </p:nvSpPr>
        <p:spPr>
          <a:xfrm>
            <a:off x="7030721" y="3205264"/>
            <a:ext cx="360785" cy="175025"/>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sp>
        <p:nvSpPr>
          <p:cNvPr id="67" name="object 30">
            <a:extLst>
              <a:ext uri="{FF2B5EF4-FFF2-40B4-BE49-F238E27FC236}">
                <a16:creationId xmlns:a16="http://schemas.microsoft.com/office/drawing/2014/main" id="{8610E5F2-400B-7C4B-B255-FC7565942DE7}"/>
              </a:ext>
            </a:extLst>
          </p:cNvPr>
          <p:cNvSpPr txBox="1"/>
          <p:nvPr/>
        </p:nvSpPr>
        <p:spPr>
          <a:xfrm>
            <a:off x="7457882" y="3474537"/>
            <a:ext cx="360785" cy="175025"/>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grpSp>
        <p:nvGrpSpPr>
          <p:cNvPr id="68" name="Group 98">
            <a:extLst>
              <a:ext uri="{FF2B5EF4-FFF2-40B4-BE49-F238E27FC236}">
                <a16:creationId xmlns:a16="http://schemas.microsoft.com/office/drawing/2014/main" id="{C4E46B73-E706-D144-BAC3-FE3FB0684FD5}"/>
              </a:ext>
            </a:extLst>
          </p:cNvPr>
          <p:cNvGrpSpPr/>
          <p:nvPr/>
        </p:nvGrpSpPr>
        <p:grpSpPr>
          <a:xfrm>
            <a:off x="7457882" y="3728027"/>
            <a:ext cx="422699" cy="407694"/>
            <a:chOff x="7457882" y="3728027"/>
            <a:chExt cx="422699" cy="407694"/>
          </a:xfrm>
        </p:grpSpPr>
        <p:sp>
          <p:nvSpPr>
            <p:cNvPr id="69" name="Rectangle 108">
              <a:extLst>
                <a:ext uri="{FF2B5EF4-FFF2-40B4-BE49-F238E27FC236}">
                  <a16:creationId xmlns:a16="http://schemas.microsoft.com/office/drawing/2014/main" id="{2991CAF8-7BA7-3543-9800-745E8AE3CA9B}"/>
                </a:ext>
              </a:extLst>
            </p:cNvPr>
            <p:cNvSpPr/>
            <p:nvPr/>
          </p:nvSpPr>
          <p:spPr>
            <a:xfrm>
              <a:off x="7457882" y="3728027"/>
              <a:ext cx="422699" cy="407694"/>
            </a:xfrm>
            <a:prstGeom prst="rect">
              <a:avLst/>
            </a:prstGeom>
            <a:solidFill>
              <a:srgbClr val="192072"/>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 b="0" i="0" u="none" strike="noStrike" kern="1200" cap="none" spc="-5" baseline="0">
                <a:solidFill>
                  <a:srgbClr val="FFFFFF"/>
                </a:solidFill>
                <a:uFillTx/>
                <a:latin typeface="Poppins Light"/>
                <a:cs typeface="Aria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5" baseline="0">
                  <a:solidFill>
                    <a:srgbClr val="FFFFFF"/>
                  </a:solidFill>
                  <a:uFillTx/>
                  <a:latin typeface="Poppins Light"/>
                  <a:cs typeface="Arial"/>
                </a:rPr>
                <a:t>Node</a:t>
              </a:r>
              <a:endParaRPr lang="en-US" sz="700" b="0" i="0" u="none" strike="noStrike" kern="1200" cap="none" spc="0" baseline="0">
                <a:solidFill>
                  <a:srgbClr val="FFFFFF"/>
                </a:solidFill>
                <a:uFillTx/>
                <a:latin typeface="Poppins Light"/>
              </a:endParaRPr>
            </a:p>
          </p:txBody>
        </p:sp>
        <p:sp>
          <p:nvSpPr>
            <p:cNvPr id="70" name="Rectangle 109">
              <a:extLst>
                <a:ext uri="{FF2B5EF4-FFF2-40B4-BE49-F238E27FC236}">
                  <a16:creationId xmlns:a16="http://schemas.microsoft.com/office/drawing/2014/main" id="{81682A78-7BF8-5E48-BDFD-3EF73C4A3BFA}"/>
                </a:ext>
              </a:extLst>
            </p:cNvPr>
            <p:cNvSpPr/>
            <p:nvPr/>
          </p:nvSpPr>
          <p:spPr>
            <a:xfrm>
              <a:off x="7495775" y="3929542"/>
              <a:ext cx="285000" cy="139839"/>
            </a:xfrm>
            <a:prstGeom prst="rect">
              <a:avLst/>
            </a:prstGeom>
            <a:solidFill>
              <a:srgbClr val="5E22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none" strike="noStrike" kern="1200" cap="none" spc="0" baseline="0">
                <a:solidFill>
                  <a:srgbClr val="FFFFFF"/>
                </a:solidFill>
                <a:uFillTx/>
                <a:latin typeface="Poppins Light"/>
              </a:endParaRPr>
            </a:p>
          </p:txBody>
        </p:sp>
      </p:grpSp>
      <p:sp>
        <p:nvSpPr>
          <p:cNvPr id="71" name="object 30">
            <a:extLst>
              <a:ext uri="{FF2B5EF4-FFF2-40B4-BE49-F238E27FC236}">
                <a16:creationId xmlns:a16="http://schemas.microsoft.com/office/drawing/2014/main" id="{94C85A86-E75E-8944-8C5A-55E5C1C801DA}"/>
              </a:ext>
            </a:extLst>
          </p:cNvPr>
          <p:cNvSpPr txBox="1"/>
          <p:nvPr/>
        </p:nvSpPr>
        <p:spPr>
          <a:xfrm>
            <a:off x="7457882" y="3205264"/>
            <a:ext cx="360785" cy="175025"/>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sp>
        <p:nvSpPr>
          <p:cNvPr id="72" name="object 30">
            <a:extLst>
              <a:ext uri="{FF2B5EF4-FFF2-40B4-BE49-F238E27FC236}">
                <a16:creationId xmlns:a16="http://schemas.microsoft.com/office/drawing/2014/main" id="{D490F34B-FCD5-1743-B0E6-450271B04F14}"/>
              </a:ext>
            </a:extLst>
          </p:cNvPr>
          <p:cNvSpPr txBox="1"/>
          <p:nvPr/>
        </p:nvSpPr>
        <p:spPr>
          <a:xfrm>
            <a:off x="7885035" y="3474537"/>
            <a:ext cx="360785" cy="175025"/>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grpSp>
        <p:nvGrpSpPr>
          <p:cNvPr id="73" name="Group 101">
            <a:extLst>
              <a:ext uri="{FF2B5EF4-FFF2-40B4-BE49-F238E27FC236}">
                <a16:creationId xmlns:a16="http://schemas.microsoft.com/office/drawing/2014/main" id="{0EAF3BC5-CBC6-2D47-9E4E-2B052B65FB3E}"/>
              </a:ext>
            </a:extLst>
          </p:cNvPr>
          <p:cNvGrpSpPr/>
          <p:nvPr/>
        </p:nvGrpSpPr>
        <p:grpSpPr>
          <a:xfrm>
            <a:off x="7899318" y="3732791"/>
            <a:ext cx="422699" cy="407694"/>
            <a:chOff x="7899318" y="3732791"/>
            <a:chExt cx="422699" cy="407694"/>
          </a:xfrm>
        </p:grpSpPr>
        <p:sp>
          <p:nvSpPr>
            <p:cNvPr id="74" name="Rectangle 106">
              <a:extLst>
                <a:ext uri="{FF2B5EF4-FFF2-40B4-BE49-F238E27FC236}">
                  <a16:creationId xmlns:a16="http://schemas.microsoft.com/office/drawing/2014/main" id="{3CC91156-B4A7-5F41-86FF-5C556A03A29D}"/>
                </a:ext>
              </a:extLst>
            </p:cNvPr>
            <p:cNvSpPr/>
            <p:nvPr/>
          </p:nvSpPr>
          <p:spPr>
            <a:xfrm>
              <a:off x="7899318" y="3732791"/>
              <a:ext cx="422699" cy="407694"/>
            </a:xfrm>
            <a:prstGeom prst="rect">
              <a:avLst/>
            </a:prstGeom>
            <a:solidFill>
              <a:srgbClr val="192072"/>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 b="0" i="0" u="none" strike="noStrike" kern="1200" cap="none" spc="-5" baseline="0">
                <a:solidFill>
                  <a:srgbClr val="FFFFFF"/>
                </a:solidFill>
                <a:uFillTx/>
                <a:latin typeface="Poppins Light"/>
                <a:cs typeface="Aria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5" baseline="0">
                  <a:solidFill>
                    <a:srgbClr val="FFFFFF"/>
                  </a:solidFill>
                  <a:uFillTx/>
                  <a:latin typeface="Poppins Light"/>
                  <a:cs typeface="Arial"/>
                </a:rPr>
                <a:t>Node</a:t>
              </a:r>
              <a:endParaRPr lang="en-US" sz="700" b="0" i="0" u="none" strike="noStrike" kern="1200" cap="none" spc="0" baseline="0">
                <a:solidFill>
                  <a:srgbClr val="FFFFFF"/>
                </a:solidFill>
                <a:uFillTx/>
                <a:latin typeface="Poppins Light"/>
              </a:endParaRPr>
            </a:p>
          </p:txBody>
        </p:sp>
        <p:sp>
          <p:nvSpPr>
            <p:cNvPr id="75" name="Rectangle 107">
              <a:extLst>
                <a:ext uri="{FF2B5EF4-FFF2-40B4-BE49-F238E27FC236}">
                  <a16:creationId xmlns:a16="http://schemas.microsoft.com/office/drawing/2014/main" id="{E0E30EBB-12CD-CF4B-8367-51B71A6F667E}"/>
                </a:ext>
              </a:extLst>
            </p:cNvPr>
            <p:cNvSpPr/>
            <p:nvPr/>
          </p:nvSpPr>
          <p:spPr>
            <a:xfrm>
              <a:off x="7922928" y="3929542"/>
              <a:ext cx="285000" cy="139839"/>
            </a:xfrm>
            <a:prstGeom prst="rect">
              <a:avLst/>
            </a:prstGeom>
            <a:solidFill>
              <a:srgbClr val="5E22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none" strike="noStrike" kern="1200" cap="none" spc="0" baseline="0">
                <a:solidFill>
                  <a:srgbClr val="FFFFFF"/>
                </a:solidFill>
                <a:uFillTx/>
                <a:latin typeface="Poppins Light"/>
              </a:endParaRPr>
            </a:p>
          </p:txBody>
        </p:sp>
      </p:grpSp>
      <p:grpSp>
        <p:nvGrpSpPr>
          <p:cNvPr id="76" name="Group 102">
            <a:extLst>
              <a:ext uri="{FF2B5EF4-FFF2-40B4-BE49-F238E27FC236}">
                <a16:creationId xmlns:a16="http://schemas.microsoft.com/office/drawing/2014/main" id="{A905D833-02FC-C249-A388-FEEEA62A3B7F}"/>
              </a:ext>
            </a:extLst>
          </p:cNvPr>
          <p:cNvGrpSpPr/>
          <p:nvPr/>
        </p:nvGrpSpPr>
        <p:grpSpPr>
          <a:xfrm>
            <a:off x="8326480" y="3732791"/>
            <a:ext cx="417935" cy="407694"/>
            <a:chOff x="8326480" y="3732791"/>
            <a:chExt cx="417935" cy="407694"/>
          </a:xfrm>
        </p:grpSpPr>
        <p:sp>
          <p:nvSpPr>
            <p:cNvPr id="77" name="Rectangle 104">
              <a:extLst>
                <a:ext uri="{FF2B5EF4-FFF2-40B4-BE49-F238E27FC236}">
                  <a16:creationId xmlns:a16="http://schemas.microsoft.com/office/drawing/2014/main" id="{F5C7C175-C5E9-5E46-BF83-7CC916FD275A}"/>
                </a:ext>
              </a:extLst>
            </p:cNvPr>
            <p:cNvSpPr/>
            <p:nvPr/>
          </p:nvSpPr>
          <p:spPr>
            <a:xfrm>
              <a:off x="8326480" y="3732791"/>
              <a:ext cx="417935" cy="407694"/>
            </a:xfrm>
            <a:prstGeom prst="rect">
              <a:avLst/>
            </a:prstGeom>
            <a:solidFill>
              <a:srgbClr val="192072"/>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 b="0" i="0" u="none" strike="noStrike" kern="1200" cap="none" spc="-5" baseline="0">
                <a:solidFill>
                  <a:srgbClr val="FFFFFF"/>
                </a:solidFill>
                <a:uFillTx/>
                <a:latin typeface="Poppins Light"/>
                <a:cs typeface="Aria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5" baseline="0">
                  <a:solidFill>
                    <a:srgbClr val="FFFFFF"/>
                  </a:solidFill>
                  <a:uFillTx/>
                  <a:latin typeface="Poppins Light"/>
                  <a:cs typeface="Arial"/>
                </a:rPr>
                <a:t>Node</a:t>
              </a:r>
              <a:endParaRPr lang="en-US" sz="700" b="0" i="0" u="none" strike="noStrike" kern="1200" cap="none" spc="0" baseline="0">
                <a:solidFill>
                  <a:srgbClr val="FFFFFF"/>
                </a:solidFill>
                <a:uFillTx/>
                <a:latin typeface="Poppins Light"/>
              </a:endParaRPr>
            </a:p>
          </p:txBody>
        </p:sp>
        <p:sp>
          <p:nvSpPr>
            <p:cNvPr id="78" name="Rectangle 105">
              <a:extLst>
                <a:ext uri="{FF2B5EF4-FFF2-40B4-BE49-F238E27FC236}">
                  <a16:creationId xmlns:a16="http://schemas.microsoft.com/office/drawing/2014/main" id="{3EB7825B-F9BD-814B-B90F-1678952E5BE2}"/>
                </a:ext>
              </a:extLst>
            </p:cNvPr>
            <p:cNvSpPr/>
            <p:nvPr/>
          </p:nvSpPr>
          <p:spPr>
            <a:xfrm>
              <a:off x="8350081" y="3929542"/>
              <a:ext cx="285000" cy="139839"/>
            </a:xfrm>
            <a:prstGeom prst="rect">
              <a:avLst/>
            </a:prstGeom>
            <a:solidFill>
              <a:srgbClr val="5E22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none" strike="noStrike" kern="1200" cap="none" spc="0" baseline="0">
                <a:solidFill>
                  <a:srgbClr val="FFFFFF"/>
                </a:solidFill>
                <a:uFillTx/>
                <a:latin typeface="Poppins Light"/>
              </a:endParaRPr>
            </a:p>
          </p:txBody>
        </p:sp>
      </p:grpSp>
      <p:sp>
        <p:nvSpPr>
          <p:cNvPr id="79" name="Rectangle 103">
            <a:extLst>
              <a:ext uri="{FF2B5EF4-FFF2-40B4-BE49-F238E27FC236}">
                <a16:creationId xmlns:a16="http://schemas.microsoft.com/office/drawing/2014/main" id="{F5DA5AF6-82C5-F747-9EA3-102FF7D77245}"/>
              </a:ext>
            </a:extLst>
          </p:cNvPr>
          <p:cNvSpPr/>
          <p:nvPr/>
        </p:nvSpPr>
        <p:spPr>
          <a:xfrm>
            <a:off x="6776801" y="2801877"/>
            <a:ext cx="1535387" cy="304038"/>
          </a:xfrm>
          <a:prstGeom prst="rect">
            <a:avLst/>
          </a:prstGeom>
          <a:solidFill>
            <a:srgbClr val="FFFFFF"/>
          </a:solidFill>
          <a:ln w="12701" cap="flat">
            <a:solidFill>
              <a:srgbClr val="30BA78"/>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1200" cap="none" spc="0" baseline="0">
                <a:solidFill>
                  <a:srgbClr val="30BA78"/>
                </a:solidFill>
                <a:uFillTx/>
                <a:latin typeface="Poppins Light"/>
              </a:rPr>
              <a:t>Cluster 1 - test</a:t>
            </a:r>
          </a:p>
        </p:txBody>
      </p:sp>
      <p:sp>
        <p:nvSpPr>
          <p:cNvPr id="80" name="object 16">
            <a:extLst>
              <a:ext uri="{FF2B5EF4-FFF2-40B4-BE49-F238E27FC236}">
                <a16:creationId xmlns:a16="http://schemas.microsoft.com/office/drawing/2014/main" id="{04CF8640-D732-C14D-9B7B-ACCCA02357DA}"/>
              </a:ext>
            </a:extLst>
          </p:cNvPr>
          <p:cNvSpPr/>
          <p:nvPr/>
        </p:nvSpPr>
        <p:spPr>
          <a:xfrm>
            <a:off x="3433892" y="2953749"/>
            <a:ext cx="2444684" cy="1491322"/>
          </a:xfrm>
          <a:custGeom>
            <a:avLst/>
            <a:gdLst>
              <a:gd name="f0" fmla="val w"/>
              <a:gd name="f1" fmla="val h"/>
              <a:gd name="f2" fmla="val 0"/>
              <a:gd name="f3" fmla="val 2822575"/>
              <a:gd name="f4" fmla="val 1594485"/>
              <a:gd name="f5" fmla="val 1594103"/>
              <a:gd name="f6" fmla="val 2822448"/>
              <a:gd name="f7" fmla="*/ f0 1 2822575"/>
              <a:gd name="f8" fmla="*/ f1 1 1594485"/>
              <a:gd name="f9" fmla="+- f4 0 f2"/>
              <a:gd name="f10" fmla="+- f3 0 f2"/>
              <a:gd name="f11" fmla="*/ f10 1 2822575"/>
              <a:gd name="f12" fmla="*/ f9 1 1594485"/>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2822575" h="1594485">
                <a:moveTo>
                  <a:pt x="f2" y="f5"/>
                </a:moveTo>
                <a:lnTo>
                  <a:pt x="f6" y="f5"/>
                </a:lnTo>
                <a:lnTo>
                  <a:pt x="f6" y="f2"/>
                </a:lnTo>
                <a:lnTo>
                  <a:pt x="f2" y="f2"/>
                </a:lnTo>
                <a:lnTo>
                  <a:pt x="f2" y="f5"/>
                </a:lnTo>
                <a:close/>
              </a:path>
            </a:pathLst>
          </a:custGeom>
          <a:solidFill>
            <a:srgbClr val="F9F9F9"/>
          </a:solidFill>
          <a:ln w="12188" cap="flat">
            <a:solidFill>
              <a:srgbClr val="30BA78"/>
            </a:solidFill>
            <a:custDash>
              <a:ds d="100000" sp="100000"/>
            </a:custDash>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sp>
        <p:nvSpPr>
          <p:cNvPr id="81" name="object 35">
            <a:extLst>
              <a:ext uri="{FF2B5EF4-FFF2-40B4-BE49-F238E27FC236}">
                <a16:creationId xmlns:a16="http://schemas.microsoft.com/office/drawing/2014/main" id="{6B4FEB0F-22AE-9649-B519-3D3873C48A31}"/>
              </a:ext>
            </a:extLst>
          </p:cNvPr>
          <p:cNvSpPr/>
          <p:nvPr/>
        </p:nvSpPr>
        <p:spPr>
          <a:xfrm>
            <a:off x="3423330" y="3422599"/>
            <a:ext cx="2455127" cy="0"/>
          </a:xfrm>
          <a:custGeom>
            <a:avLst/>
            <a:gdLst>
              <a:gd name="f0" fmla="val w"/>
              <a:gd name="f1" fmla="val h"/>
              <a:gd name="f2" fmla="val 0"/>
              <a:gd name="f3" fmla="val 2834640"/>
              <a:gd name="f4" fmla="val 13970"/>
              <a:gd name="f5" fmla="val 13462"/>
              <a:gd name="f6" fmla="val 2834386"/>
              <a:gd name="f7" fmla="*/ f0 1 2834640"/>
              <a:gd name="f8" fmla="*/ f1 1 13970"/>
              <a:gd name="f9" fmla="+- f4 0 f2"/>
              <a:gd name="f10" fmla="+- f3 0 f2"/>
              <a:gd name="f11" fmla="*/ f10 1 2834640"/>
              <a:gd name="f12" fmla="*/ f9 1 1397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2834640" h="13970">
                <a:moveTo>
                  <a:pt x="f2" y="f5"/>
                </a:moveTo>
                <a:lnTo>
                  <a:pt x="f6" y="f2"/>
                </a:lnTo>
              </a:path>
            </a:pathLst>
          </a:custGeom>
          <a:noFill/>
          <a:ln w="6099" cap="flat">
            <a:solidFill>
              <a:srgbClr val="30BA78"/>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sp>
        <p:nvSpPr>
          <p:cNvPr id="82" name="object 41">
            <a:extLst>
              <a:ext uri="{FF2B5EF4-FFF2-40B4-BE49-F238E27FC236}">
                <a16:creationId xmlns:a16="http://schemas.microsoft.com/office/drawing/2014/main" id="{C01A7F93-2C2E-AF4D-98B5-F0B4626BDC99}"/>
              </a:ext>
            </a:extLst>
          </p:cNvPr>
          <p:cNvSpPr/>
          <p:nvPr/>
        </p:nvSpPr>
        <p:spPr>
          <a:xfrm>
            <a:off x="3433892" y="3691652"/>
            <a:ext cx="2455127" cy="0"/>
          </a:xfrm>
          <a:custGeom>
            <a:avLst/>
            <a:gdLst>
              <a:gd name="f0" fmla="val w"/>
              <a:gd name="f1" fmla="val h"/>
              <a:gd name="f2" fmla="val 0"/>
              <a:gd name="f3" fmla="val 2834640"/>
              <a:gd name="f4" fmla="val 13970"/>
              <a:gd name="f5" fmla="val 13462"/>
              <a:gd name="f6" fmla="val 2834385"/>
              <a:gd name="f7" fmla="*/ f0 1 2834640"/>
              <a:gd name="f8" fmla="*/ f1 1 13970"/>
              <a:gd name="f9" fmla="+- f4 0 f2"/>
              <a:gd name="f10" fmla="+- f3 0 f2"/>
              <a:gd name="f11" fmla="*/ f10 1 2834640"/>
              <a:gd name="f12" fmla="*/ f9 1 1397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2834640" h="13970">
                <a:moveTo>
                  <a:pt x="f2" y="f5"/>
                </a:moveTo>
                <a:lnTo>
                  <a:pt x="f6" y="f2"/>
                </a:lnTo>
              </a:path>
            </a:pathLst>
          </a:custGeom>
          <a:noFill/>
          <a:ln w="6099" cap="flat">
            <a:solidFill>
              <a:srgbClr val="30BA78"/>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sp>
        <p:nvSpPr>
          <p:cNvPr id="83" name="object 42">
            <a:extLst>
              <a:ext uri="{FF2B5EF4-FFF2-40B4-BE49-F238E27FC236}">
                <a16:creationId xmlns:a16="http://schemas.microsoft.com/office/drawing/2014/main" id="{BA64304B-FF4F-F046-831A-5F5F9F601DEE}"/>
              </a:ext>
            </a:extLst>
          </p:cNvPr>
          <p:cNvSpPr txBox="1"/>
          <p:nvPr/>
        </p:nvSpPr>
        <p:spPr>
          <a:xfrm>
            <a:off x="3504081" y="3246165"/>
            <a:ext cx="609904" cy="93223"/>
          </a:xfrm>
          <a:prstGeom prst="rect">
            <a:avLst/>
          </a:prstGeom>
          <a:noFill/>
          <a:ln cap="flat">
            <a:noFill/>
          </a:ln>
        </p:spPr>
        <p:txBody>
          <a:bodyPr vert="horz" wrap="square" lIns="0" tIns="0" rIns="0" bIns="0" anchor="ctr" anchorCtr="0" compatLnSpc="1">
            <a:spAutoFit/>
          </a:bodyPr>
          <a:lstStyle/>
          <a:p>
            <a:pPr marL="12701" marR="0" lvl="0" indent="0" algn="l" defTabSz="914400" rtl="0" fontAlgn="auto" hangingPunct="1">
              <a:lnSpc>
                <a:spcPct val="100000"/>
              </a:lnSpc>
              <a:spcBef>
                <a:spcPts val="10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30BA78"/>
                </a:solidFill>
                <a:uFillTx/>
                <a:latin typeface="Poppins Medium"/>
                <a:cs typeface="Arial"/>
              </a:rPr>
              <a:t>Control</a:t>
            </a:r>
            <a:r>
              <a:rPr lang="en-US" sz="700" b="0" i="0" u="none" strike="noStrike" kern="1200" cap="none" spc="-45" baseline="0">
                <a:solidFill>
                  <a:srgbClr val="30BA78"/>
                </a:solidFill>
                <a:uFillTx/>
                <a:latin typeface="Poppins Medium"/>
                <a:cs typeface="Arial"/>
              </a:rPr>
              <a:t> </a:t>
            </a:r>
            <a:r>
              <a:rPr lang="en-US" sz="700" b="0" i="0" u="none" strike="noStrike" kern="1200" cap="none" spc="0" baseline="0">
                <a:solidFill>
                  <a:srgbClr val="30BA78"/>
                </a:solidFill>
                <a:uFillTx/>
                <a:latin typeface="Poppins Medium"/>
                <a:cs typeface="Arial"/>
              </a:rPr>
              <a:t>Plane</a:t>
            </a:r>
          </a:p>
        </p:txBody>
      </p:sp>
      <p:sp>
        <p:nvSpPr>
          <p:cNvPr id="84" name="object 43">
            <a:extLst>
              <a:ext uri="{FF2B5EF4-FFF2-40B4-BE49-F238E27FC236}">
                <a16:creationId xmlns:a16="http://schemas.microsoft.com/office/drawing/2014/main" id="{63B788C0-287E-0641-8534-623D72850EFF}"/>
              </a:ext>
            </a:extLst>
          </p:cNvPr>
          <p:cNvSpPr txBox="1"/>
          <p:nvPr/>
        </p:nvSpPr>
        <p:spPr>
          <a:xfrm>
            <a:off x="3504081" y="3508187"/>
            <a:ext cx="765398" cy="107725"/>
          </a:xfrm>
          <a:prstGeom prst="rect">
            <a:avLst/>
          </a:prstGeom>
          <a:noFill/>
          <a:ln cap="flat">
            <a:noFill/>
          </a:ln>
        </p:spPr>
        <p:txBody>
          <a:bodyPr vert="horz" wrap="square" lIns="0" tIns="0" rIns="0" bIns="0" anchor="ctr" anchorCtr="0" compatLnSpc="1">
            <a:spAutoFit/>
          </a:bodyPr>
          <a:lstStyle/>
          <a:p>
            <a:pPr marL="0" marR="0" lvl="0" indent="0" algn="l" defTabSz="914400" rtl="0" fontAlgn="auto" hangingPunct="1">
              <a:lnSpc>
                <a:spcPct val="100000"/>
              </a:lnSpc>
              <a:spcBef>
                <a:spcPts val="105"/>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30BA78"/>
                </a:solidFill>
                <a:uFillTx/>
                <a:latin typeface="Poppins Medium"/>
                <a:cs typeface="Arial"/>
              </a:rPr>
              <a:t>etcd</a:t>
            </a:r>
          </a:p>
        </p:txBody>
      </p:sp>
      <p:sp>
        <p:nvSpPr>
          <p:cNvPr id="85" name="object 44">
            <a:extLst>
              <a:ext uri="{FF2B5EF4-FFF2-40B4-BE49-F238E27FC236}">
                <a16:creationId xmlns:a16="http://schemas.microsoft.com/office/drawing/2014/main" id="{AE332679-5734-EF4B-934C-A08E6D09B4E4}"/>
              </a:ext>
            </a:extLst>
          </p:cNvPr>
          <p:cNvSpPr txBox="1"/>
          <p:nvPr/>
        </p:nvSpPr>
        <p:spPr>
          <a:xfrm>
            <a:off x="3504081" y="3758851"/>
            <a:ext cx="338099" cy="93223"/>
          </a:xfrm>
          <a:prstGeom prst="rect">
            <a:avLst/>
          </a:prstGeom>
          <a:noFill/>
          <a:ln cap="flat">
            <a:noFill/>
          </a:ln>
        </p:spPr>
        <p:txBody>
          <a:bodyPr vert="horz" wrap="square" lIns="0" tIns="0" rIns="0" bIns="0" anchor="ctr" anchorCtr="0" compatLnSpc="1">
            <a:spAutoFit/>
          </a:bodyPr>
          <a:lstStyle/>
          <a:p>
            <a:pPr marL="12701" marR="0" lvl="0" indent="0" algn="l" defTabSz="914400" rtl="0" fontAlgn="auto" hangingPunct="1">
              <a:lnSpc>
                <a:spcPct val="100000"/>
              </a:lnSpc>
              <a:spcBef>
                <a:spcPts val="100"/>
              </a:spcBef>
              <a:spcAft>
                <a:spcPts val="0"/>
              </a:spcAft>
              <a:buNone/>
              <a:tabLst/>
              <a:defRPr sz="1800" b="0" i="0" u="none" strike="noStrike" kern="0" cap="none" spc="0" baseline="0">
                <a:solidFill>
                  <a:srgbClr val="000000"/>
                </a:solidFill>
                <a:uFillTx/>
              </a:defRPr>
            </a:pPr>
            <a:r>
              <a:rPr lang="en-US" sz="700" b="0" i="0" u="none" strike="noStrike" kern="1200" cap="none" spc="20" baseline="0">
                <a:solidFill>
                  <a:srgbClr val="30BA78"/>
                </a:solidFill>
                <a:uFillTx/>
                <a:latin typeface="Poppins Medium"/>
                <a:cs typeface="Arial"/>
              </a:rPr>
              <a:t>W</a:t>
            </a:r>
            <a:r>
              <a:rPr lang="en-US" sz="700" b="0" i="0" u="none" strike="noStrike" kern="1200" cap="none" spc="-5" baseline="0">
                <a:solidFill>
                  <a:srgbClr val="30BA78"/>
                </a:solidFill>
                <a:uFillTx/>
                <a:latin typeface="Poppins Medium"/>
                <a:cs typeface="Arial"/>
              </a:rPr>
              <a:t>or</a:t>
            </a:r>
            <a:r>
              <a:rPr lang="en-US" sz="700" b="0" i="0" u="none" strike="noStrike" kern="1200" cap="none" spc="0" baseline="0">
                <a:solidFill>
                  <a:srgbClr val="30BA78"/>
                </a:solidFill>
                <a:uFillTx/>
                <a:latin typeface="Poppins Medium"/>
                <a:cs typeface="Arial"/>
              </a:rPr>
              <a:t>k</a:t>
            </a:r>
            <a:r>
              <a:rPr lang="en-US" sz="700" b="0" i="0" u="none" strike="noStrike" kern="1200" cap="none" spc="-5" baseline="0">
                <a:solidFill>
                  <a:srgbClr val="30BA78"/>
                </a:solidFill>
                <a:uFillTx/>
                <a:latin typeface="Poppins Medium"/>
                <a:cs typeface="Arial"/>
              </a:rPr>
              <a:t>e</a:t>
            </a:r>
            <a:r>
              <a:rPr lang="en-US" sz="700" b="0" i="0" u="none" strike="noStrike" kern="1200" cap="none" spc="0" baseline="0">
                <a:solidFill>
                  <a:srgbClr val="30BA78"/>
                </a:solidFill>
                <a:uFillTx/>
                <a:latin typeface="Poppins Medium"/>
                <a:cs typeface="Arial"/>
              </a:rPr>
              <a:t>r</a:t>
            </a:r>
          </a:p>
        </p:txBody>
      </p:sp>
      <p:sp>
        <p:nvSpPr>
          <p:cNvPr id="86" name="object 30">
            <a:extLst>
              <a:ext uri="{FF2B5EF4-FFF2-40B4-BE49-F238E27FC236}">
                <a16:creationId xmlns:a16="http://schemas.microsoft.com/office/drawing/2014/main" id="{C7FC614E-E85E-4D49-B3D1-66A19E8D1D26}"/>
              </a:ext>
            </a:extLst>
          </p:cNvPr>
          <p:cNvSpPr txBox="1"/>
          <p:nvPr/>
        </p:nvSpPr>
        <p:spPr>
          <a:xfrm>
            <a:off x="4142460" y="3474537"/>
            <a:ext cx="360785" cy="175025"/>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sp>
        <p:nvSpPr>
          <p:cNvPr id="87" name="object 30">
            <a:extLst>
              <a:ext uri="{FF2B5EF4-FFF2-40B4-BE49-F238E27FC236}">
                <a16:creationId xmlns:a16="http://schemas.microsoft.com/office/drawing/2014/main" id="{DAA25A44-0054-4549-937A-0935CA260AEE}"/>
              </a:ext>
            </a:extLst>
          </p:cNvPr>
          <p:cNvSpPr txBox="1"/>
          <p:nvPr/>
        </p:nvSpPr>
        <p:spPr>
          <a:xfrm>
            <a:off x="4142460" y="3205264"/>
            <a:ext cx="360785" cy="175025"/>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sp>
        <p:nvSpPr>
          <p:cNvPr id="88" name="object 30">
            <a:extLst>
              <a:ext uri="{FF2B5EF4-FFF2-40B4-BE49-F238E27FC236}">
                <a16:creationId xmlns:a16="http://schemas.microsoft.com/office/drawing/2014/main" id="{308D4D20-B727-7D41-84B9-D075FAAF0CFC}"/>
              </a:ext>
            </a:extLst>
          </p:cNvPr>
          <p:cNvSpPr txBox="1"/>
          <p:nvPr/>
        </p:nvSpPr>
        <p:spPr>
          <a:xfrm>
            <a:off x="4569613" y="3474537"/>
            <a:ext cx="360785" cy="175025"/>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sp>
        <p:nvSpPr>
          <p:cNvPr id="89" name="object 30">
            <a:extLst>
              <a:ext uri="{FF2B5EF4-FFF2-40B4-BE49-F238E27FC236}">
                <a16:creationId xmlns:a16="http://schemas.microsoft.com/office/drawing/2014/main" id="{85E39D73-D121-4146-94BE-C127B0759F42}"/>
              </a:ext>
            </a:extLst>
          </p:cNvPr>
          <p:cNvSpPr txBox="1"/>
          <p:nvPr/>
        </p:nvSpPr>
        <p:spPr>
          <a:xfrm>
            <a:off x="4569613" y="3205264"/>
            <a:ext cx="360785" cy="175025"/>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sp>
        <p:nvSpPr>
          <p:cNvPr id="90" name="object 30">
            <a:extLst>
              <a:ext uri="{FF2B5EF4-FFF2-40B4-BE49-F238E27FC236}">
                <a16:creationId xmlns:a16="http://schemas.microsoft.com/office/drawing/2014/main" id="{A7E2C7E3-8C8E-8F4C-9DFA-788A5EC5D64B}"/>
              </a:ext>
            </a:extLst>
          </p:cNvPr>
          <p:cNvSpPr txBox="1"/>
          <p:nvPr/>
        </p:nvSpPr>
        <p:spPr>
          <a:xfrm>
            <a:off x="4996766" y="3474537"/>
            <a:ext cx="360785" cy="175025"/>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sp>
        <p:nvSpPr>
          <p:cNvPr id="91" name="Rectangle 141">
            <a:extLst>
              <a:ext uri="{FF2B5EF4-FFF2-40B4-BE49-F238E27FC236}">
                <a16:creationId xmlns:a16="http://schemas.microsoft.com/office/drawing/2014/main" id="{2E5AA402-346B-DC4E-A82E-1E77FACE0F63}"/>
              </a:ext>
            </a:extLst>
          </p:cNvPr>
          <p:cNvSpPr/>
          <p:nvPr/>
        </p:nvSpPr>
        <p:spPr>
          <a:xfrm>
            <a:off x="3888531" y="2801877"/>
            <a:ext cx="1535387" cy="304038"/>
          </a:xfrm>
          <a:prstGeom prst="rect">
            <a:avLst/>
          </a:prstGeom>
          <a:solidFill>
            <a:srgbClr val="FFFFFF"/>
          </a:solidFill>
          <a:ln w="12701" cap="flat">
            <a:solidFill>
              <a:srgbClr val="30BA78"/>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1200" cap="none" spc="0" baseline="0">
                <a:solidFill>
                  <a:srgbClr val="30BA78"/>
                </a:solidFill>
                <a:uFillTx/>
                <a:latin typeface="Poppins Light"/>
              </a:rPr>
              <a:t>Cluster 2 - prod</a:t>
            </a:r>
          </a:p>
        </p:txBody>
      </p:sp>
      <p:sp>
        <p:nvSpPr>
          <p:cNvPr id="92" name="object 16">
            <a:extLst>
              <a:ext uri="{FF2B5EF4-FFF2-40B4-BE49-F238E27FC236}">
                <a16:creationId xmlns:a16="http://schemas.microsoft.com/office/drawing/2014/main" id="{BA70AF10-6726-1946-8232-A831D31250E4}"/>
              </a:ext>
            </a:extLst>
          </p:cNvPr>
          <p:cNvSpPr/>
          <p:nvPr/>
        </p:nvSpPr>
        <p:spPr>
          <a:xfrm>
            <a:off x="733549" y="2953749"/>
            <a:ext cx="2444684" cy="1491322"/>
          </a:xfrm>
          <a:custGeom>
            <a:avLst/>
            <a:gdLst>
              <a:gd name="f0" fmla="val w"/>
              <a:gd name="f1" fmla="val h"/>
              <a:gd name="f2" fmla="val 0"/>
              <a:gd name="f3" fmla="val 2822575"/>
              <a:gd name="f4" fmla="val 1594485"/>
              <a:gd name="f5" fmla="val 1594103"/>
              <a:gd name="f6" fmla="val 2822448"/>
              <a:gd name="f7" fmla="*/ f0 1 2822575"/>
              <a:gd name="f8" fmla="*/ f1 1 1594485"/>
              <a:gd name="f9" fmla="+- f4 0 f2"/>
              <a:gd name="f10" fmla="+- f3 0 f2"/>
              <a:gd name="f11" fmla="*/ f10 1 2822575"/>
              <a:gd name="f12" fmla="*/ f9 1 1594485"/>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2822575" h="1594485">
                <a:moveTo>
                  <a:pt x="f2" y="f5"/>
                </a:moveTo>
                <a:lnTo>
                  <a:pt x="f6" y="f5"/>
                </a:lnTo>
                <a:lnTo>
                  <a:pt x="f6" y="f2"/>
                </a:lnTo>
                <a:lnTo>
                  <a:pt x="f2" y="f2"/>
                </a:lnTo>
                <a:lnTo>
                  <a:pt x="f2" y="f5"/>
                </a:lnTo>
                <a:close/>
              </a:path>
            </a:pathLst>
          </a:custGeom>
          <a:solidFill>
            <a:srgbClr val="F9F9F9"/>
          </a:solidFill>
          <a:ln w="12188" cap="flat">
            <a:solidFill>
              <a:srgbClr val="30BA78"/>
            </a:solidFill>
            <a:custDash>
              <a:ds d="100000" sp="100000"/>
            </a:custDash>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sp>
        <p:nvSpPr>
          <p:cNvPr id="93" name="object 35">
            <a:extLst>
              <a:ext uri="{FF2B5EF4-FFF2-40B4-BE49-F238E27FC236}">
                <a16:creationId xmlns:a16="http://schemas.microsoft.com/office/drawing/2014/main" id="{939EB1EB-C159-AC47-A5B6-1A532BCE3B31}"/>
              </a:ext>
            </a:extLst>
          </p:cNvPr>
          <p:cNvSpPr/>
          <p:nvPr/>
        </p:nvSpPr>
        <p:spPr>
          <a:xfrm>
            <a:off x="722988" y="3422599"/>
            <a:ext cx="2455127" cy="0"/>
          </a:xfrm>
          <a:custGeom>
            <a:avLst/>
            <a:gdLst>
              <a:gd name="f0" fmla="val w"/>
              <a:gd name="f1" fmla="val h"/>
              <a:gd name="f2" fmla="val 0"/>
              <a:gd name="f3" fmla="val 2834640"/>
              <a:gd name="f4" fmla="val 13970"/>
              <a:gd name="f5" fmla="val 13462"/>
              <a:gd name="f6" fmla="val 2834386"/>
              <a:gd name="f7" fmla="*/ f0 1 2834640"/>
              <a:gd name="f8" fmla="*/ f1 1 13970"/>
              <a:gd name="f9" fmla="+- f4 0 f2"/>
              <a:gd name="f10" fmla="+- f3 0 f2"/>
              <a:gd name="f11" fmla="*/ f10 1 2834640"/>
              <a:gd name="f12" fmla="*/ f9 1 1397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2834640" h="13970">
                <a:moveTo>
                  <a:pt x="f2" y="f5"/>
                </a:moveTo>
                <a:lnTo>
                  <a:pt x="f6" y="f2"/>
                </a:lnTo>
              </a:path>
            </a:pathLst>
          </a:custGeom>
          <a:noFill/>
          <a:ln w="6099" cap="flat">
            <a:solidFill>
              <a:srgbClr val="30BA78"/>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sp>
        <p:nvSpPr>
          <p:cNvPr id="94" name="object 41">
            <a:extLst>
              <a:ext uri="{FF2B5EF4-FFF2-40B4-BE49-F238E27FC236}">
                <a16:creationId xmlns:a16="http://schemas.microsoft.com/office/drawing/2014/main" id="{64A30CF3-C95A-914D-B549-DF2BD0B4F85B}"/>
              </a:ext>
            </a:extLst>
          </p:cNvPr>
          <p:cNvSpPr/>
          <p:nvPr/>
        </p:nvSpPr>
        <p:spPr>
          <a:xfrm>
            <a:off x="733549" y="3691652"/>
            <a:ext cx="2455127" cy="0"/>
          </a:xfrm>
          <a:custGeom>
            <a:avLst/>
            <a:gdLst>
              <a:gd name="f0" fmla="val w"/>
              <a:gd name="f1" fmla="val h"/>
              <a:gd name="f2" fmla="val 0"/>
              <a:gd name="f3" fmla="val 2834640"/>
              <a:gd name="f4" fmla="val 13970"/>
              <a:gd name="f5" fmla="val 13462"/>
              <a:gd name="f6" fmla="val 2834385"/>
              <a:gd name="f7" fmla="*/ f0 1 2834640"/>
              <a:gd name="f8" fmla="*/ f1 1 13970"/>
              <a:gd name="f9" fmla="+- f4 0 f2"/>
              <a:gd name="f10" fmla="+- f3 0 f2"/>
              <a:gd name="f11" fmla="*/ f10 1 2834640"/>
              <a:gd name="f12" fmla="*/ f9 1 1397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2834640" h="13970">
                <a:moveTo>
                  <a:pt x="f2" y="f5"/>
                </a:moveTo>
                <a:lnTo>
                  <a:pt x="f6" y="f2"/>
                </a:lnTo>
              </a:path>
            </a:pathLst>
          </a:custGeom>
          <a:noFill/>
          <a:ln w="6099" cap="flat">
            <a:solidFill>
              <a:srgbClr val="30BA78"/>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sp>
        <p:nvSpPr>
          <p:cNvPr id="95" name="object 42">
            <a:extLst>
              <a:ext uri="{FF2B5EF4-FFF2-40B4-BE49-F238E27FC236}">
                <a16:creationId xmlns:a16="http://schemas.microsoft.com/office/drawing/2014/main" id="{2930DA50-313F-4A4F-9ED9-E8ABE56D94AE}"/>
              </a:ext>
            </a:extLst>
          </p:cNvPr>
          <p:cNvSpPr txBox="1"/>
          <p:nvPr/>
        </p:nvSpPr>
        <p:spPr>
          <a:xfrm>
            <a:off x="803748" y="3246165"/>
            <a:ext cx="609904" cy="93223"/>
          </a:xfrm>
          <a:prstGeom prst="rect">
            <a:avLst/>
          </a:prstGeom>
          <a:noFill/>
          <a:ln cap="flat">
            <a:noFill/>
          </a:ln>
        </p:spPr>
        <p:txBody>
          <a:bodyPr vert="horz" wrap="square" lIns="0" tIns="0" rIns="0" bIns="0" anchor="ctr" anchorCtr="0" compatLnSpc="1">
            <a:spAutoFit/>
          </a:bodyPr>
          <a:lstStyle/>
          <a:p>
            <a:pPr marL="12701" marR="0" lvl="0" indent="0" algn="l" defTabSz="914400" rtl="0" fontAlgn="auto" hangingPunct="1">
              <a:lnSpc>
                <a:spcPct val="100000"/>
              </a:lnSpc>
              <a:spcBef>
                <a:spcPts val="10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30BA78"/>
                </a:solidFill>
                <a:uFillTx/>
                <a:latin typeface="Poppins Medium"/>
                <a:cs typeface="Arial"/>
              </a:rPr>
              <a:t>Control</a:t>
            </a:r>
            <a:r>
              <a:rPr lang="en-US" sz="700" b="0" i="0" u="none" strike="noStrike" kern="1200" cap="none" spc="-45" baseline="0">
                <a:solidFill>
                  <a:srgbClr val="30BA78"/>
                </a:solidFill>
                <a:uFillTx/>
                <a:latin typeface="Poppins Medium"/>
                <a:cs typeface="Arial"/>
              </a:rPr>
              <a:t> </a:t>
            </a:r>
            <a:r>
              <a:rPr lang="en-US" sz="700" b="0" i="0" u="none" strike="noStrike" kern="1200" cap="none" spc="0" baseline="0">
                <a:solidFill>
                  <a:srgbClr val="30BA78"/>
                </a:solidFill>
                <a:uFillTx/>
                <a:latin typeface="Poppins Medium"/>
                <a:cs typeface="Arial"/>
              </a:rPr>
              <a:t>Plane</a:t>
            </a:r>
          </a:p>
        </p:txBody>
      </p:sp>
      <p:sp>
        <p:nvSpPr>
          <p:cNvPr id="96" name="object 43">
            <a:extLst>
              <a:ext uri="{FF2B5EF4-FFF2-40B4-BE49-F238E27FC236}">
                <a16:creationId xmlns:a16="http://schemas.microsoft.com/office/drawing/2014/main" id="{A2A88A2D-F42E-194F-AC94-B4EF3DC7E90A}"/>
              </a:ext>
            </a:extLst>
          </p:cNvPr>
          <p:cNvSpPr txBox="1"/>
          <p:nvPr/>
        </p:nvSpPr>
        <p:spPr>
          <a:xfrm>
            <a:off x="803748" y="3508187"/>
            <a:ext cx="765398" cy="107725"/>
          </a:xfrm>
          <a:prstGeom prst="rect">
            <a:avLst/>
          </a:prstGeom>
          <a:noFill/>
          <a:ln cap="flat">
            <a:noFill/>
          </a:ln>
        </p:spPr>
        <p:txBody>
          <a:bodyPr vert="horz" wrap="square" lIns="0" tIns="0" rIns="0" bIns="0" anchor="ctr" anchorCtr="0" compatLnSpc="1">
            <a:spAutoFit/>
          </a:bodyPr>
          <a:lstStyle/>
          <a:p>
            <a:pPr marL="0" marR="0" lvl="0" indent="0" algn="l" defTabSz="914400" rtl="0" fontAlgn="auto" hangingPunct="1">
              <a:lnSpc>
                <a:spcPct val="100000"/>
              </a:lnSpc>
              <a:spcBef>
                <a:spcPts val="105"/>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30BA78"/>
                </a:solidFill>
                <a:uFillTx/>
                <a:latin typeface="Poppins Medium"/>
                <a:cs typeface="Arial"/>
              </a:rPr>
              <a:t>etcd</a:t>
            </a:r>
          </a:p>
        </p:txBody>
      </p:sp>
      <p:sp>
        <p:nvSpPr>
          <p:cNvPr id="97" name="object 44">
            <a:extLst>
              <a:ext uri="{FF2B5EF4-FFF2-40B4-BE49-F238E27FC236}">
                <a16:creationId xmlns:a16="http://schemas.microsoft.com/office/drawing/2014/main" id="{1DF0E61B-E8F6-884F-858A-290FA2D2DAD1}"/>
              </a:ext>
            </a:extLst>
          </p:cNvPr>
          <p:cNvSpPr txBox="1"/>
          <p:nvPr/>
        </p:nvSpPr>
        <p:spPr>
          <a:xfrm>
            <a:off x="803748" y="3758851"/>
            <a:ext cx="338099" cy="93223"/>
          </a:xfrm>
          <a:prstGeom prst="rect">
            <a:avLst/>
          </a:prstGeom>
          <a:noFill/>
          <a:ln cap="flat">
            <a:noFill/>
          </a:ln>
        </p:spPr>
        <p:txBody>
          <a:bodyPr vert="horz" wrap="square" lIns="0" tIns="0" rIns="0" bIns="0" anchor="ctr" anchorCtr="0" compatLnSpc="1">
            <a:spAutoFit/>
          </a:bodyPr>
          <a:lstStyle/>
          <a:p>
            <a:pPr marL="12701" marR="0" lvl="0" indent="0" algn="l" defTabSz="914400" rtl="0" fontAlgn="auto" hangingPunct="1">
              <a:lnSpc>
                <a:spcPct val="100000"/>
              </a:lnSpc>
              <a:spcBef>
                <a:spcPts val="100"/>
              </a:spcBef>
              <a:spcAft>
                <a:spcPts val="0"/>
              </a:spcAft>
              <a:buNone/>
              <a:tabLst/>
              <a:defRPr sz="1800" b="0" i="0" u="none" strike="noStrike" kern="0" cap="none" spc="0" baseline="0">
                <a:solidFill>
                  <a:srgbClr val="000000"/>
                </a:solidFill>
                <a:uFillTx/>
              </a:defRPr>
            </a:pPr>
            <a:r>
              <a:rPr lang="en-US" sz="700" b="0" i="0" u="none" strike="noStrike" kern="1200" cap="none" spc="20" baseline="0">
                <a:solidFill>
                  <a:srgbClr val="30BA78"/>
                </a:solidFill>
                <a:uFillTx/>
                <a:latin typeface="Poppins Medium"/>
                <a:cs typeface="Arial"/>
              </a:rPr>
              <a:t>W</a:t>
            </a:r>
            <a:r>
              <a:rPr lang="en-US" sz="700" b="0" i="0" u="none" strike="noStrike" kern="1200" cap="none" spc="-5" baseline="0">
                <a:solidFill>
                  <a:srgbClr val="30BA78"/>
                </a:solidFill>
                <a:uFillTx/>
                <a:latin typeface="Poppins Medium"/>
                <a:cs typeface="Arial"/>
              </a:rPr>
              <a:t>or</a:t>
            </a:r>
            <a:r>
              <a:rPr lang="en-US" sz="700" b="0" i="0" u="none" strike="noStrike" kern="1200" cap="none" spc="0" baseline="0">
                <a:solidFill>
                  <a:srgbClr val="30BA78"/>
                </a:solidFill>
                <a:uFillTx/>
                <a:latin typeface="Poppins Medium"/>
                <a:cs typeface="Arial"/>
              </a:rPr>
              <a:t>k</a:t>
            </a:r>
            <a:r>
              <a:rPr lang="en-US" sz="700" b="0" i="0" u="none" strike="noStrike" kern="1200" cap="none" spc="-5" baseline="0">
                <a:solidFill>
                  <a:srgbClr val="30BA78"/>
                </a:solidFill>
                <a:uFillTx/>
                <a:latin typeface="Poppins Medium"/>
                <a:cs typeface="Arial"/>
              </a:rPr>
              <a:t>e</a:t>
            </a:r>
            <a:r>
              <a:rPr lang="en-US" sz="700" b="0" i="0" u="none" strike="noStrike" kern="1200" cap="none" spc="0" baseline="0">
                <a:solidFill>
                  <a:srgbClr val="30BA78"/>
                </a:solidFill>
                <a:uFillTx/>
                <a:latin typeface="Poppins Medium"/>
                <a:cs typeface="Arial"/>
              </a:rPr>
              <a:t>r</a:t>
            </a:r>
          </a:p>
        </p:txBody>
      </p:sp>
      <p:sp>
        <p:nvSpPr>
          <p:cNvPr id="98" name="object 30">
            <a:extLst>
              <a:ext uri="{FF2B5EF4-FFF2-40B4-BE49-F238E27FC236}">
                <a16:creationId xmlns:a16="http://schemas.microsoft.com/office/drawing/2014/main" id="{24E42F89-0D08-184C-9DC0-285437FFBC53}"/>
              </a:ext>
            </a:extLst>
          </p:cNvPr>
          <p:cNvSpPr txBox="1"/>
          <p:nvPr/>
        </p:nvSpPr>
        <p:spPr>
          <a:xfrm>
            <a:off x="1442118" y="3474537"/>
            <a:ext cx="360785" cy="175025"/>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sp>
        <p:nvSpPr>
          <p:cNvPr id="99" name="object 30">
            <a:extLst>
              <a:ext uri="{FF2B5EF4-FFF2-40B4-BE49-F238E27FC236}">
                <a16:creationId xmlns:a16="http://schemas.microsoft.com/office/drawing/2014/main" id="{7E3B0CB4-5268-544B-903C-DD1FECEAB970}"/>
              </a:ext>
            </a:extLst>
          </p:cNvPr>
          <p:cNvSpPr txBox="1"/>
          <p:nvPr/>
        </p:nvSpPr>
        <p:spPr>
          <a:xfrm>
            <a:off x="1442118" y="3205264"/>
            <a:ext cx="360785" cy="175025"/>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sp>
        <p:nvSpPr>
          <p:cNvPr id="100" name="object 30">
            <a:extLst>
              <a:ext uri="{FF2B5EF4-FFF2-40B4-BE49-F238E27FC236}">
                <a16:creationId xmlns:a16="http://schemas.microsoft.com/office/drawing/2014/main" id="{AA34FF9B-743C-3944-BB09-CFA9B7395DA2}"/>
              </a:ext>
            </a:extLst>
          </p:cNvPr>
          <p:cNvSpPr txBox="1"/>
          <p:nvPr/>
        </p:nvSpPr>
        <p:spPr>
          <a:xfrm>
            <a:off x="1869280" y="3474537"/>
            <a:ext cx="360785" cy="175025"/>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sp>
        <p:nvSpPr>
          <p:cNvPr id="101" name="object 30">
            <a:extLst>
              <a:ext uri="{FF2B5EF4-FFF2-40B4-BE49-F238E27FC236}">
                <a16:creationId xmlns:a16="http://schemas.microsoft.com/office/drawing/2014/main" id="{843AE116-0D29-F74F-8855-BBA60B299501}"/>
              </a:ext>
            </a:extLst>
          </p:cNvPr>
          <p:cNvSpPr txBox="1"/>
          <p:nvPr/>
        </p:nvSpPr>
        <p:spPr>
          <a:xfrm>
            <a:off x="1869280" y="3205264"/>
            <a:ext cx="360785" cy="175025"/>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sp>
        <p:nvSpPr>
          <p:cNvPr id="102" name="object 30">
            <a:extLst>
              <a:ext uri="{FF2B5EF4-FFF2-40B4-BE49-F238E27FC236}">
                <a16:creationId xmlns:a16="http://schemas.microsoft.com/office/drawing/2014/main" id="{D9D41086-7F99-7F45-9FC7-75F33A88C070}"/>
              </a:ext>
            </a:extLst>
          </p:cNvPr>
          <p:cNvSpPr txBox="1"/>
          <p:nvPr/>
        </p:nvSpPr>
        <p:spPr>
          <a:xfrm>
            <a:off x="2296433" y="3474537"/>
            <a:ext cx="360785" cy="175025"/>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sp>
        <p:nvSpPr>
          <p:cNvPr id="103" name="Rectangle 172">
            <a:extLst>
              <a:ext uri="{FF2B5EF4-FFF2-40B4-BE49-F238E27FC236}">
                <a16:creationId xmlns:a16="http://schemas.microsoft.com/office/drawing/2014/main" id="{F1A996BA-D464-0D40-AAEE-A6D3140129E8}"/>
              </a:ext>
            </a:extLst>
          </p:cNvPr>
          <p:cNvSpPr/>
          <p:nvPr/>
        </p:nvSpPr>
        <p:spPr>
          <a:xfrm>
            <a:off x="1188198" y="2801877"/>
            <a:ext cx="1535387" cy="304038"/>
          </a:xfrm>
          <a:prstGeom prst="rect">
            <a:avLst/>
          </a:prstGeom>
          <a:solidFill>
            <a:srgbClr val="FFFFFF"/>
          </a:solidFill>
          <a:ln w="12701" cap="flat">
            <a:solidFill>
              <a:srgbClr val="30BA78"/>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1200" cap="none" spc="0" baseline="0">
                <a:solidFill>
                  <a:srgbClr val="30BA78"/>
                </a:solidFill>
                <a:uFillTx/>
                <a:latin typeface="Poppins Light"/>
              </a:rPr>
              <a:t>Cluster 1 - prod</a:t>
            </a:r>
          </a:p>
        </p:txBody>
      </p:sp>
      <p:sp>
        <p:nvSpPr>
          <p:cNvPr id="104" name="object 16">
            <a:extLst>
              <a:ext uri="{FF2B5EF4-FFF2-40B4-BE49-F238E27FC236}">
                <a16:creationId xmlns:a16="http://schemas.microsoft.com/office/drawing/2014/main" id="{78220E4B-DEA9-B144-A028-278E7F7354B8}"/>
              </a:ext>
            </a:extLst>
          </p:cNvPr>
          <p:cNvSpPr/>
          <p:nvPr/>
        </p:nvSpPr>
        <p:spPr>
          <a:xfrm>
            <a:off x="2083716" y="4635313"/>
            <a:ext cx="2444684" cy="1491322"/>
          </a:xfrm>
          <a:custGeom>
            <a:avLst/>
            <a:gdLst>
              <a:gd name="f0" fmla="val w"/>
              <a:gd name="f1" fmla="val h"/>
              <a:gd name="f2" fmla="val 0"/>
              <a:gd name="f3" fmla="val 2822575"/>
              <a:gd name="f4" fmla="val 1594485"/>
              <a:gd name="f5" fmla="val 1594103"/>
              <a:gd name="f6" fmla="val 2822448"/>
              <a:gd name="f7" fmla="*/ f0 1 2822575"/>
              <a:gd name="f8" fmla="*/ f1 1 1594485"/>
              <a:gd name="f9" fmla="+- f4 0 f2"/>
              <a:gd name="f10" fmla="+- f3 0 f2"/>
              <a:gd name="f11" fmla="*/ f10 1 2822575"/>
              <a:gd name="f12" fmla="*/ f9 1 1594485"/>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2822575" h="1594485">
                <a:moveTo>
                  <a:pt x="f2" y="f5"/>
                </a:moveTo>
                <a:lnTo>
                  <a:pt x="f6" y="f5"/>
                </a:lnTo>
                <a:lnTo>
                  <a:pt x="f6" y="f2"/>
                </a:lnTo>
                <a:lnTo>
                  <a:pt x="f2" y="f2"/>
                </a:lnTo>
                <a:lnTo>
                  <a:pt x="f2" y="f5"/>
                </a:lnTo>
                <a:close/>
              </a:path>
            </a:pathLst>
          </a:custGeom>
          <a:solidFill>
            <a:srgbClr val="F9F9F9"/>
          </a:solidFill>
          <a:ln w="12188" cap="flat">
            <a:solidFill>
              <a:srgbClr val="30BA78"/>
            </a:solidFill>
            <a:custDash>
              <a:ds d="100000" sp="100000"/>
            </a:custDash>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sp>
        <p:nvSpPr>
          <p:cNvPr id="105" name="object 35">
            <a:extLst>
              <a:ext uri="{FF2B5EF4-FFF2-40B4-BE49-F238E27FC236}">
                <a16:creationId xmlns:a16="http://schemas.microsoft.com/office/drawing/2014/main" id="{B004D6A0-0870-3E46-B39B-A77EA0DB1264}"/>
              </a:ext>
            </a:extLst>
          </p:cNvPr>
          <p:cNvSpPr/>
          <p:nvPr/>
        </p:nvSpPr>
        <p:spPr>
          <a:xfrm>
            <a:off x="2073155" y="5104162"/>
            <a:ext cx="2455127" cy="0"/>
          </a:xfrm>
          <a:custGeom>
            <a:avLst/>
            <a:gdLst>
              <a:gd name="f0" fmla="val w"/>
              <a:gd name="f1" fmla="val h"/>
              <a:gd name="f2" fmla="val 0"/>
              <a:gd name="f3" fmla="val 2834640"/>
              <a:gd name="f4" fmla="val 13970"/>
              <a:gd name="f5" fmla="val 13462"/>
              <a:gd name="f6" fmla="val 2834386"/>
              <a:gd name="f7" fmla="*/ f0 1 2834640"/>
              <a:gd name="f8" fmla="*/ f1 1 13970"/>
              <a:gd name="f9" fmla="+- f4 0 f2"/>
              <a:gd name="f10" fmla="+- f3 0 f2"/>
              <a:gd name="f11" fmla="*/ f10 1 2834640"/>
              <a:gd name="f12" fmla="*/ f9 1 1397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2834640" h="13970">
                <a:moveTo>
                  <a:pt x="f2" y="f5"/>
                </a:moveTo>
                <a:lnTo>
                  <a:pt x="f6" y="f2"/>
                </a:lnTo>
              </a:path>
            </a:pathLst>
          </a:custGeom>
          <a:noFill/>
          <a:ln w="6099" cap="flat">
            <a:solidFill>
              <a:srgbClr val="30BA78"/>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sp>
        <p:nvSpPr>
          <p:cNvPr id="106" name="object 41">
            <a:extLst>
              <a:ext uri="{FF2B5EF4-FFF2-40B4-BE49-F238E27FC236}">
                <a16:creationId xmlns:a16="http://schemas.microsoft.com/office/drawing/2014/main" id="{A4ED29C0-D17B-D048-A2A4-6C62BD9FDE55}"/>
              </a:ext>
            </a:extLst>
          </p:cNvPr>
          <p:cNvSpPr/>
          <p:nvPr/>
        </p:nvSpPr>
        <p:spPr>
          <a:xfrm>
            <a:off x="2083716" y="5373215"/>
            <a:ext cx="2455127" cy="0"/>
          </a:xfrm>
          <a:custGeom>
            <a:avLst/>
            <a:gdLst>
              <a:gd name="f0" fmla="val w"/>
              <a:gd name="f1" fmla="val h"/>
              <a:gd name="f2" fmla="val 0"/>
              <a:gd name="f3" fmla="val 2834640"/>
              <a:gd name="f4" fmla="val 13970"/>
              <a:gd name="f5" fmla="val 13462"/>
              <a:gd name="f6" fmla="val 2834385"/>
              <a:gd name="f7" fmla="*/ f0 1 2834640"/>
              <a:gd name="f8" fmla="*/ f1 1 13970"/>
              <a:gd name="f9" fmla="+- f4 0 f2"/>
              <a:gd name="f10" fmla="+- f3 0 f2"/>
              <a:gd name="f11" fmla="*/ f10 1 2834640"/>
              <a:gd name="f12" fmla="*/ f9 1 1397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2834640" h="13970">
                <a:moveTo>
                  <a:pt x="f2" y="f5"/>
                </a:moveTo>
                <a:lnTo>
                  <a:pt x="f6" y="f2"/>
                </a:lnTo>
              </a:path>
            </a:pathLst>
          </a:custGeom>
          <a:noFill/>
          <a:ln w="6099" cap="flat">
            <a:solidFill>
              <a:srgbClr val="30BA78"/>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sp>
        <p:nvSpPr>
          <p:cNvPr id="107" name="object 42">
            <a:extLst>
              <a:ext uri="{FF2B5EF4-FFF2-40B4-BE49-F238E27FC236}">
                <a16:creationId xmlns:a16="http://schemas.microsoft.com/office/drawing/2014/main" id="{C56E25D1-43B4-7A49-BC31-FE9B2B0301A2}"/>
              </a:ext>
            </a:extLst>
          </p:cNvPr>
          <p:cNvSpPr txBox="1"/>
          <p:nvPr/>
        </p:nvSpPr>
        <p:spPr>
          <a:xfrm>
            <a:off x="2153914" y="4927729"/>
            <a:ext cx="609904" cy="93223"/>
          </a:xfrm>
          <a:prstGeom prst="rect">
            <a:avLst/>
          </a:prstGeom>
          <a:noFill/>
          <a:ln cap="flat">
            <a:noFill/>
          </a:ln>
        </p:spPr>
        <p:txBody>
          <a:bodyPr vert="horz" wrap="square" lIns="0" tIns="0" rIns="0" bIns="0" anchor="ctr" anchorCtr="0" compatLnSpc="1">
            <a:spAutoFit/>
          </a:bodyPr>
          <a:lstStyle/>
          <a:p>
            <a:pPr marL="12701" marR="0" lvl="0" indent="0" algn="l" defTabSz="914400" rtl="0" fontAlgn="auto" hangingPunct="1">
              <a:lnSpc>
                <a:spcPct val="100000"/>
              </a:lnSpc>
              <a:spcBef>
                <a:spcPts val="10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30BA78"/>
                </a:solidFill>
                <a:uFillTx/>
                <a:latin typeface="Poppins Medium"/>
                <a:cs typeface="Arial"/>
              </a:rPr>
              <a:t>Control</a:t>
            </a:r>
            <a:r>
              <a:rPr lang="en-US" sz="700" b="0" i="0" u="none" strike="noStrike" kern="1200" cap="none" spc="-45" baseline="0">
                <a:solidFill>
                  <a:srgbClr val="30BA78"/>
                </a:solidFill>
                <a:uFillTx/>
                <a:latin typeface="Poppins Medium"/>
                <a:cs typeface="Arial"/>
              </a:rPr>
              <a:t> </a:t>
            </a:r>
            <a:r>
              <a:rPr lang="en-US" sz="700" b="0" i="0" u="none" strike="noStrike" kern="1200" cap="none" spc="0" baseline="0">
                <a:solidFill>
                  <a:srgbClr val="30BA78"/>
                </a:solidFill>
                <a:uFillTx/>
                <a:latin typeface="Poppins Medium"/>
                <a:cs typeface="Arial"/>
              </a:rPr>
              <a:t>Plane</a:t>
            </a:r>
          </a:p>
        </p:txBody>
      </p:sp>
      <p:sp>
        <p:nvSpPr>
          <p:cNvPr id="108" name="object 43">
            <a:extLst>
              <a:ext uri="{FF2B5EF4-FFF2-40B4-BE49-F238E27FC236}">
                <a16:creationId xmlns:a16="http://schemas.microsoft.com/office/drawing/2014/main" id="{93A6C9D0-E0C0-A542-97E8-0FF1CCF1118C}"/>
              </a:ext>
            </a:extLst>
          </p:cNvPr>
          <p:cNvSpPr txBox="1"/>
          <p:nvPr/>
        </p:nvSpPr>
        <p:spPr>
          <a:xfrm>
            <a:off x="2153914" y="5197001"/>
            <a:ext cx="765398" cy="93223"/>
          </a:xfrm>
          <a:prstGeom prst="rect">
            <a:avLst/>
          </a:prstGeom>
          <a:noFill/>
          <a:ln cap="flat">
            <a:noFill/>
          </a:ln>
        </p:spPr>
        <p:txBody>
          <a:bodyPr vert="horz" wrap="square" lIns="0" tIns="0" rIns="0" bIns="0" anchor="ctr" anchorCtr="0" compatLnSpc="1">
            <a:spAutoFit/>
          </a:bodyPr>
          <a:lstStyle/>
          <a:p>
            <a:pPr marL="0" marR="0" lvl="0" indent="0" algn="l" defTabSz="914400" rtl="0" fontAlgn="auto" hangingPunct="1">
              <a:lnSpc>
                <a:spcPct val="100000"/>
              </a:lnSpc>
              <a:spcBef>
                <a:spcPts val="105"/>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30BA78"/>
                </a:solidFill>
                <a:uFillTx/>
                <a:latin typeface="Poppins Medium"/>
                <a:cs typeface="Arial"/>
              </a:rPr>
              <a:t>etcd</a:t>
            </a:r>
          </a:p>
        </p:txBody>
      </p:sp>
      <p:sp>
        <p:nvSpPr>
          <p:cNvPr id="109" name="object 44">
            <a:extLst>
              <a:ext uri="{FF2B5EF4-FFF2-40B4-BE49-F238E27FC236}">
                <a16:creationId xmlns:a16="http://schemas.microsoft.com/office/drawing/2014/main" id="{373EADB0-49D6-FB43-B6C2-4EBFBB8640C2}"/>
              </a:ext>
            </a:extLst>
          </p:cNvPr>
          <p:cNvSpPr txBox="1"/>
          <p:nvPr/>
        </p:nvSpPr>
        <p:spPr>
          <a:xfrm>
            <a:off x="2153914" y="5440423"/>
            <a:ext cx="338099" cy="93223"/>
          </a:xfrm>
          <a:prstGeom prst="rect">
            <a:avLst/>
          </a:prstGeom>
          <a:noFill/>
          <a:ln cap="flat">
            <a:noFill/>
          </a:ln>
        </p:spPr>
        <p:txBody>
          <a:bodyPr vert="horz" wrap="square" lIns="0" tIns="0" rIns="0" bIns="0" anchor="ctr" anchorCtr="0" compatLnSpc="1">
            <a:spAutoFit/>
          </a:bodyPr>
          <a:lstStyle/>
          <a:p>
            <a:pPr marL="12701" marR="0" lvl="0" indent="0" algn="l" defTabSz="914400" rtl="0" fontAlgn="auto" hangingPunct="1">
              <a:lnSpc>
                <a:spcPct val="100000"/>
              </a:lnSpc>
              <a:spcBef>
                <a:spcPts val="100"/>
              </a:spcBef>
              <a:spcAft>
                <a:spcPts val="0"/>
              </a:spcAft>
              <a:buNone/>
              <a:tabLst/>
              <a:defRPr sz="1800" b="0" i="0" u="none" strike="noStrike" kern="0" cap="none" spc="0" baseline="0">
                <a:solidFill>
                  <a:srgbClr val="000000"/>
                </a:solidFill>
                <a:uFillTx/>
              </a:defRPr>
            </a:pPr>
            <a:r>
              <a:rPr lang="en-US" sz="700" b="0" i="0" u="none" strike="noStrike" kern="1200" cap="none" spc="20" baseline="0">
                <a:solidFill>
                  <a:srgbClr val="30BA78"/>
                </a:solidFill>
                <a:uFillTx/>
                <a:latin typeface="Poppins Medium"/>
                <a:cs typeface="Arial"/>
              </a:rPr>
              <a:t>W</a:t>
            </a:r>
            <a:r>
              <a:rPr lang="en-US" sz="700" b="0" i="0" u="none" strike="noStrike" kern="1200" cap="none" spc="-5" baseline="0">
                <a:solidFill>
                  <a:srgbClr val="30BA78"/>
                </a:solidFill>
                <a:uFillTx/>
                <a:latin typeface="Poppins Medium"/>
                <a:cs typeface="Arial"/>
              </a:rPr>
              <a:t>or</a:t>
            </a:r>
            <a:r>
              <a:rPr lang="en-US" sz="700" b="0" i="0" u="none" strike="noStrike" kern="1200" cap="none" spc="0" baseline="0">
                <a:solidFill>
                  <a:srgbClr val="30BA78"/>
                </a:solidFill>
                <a:uFillTx/>
                <a:latin typeface="Poppins Medium"/>
                <a:cs typeface="Arial"/>
              </a:rPr>
              <a:t>k</a:t>
            </a:r>
            <a:r>
              <a:rPr lang="en-US" sz="700" b="0" i="0" u="none" strike="noStrike" kern="1200" cap="none" spc="-5" baseline="0">
                <a:solidFill>
                  <a:srgbClr val="30BA78"/>
                </a:solidFill>
                <a:uFillTx/>
                <a:latin typeface="Poppins Medium"/>
                <a:cs typeface="Arial"/>
              </a:rPr>
              <a:t>e</a:t>
            </a:r>
            <a:r>
              <a:rPr lang="en-US" sz="700" b="0" i="0" u="none" strike="noStrike" kern="1200" cap="none" spc="0" baseline="0">
                <a:solidFill>
                  <a:srgbClr val="30BA78"/>
                </a:solidFill>
                <a:uFillTx/>
                <a:latin typeface="Poppins Medium"/>
                <a:cs typeface="Arial"/>
              </a:rPr>
              <a:t>r</a:t>
            </a:r>
          </a:p>
        </p:txBody>
      </p:sp>
      <p:sp>
        <p:nvSpPr>
          <p:cNvPr id="110" name="object 30">
            <a:extLst>
              <a:ext uri="{FF2B5EF4-FFF2-40B4-BE49-F238E27FC236}">
                <a16:creationId xmlns:a16="http://schemas.microsoft.com/office/drawing/2014/main" id="{0108AEC7-5696-7D44-80C3-4F5AC848826C}"/>
              </a:ext>
            </a:extLst>
          </p:cNvPr>
          <p:cNvSpPr txBox="1"/>
          <p:nvPr/>
        </p:nvSpPr>
        <p:spPr>
          <a:xfrm>
            <a:off x="2792294" y="5156100"/>
            <a:ext cx="360785" cy="175025"/>
          </a:xfrm>
          <a:prstGeom prst="rect">
            <a:avLst/>
          </a:prstGeom>
          <a:solidFill>
            <a:srgbClr val="DADADA"/>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000000"/>
                </a:solidFill>
                <a:uFillTx/>
                <a:latin typeface="Poppins Light"/>
                <a:cs typeface="Arial"/>
              </a:rPr>
              <a:t>Node</a:t>
            </a:r>
          </a:p>
        </p:txBody>
      </p:sp>
      <p:grpSp>
        <p:nvGrpSpPr>
          <p:cNvPr id="111" name="Group 224">
            <a:extLst>
              <a:ext uri="{FF2B5EF4-FFF2-40B4-BE49-F238E27FC236}">
                <a16:creationId xmlns:a16="http://schemas.microsoft.com/office/drawing/2014/main" id="{0C77C381-8751-6E4B-9F10-2D05C03A88AA}"/>
              </a:ext>
            </a:extLst>
          </p:cNvPr>
          <p:cNvGrpSpPr/>
          <p:nvPr/>
        </p:nvGrpSpPr>
        <p:grpSpPr>
          <a:xfrm>
            <a:off x="2792294" y="5381911"/>
            <a:ext cx="389433" cy="437311"/>
            <a:chOff x="2792294" y="5381911"/>
            <a:chExt cx="389433" cy="437311"/>
          </a:xfrm>
        </p:grpSpPr>
        <p:sp>
          <p:nvSpPr>
            <p:cNvPr id="112" name="Rectangle 239">
              <a:extLst>
                <a:ext uri="{FF2B5EF4-FFF2-40B4-BE49-F238E27FC236}">
                  <a16:creationId xmlns:a16="http://schemas.microsoft.com/office/drawing/2014/main" id="{F1747E2D-997F-314F-A4C3-EE1991A4F686}"/>
                </a:ext>
              </a:extLst>
            </p:cNvPr>
            <p:cNvSpPr/>
            <p:nvPr/>
          </p:nvSpPr>
          <p:spPr>
            <a:xfrm>
              <a:off x="2792294" y="5381911"/>
              <a:ext cx="389433" cy="437311"/>
            </a:xfrm>
            <a:prstGeom prst="rect">
              <a:avLst/>
            </a:prstGeom>
            <a:solidFill>
              <a:srgbClr val="192072"/>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 b="0" i="0" u="none" strike="noStrike" kern="1200" cap="none" spc="-5" baseline="0">
                <a:solidFill>
                  <a:srgbClr val="FFFFFF"/>
                </a:solidFill>
                <a:uFillTx/>
                <a:latin typeface="Poppins Light"/>
                <a:cs typeface="Aria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00" b="0" i="0" u="none" strike="noStrike" kern="1200" cap="none" spc="-5" baseline="0">
                  <a:solidFill>
                    <a:srgbClr val="FFFFFF"/>
                  </a:solidFill>
                  <a:uFillTx/>
                  <a:latin typeface="Poppins Light"/>
                  <a:cs typeface="Arial"/>
                </a:rPr>
                <a:t>Node</a:t>
              </a:r>
              <a:endParaRPr lang="en-US" sz="600" b="0" i="0" u="none" strike="noStrike" kern="1200" cap="none" spc="0" baseline="0">
                <a:solidFill>
                  <a:srgbClr val="FFFFFF"/>
                </a:solidFill>
                <a:uFillTx/>
                <a:latin typeface="Poppins Light"/>
                <a:cs typeface="Poppins Light"/>
              </a:endParaRPr>
            </a:p>
          </p:txBody>
        </p:sp>
        <p:sp>
          <p:nvSpPr>
            <p:cNvPr id="113" name="Rectangle 240">
              <a:extLst>
                <a:ext uri="{FF2B5EF4-FFF2-40B4-BE49-F238E27FC236}">
                  <a16:creationId xmlns:a16="http://schemas.microsoft.com/office/drawing/2014/main" id="{7154BEB4-59B1-1748-9029-F274B6322837}"/>
                </a:ext>
              </a:extLst>
            </p:cNvPr>
            <p:cNvSpPr/>
            <p:nvPr/>
          </p:nvSpPr>
          <p:spPr>
            <a:xfrm>
              <a:off x="2830186" y="5611115"/>
              <a:ext cx="285000" cy="139839"/>
            </a:xfrm>
            <a:prstGeom prst="rect">
              <a:avLst/>
            </a:prstGeom>
            <a:solidFill>
              <a:srgbClr val="5E22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none" strike="noStrike" kern="1200" cap="none" spc="0" baseline="0">
                <a:solidFill>
                  <a:srgbClr val="FFFFFF"/>
                </a:solidFill>
                <a:uFillTx/>
                <a:latin typeface="Poppins Light"/>
              </a:endParaRPr>
            </a:p>
          </p:txBody>
        </p:sp>
      </p:grpSp>
      <p:sp>
        <p:nvSpPr>
          <p:cNvPr id="114" name="object 30">
            <a:extLst>
              <a:ext uri="{FF2B5EF4-FFF2-40B4-BE49-F238E27FC236}">
                <a16:creationId xmlns:a16="http://schemas.microsoft.com/office/drawing/2014/main" id="{6598BC0F-539B-B140-B006-AAC0C6EF3E69}"/>
              </a:ext>
            </a:extLst>
          </p:cNvPr>
          <p:cNvSpPr txBox="1"/>
          <p:nvPr/>
        </p:nvSpPr>
        <p:spPr>
          <a:xfrm>
            <a:off x="2792294" y="4886827"/>
            <a:ext cx="360785" cy="175025"/>
          </a:xfrm>
          <a:prstGeom prst="rect">
            <a:avLst/>
          </a:prstGeom>
          <a:solidFill>
            <a:srgbClr val="DADADA"/>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000000"/>
                </a:solidFill>
                <a:uFillTx/>
                <a:latin typeface="Poppins Light"/>
                <a:cs typeface="Arial"/>
              </a:rPr>
              <a:t>Node</a:t>
            </a:r>
          </a:p>
        </p:txBody>
      </p:sp>
      <p:sp>
        <p:nvSpPr>
          <p:cNvPr id="115" name="object 30">
            <a:extLst>
              <a:ext uri="{FF2B5EF4-FFF2-40B4-BE49-F238E27FC236}">
                <a16:creationId xmlns:a16="http://schemas.microsoft.com/office/drawing/2014/main" id="{ED9B71C2-59E4-B844-A2AE-EF0C8EE6BBEA}"/>
              </a:ext>
            </a:extLst>
          </p:cNvPr>
          <p:cNvSpPr txBox="1"/>
          <p:nvPr/>
        </p:nvSpPr>
        <p:spPr>
          <a:xfrm>
            <a:off x="3219446" y="5156100"/>
            <a:ext cx="360785" cy="175025"/>
          </a:xfrm>
          <a:prstGeom prst="rect">
            <a:avLst/>
          </a:prstGeom>
          <a:solidFill>
            <a:srgbClr val="DADADA"/>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000000"/>
                </a:solidFill>
                <a:uFillTx/>
                <a:latin typeface="Poppins Light"/>
                <a:cs typeface="Arial"/>
              </a:rPr>
              <a:t>Node</a:t>
            </a:r>
          </a:p>
        </p:txBody>
      </p:sp>
      <p:grpSp>
        <p:nvGrpSpPr>
          <p:cNvPr id="116" name="Group 227">
            <a:extLst>
              <a:ext uri="{FF2B5EF4-FFF2-40B4-BE49-F238E27FC236}">
                <a16:creationId xmlns:a16="http://schemas.microsoft.com/office/drawing/2014/main" id="{0D5A68F8-F0BA-A448-B232-8E34D5C6BB57}"/>
              </a:ext>
            </a:extLst>
          </p:cNvPr>
          <p:cNvGrpSpPr/>
          <p:nvPr/>
        </p:nvGrpSpPr>
        <p:grpSpPr>
          <a:xfrm>
            <a:off x="3207989" y="5393368"/>
            <a:ext cx="429539" cy="420121"/>
            <a:chOff x="3207989" y="5393368"/>
            <a:chExt cx="429539" cy="420121"/>
          </a:xfrm>
        </p:grpSpPr>
        <p:sp>
          <p:nvSpPr>
            <p:cNvPr id="117" name="Rectangle 237">
              <a:extLst>
                <a:ext uri="{FF2B5EF4-FFF2-40B4-BE49-F238E27FC236}">
                  <a16:creationId xmlns:a16="http://schemas.microsoft.com/office/drawing/2014/main" id="{949F2BA4-B821-1740-8B65-0A8E5BDA5C58}"/>
                </a:ext>
              </a:extLst>
            </p:cNvPr>
            <p:cNvSpPr/>
            <p:nvPr/>
          </p:nvSpPr>
          <p:spPr>
            <a:xfrm>
              <a:off x="3207989" y="5393368"/>
              <a:ext cx="429539" cy="420121"/>
            </a:xfrm>
            <a:prstGeom prst="rect">
              <a:avLst/>
            </a:prstGeom>
            <a:solidFill>
              <a:srgbClr val="192072"/>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 b="0" i="0" u="none" strike="noStrike" kern="1200" cap="none" spc="-5" baseline="0">
                <a:solidFill>
                  <a:srgbClr val="FFFFFF"/>
                </a:solidFill>
                <a:uFillTx/>
                <a:latin typeface="Poppins Light"/>
                <a:cs typeface="Aria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00" b="0" i="0" u="none" strike="noStrike" kern="1200" cap="none" spc="-5" baseline="0">
                  <a:solidFill>
                    <a:srgbClr val="FFFFFF"/>
                  </a:solidFill>
                  <a:uFillTx/>
                  <a:latin typeface="Poppins Light"/>
                  <a:cs typeface="Arial"/>
                </a:rPr>
                <a:t>Node</a:t>
              </a:r>
              <a:endParaRPr lang="en-US" sz="600" b="0" i="0" u="none" strike="noStrike" kern="1200" cap="none" spc="0" baseline="0">
                <a:solidFill>
                  <a:srgbClr val="FFFFFF"/>
                </a:solidFill>
                <a:uFillTx/>
                <a:latin typeface="Poppins Light"/>
                <a:cs typeface="Poppins Light"/>
              </a:endParaRPr>
            </a:p>
          </p:txBody>
        </p:sp>
        <p:sp>
          <p:nvSpPr>
            <p:cNvPr id="118" name="Rectangle 238">
              <a:extLst>
                <a:ext uri="{FF2B5EF4-FFF2-40B4-BE49-F238E27FC236}">
                  <a16:creationId xmlns:a16="http://schemas.microsoft.com/office/drawing/2014/main" id="{586E6FDC-6F09-A74C-AE79-5557D7DDFA56}"/>
                </a:ext>
              </a:extLst>
            </p:cNvPr>
            <p:cNvSpPr/>
            <p:nvPr/>
          </p:nvSpPr>
          <p:spPr>
            <a:xfrm>
              <a:off x="3257339" y="5611115"/>
              <a:ext cx="285000" cy="139839"/>
            </a:xfrm>
            <a:prstGeom prst="rect">
              <a:avLst/>
            </a:prstGeom>
            <a:solidFill>
              <a:srgbClr val="5E22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none" strike="noStrike" kern="1200" cap="none" spc="0" baseline="0">
                <a:solidFill>
                  <a:srgbClr val="FFFFFF"/>
                </a:solidFill>
                <a:uFillTx/>
                <a:latin typeface="Poppins Light"/>
              </a:endParaRPr>
            </a:p>
          </p:txBody>
        </p:sp>
      </p:grpSp>
      <p:sp>
        <p:nvSpPr>
          <p:cNvPr id="119" name="object 30">
            <a:extLst>
              <a:ext uri="{FF2B5EF4-FFF2-40B4-BE49-F238E27FC236}">
                <a16:creationId xmlns:a16="http://schemas.microsoft.com/office/drawing/2014/main" id="{A361183B-F7BE-0845-B395-509F2DD2CC92}"/>
              </a:ext>
            </a:extLst>
          </p:cNvPr>
          <p:cNvSpPr txBox="1"/>
          <p:nvPr/>
        </p:nvSpPr>
        <p:spPr>
          <a:xfrm>
            <a:off x="3219446" y="4886827"/>
            <a:ext cx="360785" cy="175025"/>
          </a:xfrm>
          <a:prstGeom prst="rect">
            <a:avLst/>
          </a:prstGeom>
          <a:solidFill>
            <a:srgbClr val="DADADA"/>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000000"/>
                </a:solidFill>
                <a:uFillTx/>
                <a:latin typeface="Poppins Light"/>
                <a:cs typeface="Arial"/>
              </a:rPr>
              <a:t>Node</a:t>
            </a:r>
          </a:p>
        </p:txBody>
      </p:sp>
      <p:sp>
        <p:nvSpPr>
          <p:cNvPr id="120" name="object 30">
            <a:extLst>
              <a:ext uri="{FF2B5EF4-FFF2-40B4-BE49-F238E27FC236}">
                <a16:creationId xmlns:a16="http://schemas.microsoft.com/office/drawing/2014/main" id="{062895C4-CF95-C648-A44B-E802E596EFAD}"/>
              </a:ext>
            </a:extLst>
          </p:cNvPr>
          <p:cNvSpPr txBox="1"/>
          <p:nvPr/>
        </p:nvSpPr>
        <p:spPr>
          <a:xfrm>
            <a:off x="3646599" y="5156100"/>
            <a:ext cx="360785" cy="175025"/>
          </a:xfrm>
          <a:prstGeom prst="rect">
            <a:avLst/>
          </a:prstGeom>
          <a:solidFill>
            <a:srgbClr val="DADADA"/>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000000"/>
                </a:solidFill>
                <a:uFillTx/>
                <a:latin typeface="Poppins Light"/>
                <a:cs typeface="Arial"/>
              </a:rPr>
              <a:t>Node</a:t>
            </a:r>
          </a:p>
        </p:txBody>
      </p:sp>
      <p:grpSp>
        <p:nvGrpSpPr>
          <p:cNvPr id="121" name="Group 230">
            <a:extLst>
              <a:ext uri="{FF2B5EF4-FFF2-40B4-BE49-F238E27FC236}">
                <a16:creationId xmlns:a16="http://schemas.microsoft.com/office/drawing/2014/main" id="{3E7B4082-D643-694D-9162-02EE6E5E3952}"/>
              </a:ext>
            </a:extLst>
          </p:cNvPr>
          <p:cNvGrpSpPr/>
          <p:nvPr/>
        </p:nvGrpSpPr>
        <p:grpSpPr>
          <a:xfrm>
            <a:off x="3640866" y="5393368"/>
            <a:ext cx="423815" cy="420121"/>
            <a:chOff x="3640866" y="5393368"/>
            <a:chExt cx="423815" cy="420121"/>
          </a:xfrm>
        </p:grpSpPr>
        <p:sp>
          <p:nvSpPr>
            <p:cNvPr id="122" name="Rectangle 235">
              <a:extLst>
                <a:ext uri="{FF2B5EF4-FFF2-40B4-BE49-F238E27FC236}">
                  <a16:creationId xmlns:a16="http://schemas.microsoft.com/office/drawing/2014/main" id="{ECC88D21-F496-704B-B1CD-4AA9EB0C09A7}"/>
                </a:ext>
              </a:extLst>
            </p:cNvPr>
            <p:cNvSpPr/>
            <p:nvPr/>
          </p:nvSpPr>
          <p:spPr>
            <a:xfrm>
              <a:off x="3640866" y="5393368"/>
              <a:ext cx="423815" cy="420121"/>
            </a:xfrm>
            <a:prstGeom prst="rect">
              <a:avLst/>
            </a:prstGeom>
            <a:solidFill>
              <a:srgbClr val="192072"/>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 b="0" i="0" u="none" strike="noStrike" kern="1200" cap="none" spc="-5" baseline="0">
                <a:solidFill>
                  <a:srgbClr val="FFFFFF"/>
                </a:solidFill>
                <a:uFillTx/>
                <a:latin typeface="Poppins Light"/>
                <a:cs typeface="Aria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00" b="0" i="0" u="none" strike="noStrike" kern="1200" cap="none" spc="-5" baseline="0">
                  <a:solidFill>
                    <a:srgbClr val="FFFFFF"/>
                  </a:solidFill>
                  <a:uFillTx/>
                  <a:latin typeface="Poppins Light"/>
                  <a:cs typeface="Arial"/>
                </a:rPr>
                <a:t>Node</a:t>
              </a:r>
              <a:endParaRPr lang="en-US" sz="600" b="0" i="0" u="none" strike="noStrike" kern="1200" cap="none" spc="0" baseline="0">
                <a:solidFill>
                  <a:srgbClr val="FFFFFF"/>
                </a:solidFill>
                <a:uFillTx/>
                <a:latin typeface="Poppins Light"/>
              </a:endParaRPr>
            </a:p>
          </p:txBody>
        </p:sp>
        <p:sp>
          <p:nvSpPr>
            <p:cNvPr id="123" name="Rectangle 236">
              <a:extLst>
                <a:ext uri="{FF2B5EF4-FFF2-40B4-BE49-F238E27FC236}">
                  <a16:creationId xmlns:a16="http://schemas.microsoft.com/office/drawing/2014/main" id="{E9AE3501-D85D-334D-8451-A54B7A0E08D3}"/>
                </a:ext>
              </a:extLst>
            </p:cNvPr>
            <p:cNvSpPr/>
            <p:nvPr/>
          </p:nvSpPr>
          <p:spPr>
            <a:xfrm>
              <a:off x="3684492" y="5611115"/>
              <a:ext cx="285000" cy="139839"/>
            </a:xfrm>
            <a:prstGeom prst="rect">
              <a:avLst/>
            </a:prstGeom>
            <a:solidFill>
              <a:srgbClr val="5E22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none" strike="noStrike" kern="1200" cap="none" spc="0" baseline="0">
                <a:solidFill>
                  <a:srgbClr val="FFFFFF"/>
                </a:solidFill>
                <a:uFillTx/>
                <a:latin typeface="Poppins Light"/>
              </a:endParaRPr>
            </a:p>
          </p:txBody>
        </p:sp>
      </p:grpSp>
      <p:grpSp>
        <p:nvGrpSpPr>
          <p:cNvPr id="124" name="Group 231">
            <a:extLst>
              <a:ext uri="{FF2B5EF4-FFF2-40B4-BE49-F238E27FC236}">
                <a16:creationId xmlns:a16="http://schemas.microsoft.com/office/drawing/2014/main" id="{12BBDC11-9EA1-6F4D-8CFD-30A4E0FF8EDB}"/>
              </a:ext>
            </a:extLst>
          </p:cNvPr>
          <p:cNvGrpSpPr/>
          <p:nvPr/>
        </p:nvGrpSpPr>
        <p:grpSpPr>
          <a:xfrm>
            <a:off x="4073752" y="5393368"/>
            <a:ext cx="406624" cy="420121"/>
            <a:chOff x="4073752" y="5393368"/>
            <a:chExt cx="406624" cy="420121"/>
          </a:xfrm>
        </p:grpSpPr>
        <p:sp>
          <p:nvSpPr>
            <p:cNvPr id="125" name="Rectangle 233">
              <a:extLst>
                <a:ext uri="{FF2B5EF4-FFF2-40B4-BE49-F238E27FC236}">
                  <a16:creationId xmlns:a16="http://schemas.microsoft.com/office/drawing/2014/main" id="{8C20CDC1-708B-BE4C-9BBD-7A4F9BB0BD00}"/>
                </a:ext>
              </a:extLst>
            </p:cNvPr>
            <p:cNvSpPr/>
            <p:nvPr/>
          </p:nvSpPr>
          <p:spPr>
            <a:xfrm>
              <a:off x="4073752" y="5393368"/>
              <a:ext cx="406624" cy="420121"/>
            </a:xfrm>
            <a:prstGeom prst="rect">
              <a:avLst/>
            </a:prstGeom>
            <a:solidFill>
              <a:srgbClr val="192072"/>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 b="0" i="0" u="none" strike="noStrike" kern="1200" cap="none" spc="-5" baseline="0">
                <a:solidFill>
                  <a:srgbClr val="FFFFFF"/>
                </a:solidFill>
                <a:uFillTx/>
                <a:latin typeface="Poppins Light"/>
                <a:cs typeface="Aria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00" b="0" i="0" u="none" strike="noStrike" kern="1200" cap="none" spc="-5" baseline="0">
                  <a:solidFill>
                    <a:srgbClr val="FFFFFF"/>
                  </a:solidFill>
                  <a:uFillTx/>
                  <a:latin typeface="Poppins Light"/>
                  <a:cs typeface="Arial"/>
                </a:rPr>
                <a:t>Node</a:t>
              </a:r>
              <a:endParaRPr lang="en-US" sz="600" b="0" i="0" u="none" strike="noStrike" kern="1200" cap="none" spc="0" baseline="0">
                <a:solidFill>
                  <a:srgbClr val="FFFFFF"/>
                </a:solidFill>
                <a:uFillTx/>
                <a:latin typeface="Poppins Light"/>
                <a:cs typeface="Poppins Light"/>
              </a:endParaRPr>
            </a:p>
          </p:txBody>
        </p:sp>
        <p:sp>
          <p:nvSpPr>
            <p:cNvPr id="126" name="Rectangle 234">
              <a:extLst>
                <a:ext uri="{FF2B5EF4-FFF2-40B4-BE49-F238E27FC236}">
                  <a16:creationId xmlns:a16="http://schemas.microsoft.com/office/drawing/2014/main" id="{262FB377-BF5E-FD40-9FD7-D41217BB1CFD}"/>
                </a:ext>
              </a:extLst>
            </p:cNvPr>
            <p:cNvSpPr/>
            <p:nvPr/>
          </p:nvSpPr>
          <p:spPr>
            <a:xfrm>
              <a:off x="4111654" y="5611115"/>
              <a:ext cx="285000" cy="139839"/>
            </a:xfrm>
            <a:prstGeom prst="rect">
              <a:avLst/>
            </a:prstGeom>
            <a:solidFill>
              <a:srgbClr val="5E22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none" strike="noStrike" kern="1200" cap="none" spc="0" baseline="0">
                <a:solidFill>
                  <a:srgbClr val="FFFFFF"/>
                </a:solidFill>
                <a:uFillTx/>
                <a:latin typeface="Poppins Light"/>
              </a:endParaRPr>
            </a:p>
          </p:txBody>
        </p:sp>
      </p:grpSp>
      <p:sp>
        <p:nvSpPr>
          <p:cNvPr id="127" name="Rectangle 232">
            <a:extLst>
              <a:ext uri="{FF2B5EF4-FFF2-40B4-BE49-F238E27FC236}">
                <a16:creationId xmlns:a16="http://schemas.microsoft.com/office/drawing/2014/main" id="{176EA66B-7787-AC4A-A3C2-FCF0E6720899}"/>
              </a:ext>
            </a:extLst>
          </p:cNvPr>
          <p:cNvSpPr/>
          <p:nvPr/>
        </p:nvSpPr>
        <p:spPr>
          <a:xfrm>
            <a:off x="2538365" y="4483440"/>
            <a:ext cx="1535387" cy="304038"/>
          </a:xfrm>
          <a:prstGeom prst="rect">
            <a:avLst/>
          </a:prstGeom>
          <a:solidFill>
            <a:srgbClr val="FFFFFF"/>
          </a:solidFill>
          <a:ln w="12701" cap="flat">
            <a:solidFill>
              <a:srgbClr val="30BA78"/>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1200" cap="none" spc="0" baseline="0">
                <a:solidFill>
                  <a:srgbClr val="30BA78"/>
                </a:solidFill>
                <a:uFillTx/>
                <a:latin typeface="Poppins Light"/>
              </a:rPr>
              <a:t>Cluster 3 - Hosted </a:t>
            </a:r>
            <a:br>
              <a:rPr lang="en-GB" sz="800" b="0" i="0" u="none" strike="noStrike" kern="1200" cap="none" spc="0" baseline="0">
                <a:solidFill>
                  <a:srgbClr val="30BA78"/>
                </a:solidFill>
                <a:uFillTx/>
                <a:latin typeface="Poppins Light"/>
              </a:rPr>
            </a:br>
            <a:r>
              <a:rPr lang="en-GB" sz="800" b="0" i="0" u="none" strike="noStrike" kern="1200" cap="none" spc="0" baseline="0">
                <a:solidFill>
                  <a:srgbClr val="30BA78"/>
                </a:solidFill>
                <a:uFillTx/>
                <a:latin typeface="Poppins Light"/>
              </a:rPr>
              <a:t>K8S - prod</a:t>
            </a:r>
          </a:p>
        </p:txBody>
      </p:sp>
      <p:grpSp>
        <p:nvGrpSpPr>
          <p:cNvPr id="128" name="Group 112">
            <a:extLst>
              <a:ext uri="{FF2B5EF4-FFF2-40B4-BE49-F238E27FC236}">
                <a16:creationId xmlns:a16="http://schemas.microsoft.com/office/drawing/2014/main" id="{E1121341-B57A-9E4B-8383-FE6D042F90B4}"/>
              </a:ext>
            </a:extLst>
          </p:cNvPr>
          <p:cNvGrpSpPr/>
          <p:nvPr/>
        </p:nvGrpSpPr>
        <p:grpSpPr>
          <a:xfrm>
            <a:off x="9297948" y="4143420"/>
            <a:ext cx="1641201" cy="113065"/>
            <a:chOff x="9297948" y="4143420"/>
            <a:chExt cx="1641201" cy="113065"/>
          </a:xfrm>
        </p:grpSpPr>
        <p:sp>
          <p:nvSpPr>
            <p:cNvPr id="129" name="object 34">
              <a:extLst>
                <a:ext uri="{FF2B5EF4-FFF2-40B4-BE49-F238E27FC236}">
                  <a16:creationId xmlns:a16="http://schemas.microsoft.com/office/drawing/2014/main" id="{84438FA9-5841-154A-9469-1AFB181F6BBC}"/>
                </a:ext>
              </a:extLst>
            </p:cNvPr>
            <p:cNvSpPr/>
            <p:nvPr/>
          </p:nvSpPr>
          <p:spPr>
            <a:xfrm>
              <a:off x="9297948" y="4151074"/>
              <a:ext cx="554739" cy="97026"/>
            </a:xfrm>
            <a:prstGeom prst="rect">
              <a:avLst/>
            </a:prstGeom>
            <a:blipFill>
              <a:blip r:embed="rId3">
                <a:alphaModFix/>
              </a:blip>
              <a:stretch>
                <a:fillRect/>
              </a:stretch>
            </a:blip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pic>
          <p:nvPicPr>
            <p:cNvPr id="130" name="Picture 52" descr="A close up of a sign&#10;&#10;Description automatically generated">
              <a:extLst>
                <a:ext uri="{FF2B5EF4-FFF2-40B4-BE49-F238E27FC236}">
                  <a16:creationId xmlns:a16="http://schemas.microsoft.com/office/drawing/2014/main" id="{B2F6AD51-D66D-0E40-A72B-95905ED1A981}"/>
                </a:ext>
              </a:extLst>
            </p:cNvPr>
            <p:cNvPicPr>
              <a:picLocks noChangeAspect="1"/>
            </p:cNvPicPr>
            <p:nvPr/>
          </p:nvPicPr>
          <p:blipFill>
            <a:blip r:embed="rId4"/>
            <a:stretch>
              <a:fillRect/>
            </a:stretch>
          </p:blipFill>
          <p:spPr>
            <a:xfrm>
              <a:off x="10392137" y="4143420"/>
              <a:ext cx="547012" cy="113065"/>
            </a:xfrm>
            <a:prstGeom prst="rect">
              <a:avLst/>
            </a:prstGeom>
            <a:noFill/>
            <a:ln cap="flat">
              <a:noFill/>
            </a:ln>
          </p:spPr>
        </p:pic>
      </p:grpSp>
      <p:sp>
        <p:nvSpPr>
          <p:cNvPr id="131" name="object 34">
            <a:extLst>
              <a:ext uri="{FF2B5EF4-FFF2-40B4-BE49-F238E27FC236}">
                <a16:creationId xmlns:a16="http://schemas.microsoft.com/office/drawing/2014/main" id="{E0611B18-387C-5A4D-BF2A-0DCF4B9B6FD7}"/>
              </a:ext>
            </a:extLst>
          </p:cNvPr>
          <p:cNvSpPr/>
          <p:nvPr/>
        </p:nvSpPr>
        <p:spPr>
          <a:xfrm>
            <a:off x="6611898" y="4151074"/>
            <a:ext cx="554739" cy="97026"/>
          </a:xfrm>
          <a:prstGeom prst="rect">
            <a:avLst/>
          </a:prstGeom>
          <a:blipFill>
            <a:blip r:embed="rId3">
              <a:alphaModFix/>
            </a:blip>
            <a:stretch>
              <a:fillRect/>
            </a:stretch>
          </a:blip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pic>
        <p:nvPicPr>
          <p:cNvPr id="132" name="Picture 115" descr="A close up of a sign&#10;&#10;Description automatically generated">
            <a:extLst>
              <a:ext uri="{FF2B5EF4-FFF2-40B4-BE49-F238E27FC236}">
                <a16:creationId xmlns:a16="http://schemas.microsoft.com/office/drawing/2014/main" id="{5D216206-B1C9-9C48-93E6-EAED3405BECA}"/>
              </a:ext>
            </a:extLst>
          </p:cNvPr>
          <p:cNvPicPr>
            <a:picLocks noChangeAspect="1"/>
          </p:cNvPicPr>
          <p:nvPr/>
        </p:nvPicPr>
        <p:blipFill>
          <a:blip r:embed="rId4"/>
          <a:stretch>
            <a:fillRect/>
          </a:stretch>
        </p:blipFill>
        <p:spPr>
          <a:xfrm>
            <a:off x="7706087" y="4143420"/>
            <a:ext cx="547012" cy="113065"/>
          </a:xfrm>
          <a:prstGeom prst="rect">
            <a:avLst/>
          </a:prstGeom>
          <a:noFill/>
          <a:ln cap="flat">
            <a:noFill/>
          </a:ln>
        </p:spPr>
      </p:pic>
      <p:sp>
        <p:nvSpPr>
          <p:cNvPr id="133" name="object 34">
            <a:extLst>
              <a:ext uri="{FF2B5EF4-FFF2-40B4-BE49-F238E27FC236}">
                <a16:creationId xmlns:a16="http://schemas.microsoft.com/office/drawing/2014/main" id="{2D9FAAB6-1C0A-FD41-896E-70B861B3274E}"/>
              </a:ext>
            </a:extLst>
          </p:cNvPr>
          <p:cNvSpPr/>
          <p:nvPr/>
        </p:nvSpPr>
        <p:spPr>
          <a:xfrm>
            <a:off x="3709336" y="4151074"/>
            <a:ext cx="554739" cy="97026"/>
          </a:xfrm>
          <a:prstGeom prst="rect">
            <a:avLst/>
          </a:prstGeom>
          <a:blipFill>
            <a:blip r:embed="rId3">
              <a:alphaModFix/>
            </a:blip>
            <a:stretch>
              <a:fillRect/>
            </a:stretch>
          </a:blip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sp>
        <p:nvSpPr>
          <p:cNvPr id="134" name="object 34">
            <a:extLst>
              <a:ext uri="{FF2B5EF4-FFF2-40B4-BE49-F238E27FC236}">
                <a16:creationId xmlns:a16="http://schemas.microsoft.com/office/drawing/2014/main" id="{D65D116E-8D12-014E-A143-2D3752D42F88}"/>
              </a:ext>
            </a:extLst>
          </p:cNvPr>
          <p:cNvSpPr/>
          <p:nvPr/>
        </p:nvSpPr>
        <p:spPr>
          <a:xfrm>
            <a:off x="837553" y="4198696"/>
            <a:ext cx="554739" cy="97026"/>
          </a:xfrm>
          <a:prstGeom prst="rect">
            <a:avLst/>
          </a:prstGeom>
          <a:blipFill>
            <a:blip r:embed="rId3">
              <a:alphaModFix/>
            </a:blip>
            <a:stretch>
              <a:fillRect/>
            </a:stretch>
          </a:blip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sp>
        <p:nvSpPr>
          <p:cNvPr id="135" name="object 34">
            <a:extLst>
              <a:ext uri="{FF2B5EF4-FFF2-40B4-BE49-F238E27FC236}">
                <a16:creationId xmlns:a16="http://schemas.microsoft.com/office/drawing/2014/main" id="{0DBBED02-7D79-0340-A0E4-F154CEDE76C4}"/>
              </a:ext>
            </a:extLst>
          </p:cNvPr>
          <p:cNvSpPr/>
          <p:nvPr/>
        </p:nvSpPr>
        <p:spPr>
          <a:xfrm>
            <a:off x="2351882" y="5835956"/>
            <a:ext cx="554739" cy="97026"/>
          </a:xfrm>
          <a:prstGeom prst="rect">
            <a:avLst/>
          </a:prstGeom>
          <a:blipFill>
            <a:blip r:embed="rId3">
              <a:alphaModFix/>
            </a:blip>
            <a:stretch>
              <a:fillRect/>
            </a:stretch>
          </a:blip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pic>
        <p:nvPicPr>
          <p:cNvPr id="136" name="Picture 244" descr="A close up of a sign&#10;&#10;Description automatically generated">
            <a:extLst>
              <a:ext uri="{FF2B5EF4-FFF2-40B4-BE49-F238E27FC236}">
                <a16:creationId xmlns:a16="http://schemas.microsoft.com/office/drawing/2014/main" id="{629BF31E-9215-E447-8222-5E2AE5ABDBDA}"/>
              </a:ext>
            </a:extLst>
          </p:cNvPr>
          <p:cNvPicPr>
            <a:picLocks noChangeAspect="1"/>
          </p:cNvPicPr>
          <p:nvPr/>
        </p:nvPicPr>
        <p:blipFill>
          <a:blip r:embed="rId4"/>
          <a:stretch>
            <a:fillRect/>
          </a:stretch>
        </p:blipFill>
        <p:spPr>
          <a:xfrm>
            <a:off x="3446071" y="5828303"/>
            <a:ext cx="547012" cy="113065"/>
          </a:xfrm>
          <a:prstGeom prst="rect">
            <a:avLst/>
          </a:prstGeom>
          <a:noFill/>
          <a:ln cap="flat">
            <a:noFill/>
          </a:ln>
        </p:spPr>
      </p:pic>
      <p:sp>
        <p:nvSpPr>
          <p:cNvPr id="137" name="object 99">
            <a:extLst>
              <a:ext uri="{FF2B5EF4-FFF2-40B4-BE49-F238E27FC236}">
                <a16:creationId xmlns:a16="http://schemas.microsoft.com/office/drawing/2014/main" id="{D214F736-C8D4-CC40-BAF4-7762857DA1AC}"/>
              </a:ext>
            </a:extLst>
          </p:cNvPr>
          <p:cNvSpPr txBox="1"/>
          <p:nvPr/>
        </p:nvSpPr>
        <p:spPr>
          <a:xfrm>
            <a:off x="4784543" y="4924656"/>
            <a:ext cx="897035" cy="453332"/>
          </a:xfrm>
          <a:prstGeom prst="rect">
            <a:avLst/>
          </a:prstGeom>
          <a:noFill/>
          <a:ln cap="flat">
            <a:noFill/>
          </a:ln>
        </p:spPr>
        <p:txBody>
          <a:bodyPr vert="horz" wrap="square" lIns="0" tIns="12060" rIns="0" bIns="0" anchor="t" anchorCtr="0" compatLnSpc="1">
            <a:spAutoFit/>
          </a:bodyPr>
          <a:lstStyle/>
          <a:p>
            <a:pPr marL="0" marR="5084" lvl="0" indent="0" algn="l" defTabSz="914400" rtl="0" fontAlgn="auto" hangingPunct="1">
              <a:lnSpc>
                <a:spcPct val="100000"/>
              </a:lnSpc>
              <a:spcBef>
                <a:spcPts val="95"/>
              </a:spcBef>
              <a:spcAft>
                <a:spcPts val="0"/>
              </a:spcAft>
              <a:buNone/>
              <a:tabLst/>
              <a:defRPr sz="1800" b="0" i="0" u="none" strike="noStrike" kern="0" cap="none" spc="0" baseline="0">
                <a:solidFill>
                  <a:srgbClr val="000000"/>
                </a:solidFill>
                <a:uFillTx/>
              </a:defRPr>
            </a:pPr>
            <a:r>
              <a:rPr lang="en-GB" sz="900" b="0" i="0" u="none" strike="noStrike" kern="1200" cap="none" spc="-5" baseline="0">
                <a:solidFill>
                  <a:srgbClr val="0C322C"/>
                </a:solidFill>
                <a:uFillTx/>
                <a:latin typeface="Poppins Medium"/>
                <a:cs typeface="Arial"/>
              </a:rPr>
              <a:t>Cloud Hosted</a:t>
            </a:r>
          </a:p>
          <a:p>
            <a:pPr marL="0" marR="5084" lvl="0" indent="0" algn="l" defTabSz="914400" rtl="0" fontAlgn="auto" hangingPunct="1">
              <a:lnSpc>
                <a:spcPct val="100000"/>
              </a:lnSpc>
              <a:spcBef>
                <a:spcPts val="95"/>
              </a:spcBef>
              <a:spcAft>
                <a:spcPts val="0"/>
              </a:spcAft>
              <a:buNone/>
              <a:tabLst/>
              <a:defRPr sz="1800" b="0" i="0" u="none" strike="noStrike" kern="0" cap="none" spc="0" baseline="0">
                <a:solidFill>
                  <a:srgbClr val="000000"/>
                </a:solidFill>
                <a:uFillTx/>
              </a:defRPr>
            </a:pPr>
            <a:r>
              <a:rPr lang="en-GB" sz="900" b="0" i="0" u="none" strike="noStrike" kern="1200" cap="none" spc="-5" baseline="0">
                <a:solidFill>
                  <a:srgbClr val="0C322C"/>
                </a:solidFill>
                <a:uFillTx/>
                <a:latin typeface="Poppins Medium"/>
                <a:cs typeface="Arial"/>
              </a:rPr>
              <a:t>(GKE, EKS, AKS)</a:t>
            </a:r>
          </a:p>
          <a:p>
            <a:pPr marL="0" marR="5084" lvl="0" indent="0" algn="l" defTabSz="914400" rtl="0" fontAlgn="auto" hangingPunct="1">
              <a:lnSpc>
                <a:spcPct val="100000"/>
              </a:lnSpc>
              <a:spcBef>
                <a:spcPts val="95"/>
              </a:spcBef>
              <a:spcAft>
                <a:spcPts val="0"/>
              </a:spcAft>
              <a:buNone/>
              <a:tabLst/>
              <a:defRPr sz="1800" b="0" i="0" u="none" strike="noStrike" kern="0" cap="none" spc="0" baseline="0">
                <a:solidFill>
                  <a:srgbClr val="000000"/>
                </a:solidFill>
                <a:uFillTx/>
              </a:defRPr>
            </a:pPr>
            <a:r>
              <a:rPr lang="en-GB" sz="900" b="0" i="0" u="none" strike="noStrike" kern="1200" cap="none" spc="-5" baseline="0">
                <a:solidFill>
                  <a:srgbClr val="0C322C"/>
                </a:solidFill>
                <a:uFillTx/>
                <a:latin typeface="Poppins Medium"/>
                <a:cs typeface="Arial"/>
              </a:rPr>
              <a:t>Environment</a:t>
            </a:r>
          </a:p>
        </p:txBody>
      </p:sp>
      <p:cxnSp>
        <p:nvCxnSpPr>
          <p:cNvPr id="138" name="Straight Arrow Connector 250">
            <a:extLst>
              <a:ext uri="{FF2B5EF4-FFF2-40B4-BE49-F238E27FC236}">
                <a16:creationId xmlns:a16="http://schemas.microsoft.com/office/drawing/2014/main" id="{C0CAE603-438F-904C-B18B-30F896964499}"/>
              </a:ext>
            </a:extLst>
          </p:cNvPr>
          <p:cNvCxnSpPr>
            <a:stCxn id="19" idx="2"/>
            <a:endCxn id="127" idx="0"/>
          </p:cNvCxnSpPr>
          <p:nvPr/>
        </p:nvCxnSpPr>
        <p:spPr>
          <a:xfrm>
            <a:off x="3306004" y="2616198"/>
            <a:ext cx="55" cy="1867242"/>
          </a:xfrm>
          <a:prstGeom prst="straightConnector1">
            <a:avLst/>
          </a:prstGeom>
          <a:noFill/>
          <a:ln w="22229" cap="flat">
            <a:solidFill>
              <a:srgbClr val="191F71"/>
            </a:solidFill>
            <a:custDash>
              <a:ds d="100000" sp="100000"/>
            </a:custDash>
            <a:miter/>
            <a:tailEnd type="arrow"/>
          </a:ln>
        </p:spPr>
      </p:cxnSp>
      <p:pic>
        <p:nvPicPr>
          <p:cNvPr id="139" name="Picture 195">
            <a:extLst>
              <a:ext uri="{FF2B5EF4-FFF2-40B4-BE49-F238E27FC236}">
                <a16:creationId xmlns:a16="http://schemas.microsoft.com/office/drawing/2014/main" id="{3A1AE798-3D83-B840-9BF6-2FEFA3DB1AC5}"/>
              </a:ext>
            </a:extLst>
          </p:cNvPr>
          <p:cNvPicPr>
            <a:picLocks noChangeAspect="1"/>
          </p:cNvPicPr>
          <p:nvPr/>
        </p:nvPicPr>
        <p:blipFill>
          <a:blip r:embed="rId5"/>
          <a:stretch>
            <a:fillRect/>
          </a:stretch>
        </p:blipFill>
        <p:spPr>
          <a:xfrm>
            <a:off x="3882002" y="4880161"/>
            <a:ext cx="272738" cy="154698"/>
          </a:xfrm>
          <a:prstGeom prst="rect">
            <a:avLst/>
          </a:prstGeom>
          <a:noFill/>
          <a:ln cap="flat">
            <a:noFill/>
          </a:ln>
        </p:spPr>
      </p:pic>
      <p:pic>
        <p:nvPicPr>
          <p:cNvPr id="140" name="Picture 196">
            <a:extLst>
              <a:ext uri="{FF2B5EF4-FFF2-40B4-BE49-F238E27FC236}">
                <a16:creationId xmlns:a16="http://schemas.microsoft.com/office/drawing/2014/main" id="{49DA8049-A333-6748-9658-365ACABF744E}"/>
              </a:ext>
            </a:extLst>
          </p:cNvPr>
          <p:cNvPicPr>
            <a:picLocks noChangeAspect="1"/>
          </p:cNvPicPr>
          <p:nvPr/>
        </p:nvPicPr>
        <p:blipFill>
          <a:blip r:embed="rId6"/>
          <a:stretch>
            <a:fillRect/>
          </a:stretch>
        </p:blipFill>
        <p:spPr>
          <a:xfrm>
            <a:off x="4112148" y="4724403"/>
            <a:ext cx="210467" cy="235046"/>
          </a:xfrm>
          <a:prstGeom prst="rect">
            <a:avLst/>
          </a:prstGeom>
          <a:noFill/>
          <a:ln cap="flat">
            <a:noFill/>
          </a:ln>
        </p:spPr>
      </p:pic>
      <p:pic>
        <p:nvPicPr>
          <p:cNvPr id="141" name="Picture 197">
            <a:extLst>
              <a:ext uri="{FF2B5EF4-FFF2-40B4-BE49-F238E27FC236}">
                <a16:creationId xmlns:a16="http://schemas.microsoft.com/office/drawing/2014/main" id="{B333AAC6-0DDF-5F43-B89B-6E64A92774E5}"/>
              </a:ext>
            </a:extLst>
          </p:cNvPr>
          <p:cNvPicPr>
            <a:picLocks noChangeAspect="1"/>
          </p:cNvPicPr>
          <p:nvPr/>
        </p:nvPicPr>
        <p:blipFill>
          <a:blip r:embed="rId7"/>
          <a:stretch>
            <a:fillRect/>
          </a:stretch>
        </p:blipFill>
        <p:spPr>
          <a:xfrm>
            <a:off x="4252581" y="4915942"/>
            <a:ext cx="197931" cy="115571"/>
          </a:xfrm>
          <a:prstGeom prst="rect">
            <a:avLst/>
          </a:prstGeom>
          <a:noFill/>
          <a:ln cap="flat">
            <a:noFill/>
          </a:ln>
        </p:spPr>
      </p:pic>
      <p:sp>
        <p:nvSpPr>
          <p:cNvPr id="142" name="object 30">
            <a:extLst>
              <a:ext uri="{FF2B5EF4-FFF2-40B4-BE49-F238E27FC236}">
                <a16:creationId xmlns:a16="http://schemas.microsoft.com/office/drawing/2014/main" id="{43F4C712-48E8-8140-A4DA-31AB578ED482}"/>
              </a:ext>
            </a:extLst>
          </p:cNvPr>
          <p:cNvSpPr txBox="1"/>
          <p:nvPr/>
        </p:nvSpPr>
        <p:spPr>
          <a:xfrm>
            <a:off x="1442118" y="3736476"/>
            <a:ext cx="441746" cy="294089"/>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sp>
        <p:nvSpPr>
          <p:cNvPr id="143" name="object 30">
            <a:extLst>
              <a:ext uri="{FF2B5EF4-FFF2-40B4-BE49-F238E27FC236}">
                <a16:creationId xmlns:a16="http://schemas.microsoft.com/office/drawing/2014/main" id="{D3B5761E-AC0D-AC47-974A-293CEB481B64}"/>
              </a:ext>
            </a:extLst>
          </p:cNvPr>
          <p:cNvSpPr txBox="1"/>
          <p:nvPr/>
        </p:nvSpPr>
        <p:spPr>
          <a:xfrm>
            <a:off x="1935949" y="3741231"/>
            <a:ext cx="470321" cy="279797"/>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sp>
        <p:nvSpPr>
          <p:cNvPr id="144" name="object 30">
            <a:extLst>
              <a:ext uri="{FF2B5EF4-FFF2-40B4-BE49-F238E27FC236}">
                <a16:creationId xmlns:a16="http://schemas.microsoft.com/office/drawing/2014/main" id="{C5A40913-4879-4D42-8AD5-0E5DA7197C8B}"/>
              </a:ext>
            </a:extLst>
          </p:cNvPr>
          <p:cNvSpPr txBox="1"/>
          <p:nvPr/>
        </p:nvSpPr>
        <p:spPr>
          <a:xfrm>
            <a:off x="2467883" y="3736476"/>
            <a:ext cx="470321" cy="289325"/>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sp>
        <p:nvSpPr>
          <p:cNvPr id="145" name="object 30">
            <a:extLst>
              <a:ext uri="{FF2B5EF4-FFF2-40B4-BE49-F238E27FC236}">
                <a16:creationId xmlns:a16="http://schemas.microsoft.com/office/drawing/2014/main" id="{BDB4F290-C728-954C-9163-735345E93774}"/>
              </a:ext>
            </a:extLst>
          </p:cNvPr>
          <p:cNvSpPr txBox="1"/>
          <p:nvPr/>
        </p:nvSpPr>
        <p:spPr>
          <a:xfrm>
            <a:off x="4132932" y="3712665"/>
            <a:ext cx="441746" cy="294089"/>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sp>
        <p:nvSpPr>
          <p:cNvPr id="146" name="object 30">
            <a:extLst>
              <a:ext uri="{FF2B5EF4-FFF2-40B4-BE49-F238E27FC236}">
                <a16:creationId xmlns:a16="http://schemas.microsoft.com/office/drawing/2014/main" id="{DDF4BFAC-29C1-EA41-A5EC-F3A9B395F805}"/>
              </a:ext>
            </a:extLst>
          </p:cNvPr>
          <p:cNvSpPr txBox="1"/>
          <p:nvPr/>
        </p:nvSpPr>
        <p:spPr>
          <a:xfrm>
            <a:off x="4626763" y="3717420"/>
            <a:ext cx="470321" cy="279797"/>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sp>
        <p:nvSpPr>
          <p:cNvPr id="147" name="object 30">
            <a:extLst>
              <a:ext uri="{FF2B5EF4-FFF2-40B4-BE49-F238E27FC236}">
                <a16:creationId xmlns:a16="http://schemas.microsoft.com/office/drawing/2014/main" id="{0D8502C8-6F9B-0D4E-8334-6433CD0F9EF0}"/>
              </a:ext>
            </a:extLst>
          </p:cNvPr>
          <p:cNvSpPr txBox="1"/>
          <p:nvPr/>
        </p:nvSpPr>
        <p:spPr>
          <a:xfrm>
            <a:off x="5158697" y="3712656"/>
            <a:ext cx="470321" cy="289325"/>
          </a:xfrm>
          <a:prstGeom prst="rect">
            <a:avLst/>
          </a:prstGeom>
          <a:solidFill>
            <a:srgbClr val="192072"/>
          </a:solidFill>
          <a:ln cap="flat">
            <a:noFill/>
          </a:ln>
        </p:spPr>
        <p:txBody>
          <a:bodyPr vert="horz" wrap="square" lIns="0" tIns="0" rIns="0" bIns="0" anchor="ctr" anchorCtr="1" compatLnSpc="1">
            <a:noAutofit/>
          </a:bodyPr>
          <a:lstStyle/>
          <a:p>
            <a:pPr marL="0" marR="0" lvl="0" indent="0" algn="ctr" defTabSz="914400" rtl="0" fontAlgn="auto" hangingPunct="1">
              <a:lnSpc>
                <a:spcPct val="100000"/>
              </a:lnSpc>
              <a:spcBef>
                <a:spcPts val="635"/>
              </a:spcBef>
              <a:spcAft>
                <a:spcPts val="0"/>
              </a:spcAft>
              <a:buNone/>
              <a:tabLst/>
              <a:defRPr sz="1800" b="0" i="0" u="none" strike="noStrike" kern="0" cap="none" spc="0" baseline="0">
                <a:solidFill>
                  <a:srgbClr val="000000"/>
                </a:solidFill>
                <a:uFillTx/>
              </a:defRPr>
            </a:pPr>
            <a:r>
              <a:rPr lang="en-US" sz="700" b="0" i="0" u="none" strike="noStrike" kern="1200" cap="none" spc="-5" baseline="0">
                <a:solidFill>
                  <a:srgbClr val="FFFFFF"/>
                </a:solidFill>
                <a:uFillTx/>
                <a:latin typeface="Poppins Light"/>
                <a:cs typeface="Arial"/>
              </a:rPr>
              <a:t>Node</a:t>
            </a:r>
          </a:p>
        </p:txBody>
      </p:sp>
      <p:sp>
        <p:nvSpPr>
          <p:cNvPr id="148" name="Rectangle 47">
            <a:extLst>
              <a:ext uri="{FF2B5EF4-FFF2-40B4-BE49-F238E27FC236}">
                <a16:creationId xmlns:a16="http://schemas.microsoft.com/office/drawing/2014/main" id="{9465FB5D-01A4-C341-8891-A41C289701F8}"/>
              </a:ext>
            </a:extLst>
          </p:cNvPr>
          <p:cNvSpPr/>
          <p:nvPr/>
        </p:nvSpPr>
        <p:spPr>
          <a:xfrm>
            <a:off x="4355287" y="1965301"/>
            <a:ext cx="619844" cy="298021"/>
          </a:xfrm>
          <a:prstGeom prst="rect">
            <a:avLst/>
          </a:prstGeom>
          <a:solidFill>
            <a:srgbClr val="DADADA"/>
          </a:solidFill>
          <a:ln cap="flat">
            <a:noFill/>
            <a:prstDash val="solid"/>
          </a:ln>
        </p:spPr>
        <p:txBody>
          <a:bodyPr vert="horz" wrap="square" lIns="91440" tIns="45720" rIns="91440" bIns="45720" anchor="ctr" anchorCtr="1" compatLnSpc="1">
            <a:noAutofit/>
          </a:bodyPr>
          <a:lstStyle/>
          <a:p>
            <a:pPr marL="0" marR="0" lvl="0" indent="0" algn="ctr" defTabSz="9140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Node</a:t>
            </a:r>
          </a:p>
        </p:txBody>
      </p:sp>
      <p:sp>
        <p:nvSpPr>
          <p:cNvPr id="149" name="Rectangle 49">
            <a:extLst>
              <a:ext uri="{FF2B5EF4-FFF2-40B4-BE49-F238E27FC236}">
                <a16:creationId xmlns:a16="http://schemas.microsoft.com/office/drawing/2014/main" id="{F0837B4A-94EA-0743-B569-D90F164F463D}"/>
              </a:ext>
            </a:extLst>
          </p:cNvPr>
          <p:cNvSpPr/>
          <p:nvPr/>
        </p:nvSpPr>
        <p:spPr>
          <a:xfrm>
            <a:off x="3636148" y="1965301"/>
            <a:ext cx="619844" cy="298021"/>
          </a:xfrm>
          <a:prstGeom prst="rect">
            <a:avLst/>
          </a:prstGeom>
          <a:solidFill>
            <a:srgbClr val="DADADA"/>
          </a:solidFill>
          <a:ln cap="flat">
            <a:noFill/>
            <a:prstDash val="solid"/>
          </a:ln>
        </p:spPr>
        <p:txBody>
          <a:bodyPr vert="horz" wrap="square" lIns="91440" tIns="45720" rIns="91440" bIns="45720" anchor="ctr" anchorCtr="1" compatLnSpc="1">
            <a:noAutofit/>
          </a:bodyPr>
          <a:lstStyle/>
          <a:p>
            <a:pPr marL="0" marR="0" lvl="0" indent="0" algn="ctr" defTabSz="9140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Node</a:t>
            </a:r>
          </a:p>
        </p:txBody>
      </p:sp>
      <p:sp>
        <p:nvSpPr>
          <p:cNvPr id="150" name="Rectangle 50">
            <a:extLst>
              <a:ext uri="{FF2B5EF4-FFF2-40B4-BE49-F238E27FC236}">
                <a16:creationId xmlns:a16="http://schemas.microsoft.com/office/drawing/2014/main" id="{1B2CA67C-C574-FE4D-9A29-7DC5C83D487B}"/>
              </a:ext>
            </a:extLst>
          </p:cNvPr>
          <p:cNvSpPr/>
          <p:nvPr/>
        </p:nvSpPr>
        <p:spPr>
          <a:xfrm>
            <a:off x="9186656" y="1965301"/>
            <a:ext cx="643655" cy="298021"/>
          </a:xfrm>
          <a:prstGeom prst="rect">
            <a:avLst/>
          </a:prstGeom>
          <a:solidFill>
            <a:srgbClr val="DADADA"/>
          </a:solidFill>
          <a:ln cap="flat">
            <a:noFill/>
            <a:prstDash val="solid"/>
          </a:ln>
        </p:spPr>
        <p:txBody>
          <a:bodyPr vert="horz" wrap="square" lIns="91440" tIns="45720" rIns="91440" bIns="45720" anchor="ctr" anchorCtr="1" compatLnSpc="1">
            <a:noAutofit/>
          </a:bodyPr>
          <a:lstStyle/>
          <a:p>
            <a:pPr marL="0" marR="0" lvl="0" indent="0" algn="ctr" defTabSz="9140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Node</a:t>
            </a:r>
          </a:p>
        </p:txBody>
      </p:sp>
      <p:sp>
        <p:nvSpPr>
          <p:cNvPr id="151" name="Rectangle 51">
            <a:extLst>
              <a:ext uri="{FF2B5EF4-FFF2-40B4-BE49-F238E27FC236}">
                <a16:creationId xmlns:a16="http://schemas.microsoft.com/office/drawing/2014/main" id="{1EBD1B5F-34DE-DF4C-8CEF-DB3AB4E9ADD6}"/>
              </a:ext>
            </a:extLst>
          </p:cNvPr>
          <p:cNvSpPr/>
          <p:nvPr/>
        </p:nvSpPr>
        <p:spPr>
          <a:xfrm>
            <a:off x="9924842" y="1965301"/>
            <a:ext cx="643655" cy="298021"/>
          </a:xfrm>
          <a:prstGeom prst="rect">
            <a:avLst/>
          </a:prstGeom>
          <a:solidFill>
            <a:srgbClr val="DADADA"/>
          </a:solidFill>
          <a:ln cap="flat">
            <a:noFill/>
            <a:prstDash val="solid"/>
          </a:ln>
        </p:spPr>
        <p:txBody>
          <a:bodyPr vert="horz" wrap="square" lIns="91440" tIns="45720" rIns="91440" bIns="45720" anchor="ctr" anchorCtr="1" compatLnSpc="1">
            <a:noAutofit/>
          </a:bodyPr>
          <a:lstStyle/>
          <a:p>
            <a:pPr marL="0" marR="0" lvl="0" indent="0" algn="ctr" defTabSz="9140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Node</a:t>
            </a: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name="Slide27">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DDF3807D-4FA7-1140-8455-837C1CC22CAA}"/>
              </a:ext>
            </a:extLst>
          </p:cNvPr>
          <p:cNvSpPr txBox="1">
            <a:spLocks noGrp="1"/>
          </p:cNvSpPr>
          <p:nvPr>
            <p:ph type="body" idx="4294967295"/>
          </p:nvPr>
        </p:nvSpPr>
        <p:spPr>
          <a:xfrm>
            <a:off x="1745966" y="582330"/>
            <a:ext cx="2271810" cy="398568"/>
          </a:xfrm>
        </p:spPr>
        <p:txBody>
          <a:bodyPr anchor="b"/>
          <a:lstStyle/>
          <a:p>
            <a:pPr marL="0" lvl="0" indent="0">
              <a:lnSpc>
                <a:spcPct val="90000"/>
              </a:lnSpc>
              <a:spcBef>
                <a:spcPts val="0"/>
              </a:spcBef>
              <a:spcAft>
                <a:spcPts val="1000"/>
              </a:spcAft>
              <a:buNone/>
            </a:pPr>
            <a:r>
              <a:rPr lang="en-AU" sz="2800" dirty="0">
                <a:solidFill>
                  <a:srgbClr val="FFFFFF"/>
                </a:solidFill>
                <a:latin typeface="Poppins Medium" pitchFamily="2"/>
                <a:cs typeface="Poppins Medium" pitchFamily="2"/>
              </a:rPr>
              <a:t>Thank you!</a:t>
            </a:r>
            <a:endParaRPr lang="en-US" sz="2800" dirty="0">
              <a:solidFill>
                <a:srgbClr val="FFFFFF"/>
              </a:solidFill>
              <a:latin typeface="Poppins Medium" pitchFamily="2"/>
              <a:cs typeface="Poppins Medium" pitchFamily="2"/>
            </a:endParaRPr>
          </a:p>
        </p:txBody>
      </p:sp>
      <p:pic>
        <p:nvPicPr>
          <p:cNvPr id="3" name="Picture Placeholder 4" descr="A picture containing sunset&#10;&#10;Description automatically generated">
            <a:extLst>
              <a:ext uri="{FF2B5EF4-FFF2-40B4-BE49-F238E27FC236}">
                <a16:creationId xmlns:a16="http://schemas.microsoft.com/office/drawing/2014/main" id="{7A610065-C6E5-6245-9501-26302110C1B9}"/>
              </a:ext>
            </a:extLst>
          </p:cNvPr>
          <p:cNvPicPr>
            <a:picLocks noGrp="1" noChangeAspect="1"/>
          </p:cNvPicPr>
          <p:nvPr>
            <p:ph type="pic" idx="4294967295"/>
          </p:nvPr>
        </p:nvPicPr>
        <p:blipFill>
          <a:blip r:embed="rId2"/>
          <a:srcRect l="1701" r="1701"/>
          <a:stretch>
            <a:fillRect/>
          </a:stretch>
        </p:blipFill>
        <p:spPr>
          <a:xfrm>
            <a:off x="5540829" y="42015"/>
            <a:ext cx="6651167" cy="6805098"/>
          </a:xfrm>
          <a:solidFill>
            <a:srgbClr val="182071"/>
          </a:solidFill>
        </p:spPr>
      </p:pic>
      <p:sp>
        <p:nvSpPr>
          <p:cNvPr id="4" name="Rectangle 8">
            <a:extLst>
              <a:ext uri="{FF2B5EF4-FFF2-40B4-BE49-F238E27FC236}">
                <a16:creationId xmlns:a16="http://schemas.microsoft.com/office/drawing/2014/main" id="{BFAE4C80-C224-6A41-8263-114A803875B6}"/>
              </a:ext>
            </a:extLst>
          </p:cNvPr>
          <p:cNvSpPr/>
          <p:nvPr/>
        </p:nvSpPr>
        <p:spPr>
          <a:xfrm>
            <a:off x="1379083" y="4881229"/>
            <a:ext cx="3606574" cy="1169551"/>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dirty="0">
                <a:solidFill>
                  <a:srgbClr val="FFFFFF"/>
                </a:solidFill>
                <a:uFillTx/>
                <a:latin typeface="Poppins" pitchFamily="2" charset="77"/>
                <a:cs typeface="Poppins" pitchFamily="2" charset="77"/>
              </a:rPr>
              <a:t>1900 Reston Metro Plaza</a:t>
            </a:r>
            <a:br>
              <a:rPr lang="en-US" sz="1400" b="0" i="0" u="none" strike="noStrike" kern="1200" cap="none" spc="0" baseline="0" dirty="0">
                <a:solidFill>
                  <a:srgbClr val="FFFFFF"/>
                </a:solidFill>
                <a:uFillTx/>
                <a:latin typeface="Poppins" pitchFamily="2" charset="77"/>
                <a:cs typeface="Poppins" pitchFamily="2" charset="77"/>
              </a:rPr>
            </a:br>
            <a:r>
              <a:rPr lang="en-US" sz="1400" b="0" i="0" u="none" strike="noStrike" kern="1200" cap="none" spc="0" baseline="0" dirty="0">
                <a:solidFill>
                  <a:srgbClr val="FFFFFF"/>
                </a:solidFill>
                <a:uFillTx/>
                <a:latin typeface="Poppins" pitchFamily="2" charset="77"/>
                <a:cs typeface="Poppins" pitchFamily="2" charset="77"/>
              </a:rPr>
              <a:t>Suite 600</a:t>
            </a:r>
            <a:br>
              <a:rPr lang="en-US" sz="1400" b="0" i="0" u="none" strike="noStrike" kern="1200" cap="none" spc="0" baseline="0" dirty="0">
                <a:solidFill>
                  <a:srgbClr val="FFFFFF"/>
                </a:solidFill>
                <a:uFillTx/>
                <a:latin typeface="Poppins" pitchFamily="2" charset="77"/>
                <a:cs typeface="Poppins" pitchFamily="2" charset="77"/>
              </a:rPr>
            </a:br>
            <a:r>
              <a:rPr lang="en-US" sz="1400" b="0" i="0" u="none" strike="noStrike" kern="1200" cap="none" spc="0" baseline="0" dirty="0">
                <a:solidFill>
                  <a:srgbClr val="FFFFFF"/>
                </a:solidFill>
                <a:uFillTx/>
                <a:latin typeface="Poppins" pitchFamily="2" charset="77"/>
                <a:cs typeface="Poppins" pitchFamily="2" charset="77"/>
              </a:rPr>
              <a:t>Reston, VA 20190</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dirty="0">
                <a:solidFill>
                  <a:srgbClr val="FFFFFF"/>
                </a:solidFill>
                <a:uFillTx/>
                <a:latin typeface="Poppins" pitchFamily="2" charset="77"/>
                <a:cs typeface="Poppins" pitchFamily="2" charset="77"/>
              </a:rPr>
              <a:t>Phone: </a:t>
            </a:r>
            <a:r>
              <a:rPr lang="en-US" sz="1400" dirty="0">
                <a:solidFill>
                  <a:srgbClr val="FFFFFF"/>
                </a:solidFill>
                <a:latin typeface="Poppins" pitchFamily="2" charset="77"/>
                <a:cs typeface="Poppins" pitchFamily="2" charset="77"/>
              </a:rPr>
              <a:t>(</a:t>
            </a:r>
            <a:r>
              <a:rPr lang="en-US" sz="1400" b="0" i="0" u="none" strike="noStrike" kern="1200" cap="none" spc="0" baseline="0" dirty="0">
                <a:solidFill>
                  <a:srgbClr val="FFFFFF"/>
                </a:solidFill>
                <a:uFillTx/>
                <a:latin typeface="Poppins" pitchFamily="2" charset="77"/>
                <a:cs typeface="Poppins" pitchFamily="2" charset="77"/>
              </a:rPr>
              <a:t>844) RGS-7779</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dirty="0" err="1">
                <a:solidFill>
                  <a:srgbClr val="FFFFFF"/>
                </a:solidFill>
                <a:uFillTx/>
                <a:latin typeface="Poppins" pitchFamily="2" charset="77"/>
                <a:cs typeface="Poppins" pitchFamily="2" charset="77"/>
              </a:rPr>
              <a:t>info@ranchergovernment.com</a:t>
            </a:r>
            <a:endParaRPr lang="en-US" sz="1400" b="0" i="0" u="none" strike="noStrike" kern="1200" cap="none" spc="0" baseline="0" dirty="0">
              <a:solidFill>
                <a:srgbClr val="FFFFFF"/>
              </a:solidFill>
              <a:uFillTx/>
              <a:latin typeface="Poppins" pitchFamily="2" charset="77"/>
              <a:cs typeface="Poppins" pitchFamily="2" charset="77"/>
            </a:endParaRPr>
          </a:p>
        </p:txBody>
      </p:sp>
      <p:pic>
        <p:nvPicPr>
          <p:cNvPr id="6" name="Picture 5" descr="A picture containing icon&#10;&#10;Description automatically generated">
            <a:extLst>
              <a:ext uri="{FF2B5EF4-FFF2-40B4-BE49-F238E27FC236}">
                <a16:creationId xmlns:a16="http://schemas.microsoft.com/office/drawing/2014/main" id="{9D97C337-96C8-974E-8716-0F64B7A7EE3C}"/>
              </a:ext>
            </a:extLst>
          </p:cNvPr>
          <p:cNvPicPr>
            <a:picLocks noChangeAspect="1"/>
          </p:cNvPicPr>
          <p:nvPr/>
        </p:nvPicPr>
        <p:blipFill>
          <a:blip r:embed="rId3"/>
          <a:stretch>
            <a:fillRect/>
          </a:stretch>
        </p:blipFill>
        <p:spPr>
          <a:xfrm>
            <a:off x="1553753" y="1120350"/>
            <a:ext cx="2366605" cy="3314925"/>
          </a:xfrm>
          <a:prstGeom prst="rect">
            <a:avLst/>
          </a:prstGeom>
        </p:spPr>
      </p:pic>
      <p:sp>
        <p:nvSpPr>
          <p:cNvPr id="7" name="TextBox 6">
            <a:extLst>
              <a:ext uri="{FF2B5EF4-FFF2-40B4-BE49-F238E27FC236}">
                <a16:creationId xmlns:a16="http://schemas.microsoft.com/office/drawing/2014/main" id="{E191B9DE-7A2A-A64F-9894-30C4C1F3466B}"/>
              </a:ext>
            </a:extLst>
          </p:cNvPr>
          <p:cNvSpPr txBox="1"/>
          <p:nvPr/>
        </p:nvSpPr>
        <p:spPr>
          <a:xfrm>
            <a:off x="1745966" y="6088936"/>
            <a:ext cx="1637663" cy="523220"/>
          </a:xfrm>
          <a:prstGeom prst="rect">
            <a:avLst/>
          </a:prstGeom>
          <a:noFill/>
        </p:spPr>
        <p:txBody>
          <a:bodyPr wrap="square" rtlCol="0">
            <a:spAutoFit/>
          </a:bodyPr>
          <a:lstStyle/>
          <a:p>
            <a:r>
              <a:rPr lang="en-US" sz="1400" dirty="0">
                <a:solidFill>
                  <a:schemeClr val="bg1"/>
                </a:solidFill>
              </a:rPr>
              <a:t>CAGE code: 8GLZ3</a:t>
            </a:r>
          </a:p>
          <a:p>
            <a:r>
              <a:rPr lang="en-US" sz="1400" dirty="0">
                <a:solidFill>
                  <a:schemeClr val="bg1"/>
                </a:solidFill>
              </a:rPr>
              <a:t>DUNS: 117387835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pic>
        <p:nvPicPr>
          <p:cNvPr id="2" name="Picture Placeholder 5" descr="An aerial view of a large city&#10;&#10;Description automatically generated with low confidence">
            <a:extLst>
              <a:ext uri="{FF2B5EF4-FFF2-40B4-BE49-F238E27FC236}">
                <a16:creationId xmlns:a16="http://schemas.microsoft.com/office/drawing/2014/main" id="{9BE28747-DE53-FA44-89B4-EBF52617E751}"/>
              </a:ext>
            </a:extLst>
          </p:cNvPr>
          <p:cNvPicPr>
            <a:picLocks noGrp="1" noChangeAspect="1"/>
          </p:cNvPicPr>
          <p:nvPr>
            <p:ph type="pic" idx="4294967295"/>
          </p:nvPr>
        </p:nvPicPr>
        <p:blipFill>
          <a:blip r:embed="rId3"/>
          <a:srcRect l="1701" r="1701"/>
          <a:stretch>
            <a:fillRect/>
          </a:stretch>
        </p:blipFill>
        <p:spPr>
          <a:xfrm>
            <a:off x="5594683" y="107999"/>
            <a:ext cx="6597313" cy="6750000"/>
          </a:xfrm>
          <a:solidFill>
            <a:srgbClr val="EFEFEF"/>
          </a:solidFill>
        </p:spPr>
      </p:pic>
      <p:sp>
        <p:nvSpPr>
          <p:cNvPr id="3" name="Text Placeholder 6">
            <a:extLst>
              <a:ext uri="{FF2B5EF4-FFF2-40B4-BE49-F238E27FC236}">
                <a16:creationId xmlns:a16="http://schemas.microsoft.com/office/drawing/2014/main" id="{23EBA999-1A7D-264F-B761-A341D5EBD38D}"/>
              </a:ext>
            </a:extLst>
          </p:cNvPr>
          <p:cNvSpPr txBox="1">
            <a:spLocks noGrp="1"/>
          </p:cNvSpPr>
          <p:nvPr>
            <p:ph type="body" idx="4294967295"/>
          </p:nvPr>
        </p:nvSpPr>
        <p:spPr>
          <a:xfrm>
            <a:off x="443163" y="2104491"/>
            <a:ext cx="4824410" cy="3761414"/>
          </a:xfrm>
        </p:spPr>
        <p:txBody>
          <a:bodyPr/>
          <a:lstStyle/>
          <a:p>
            <a:pPr marL="0" lvl="0" indent="0">
              <a:lnSpc>
                <a:spcPts val="1800"/>
              </a:lnSpc>
              <a:spcBef>
                <a:spcPts val="0"/>
              </a:spcBef>
              <a:spcAft>
                <a:spcPts val="1000"/>
              </a:spcAft>
              <a:buNone/>
            </a:pPr>
            <a:r>
              <a:rPr lang="en-US" sz="1200" dirty="0">
                <a:latin typeface="Poppins Light" pitchFamily="2"/>
                <a:cs typeface="Poppins Light" pitchFamily="2"/>
              </a:rPr>
              <a:t>Rancher Federal is a 100% US-based entity dedicated to delivering Kubernetes and Cloud Native Technology solutions and support across the DoD, IC, and Federal community</a:t>
            </a:r>
          </a:p>
          <a:p>
            <a:pPr marL="0" lvl="0" indent="0">
              <a:lnSpc>
                <a:spcPts val="1800"/>
              </a:lnSpc>
              <a:spcBef>
                <a:spcPts val="0"/>
              </a:spcBef>
              <a:spcAft>
                <a:spcPts val="1000"/>
              </a:spcAft>
              <a:buNone/>
            </a:pPr>
            <a:r>
              <a:rPr lang="en-US" sz="1200" dirty="0">
                <a:latin typeface="Poppins Light" pitchFamily="2"/>
                <a:cs typeface="Poppins Light" pitchFamily="2"/>
              </a:rPr>
              <a:t>Rancher Federal offers varying levels of service including US-State Side Support and cleared on-site support</a:t>
            </a:r>
          </a:p>
          <a:p>
            <a:pPr marL="0" lvl="0" indent="0">
              <a:lnSpc>
                <a:spcPts val="1800"/>
              </a:lnSpc>
              <a:spcBef>
                <a:spcPts val="0"/>
              </a:spcBef>
              <a:spcAft>
                <a:spcPts val="1000"/>
              </a:spcAft>
              <a:buNone/>
            </a:pPr>
            <a:r>
              <a:rPr lang="en-US" sz="1200" dirty="0">
                <a:latin typeface="Poppins Light" pitchFamily="2"/>
                <a:cs typeface="Poppins Light" pitchFamily="2"/>
              </a:rPr>
              <a:t>Rancher Federal exists to enhance Rancher’s capabilities to meet the ever-evolving Federal mission requirements</a:t>
            </a:r>
          </a:p>
          <a:p>
            <a:pPr lvl="1"/>
            <a:r>
              <a:rPr lang="en-US" sz="1100" dirty="0">
                <a:solidFill>
                  <a:srgbClr val="191919"/>
                </a:solidFill>
              </a:rPr>
              <a:t>PKI Authentication</a:t>
            </a:r>
          </a:p>
          <a:p>
            <a:pPr lvl="1"/>
            <a:r>
              <a:rPr lang="en-US" sz="1100" dirty="0" err="1">
                <a:solidFill>
                  <a:srgbClr val="191919"/>
                </a:solidFill>
              </a:rPr>
              <a:t>SELinux</a:t>
            </a:r>
            <a:r>
              <a:rPr lang="en-US" sz="1100" dirty="0">
                <a:solidFill>
                  <a:srgbClr val="191919"/>
                </a:solidFill>
              </a:rPr>
              <a:t>/FIPS Compliance</a:t>
            </a:r>
          </a:p>
          <a:p>
            <a:pPr lvl="1"/>
            <a:r>
              <a:rPr lang="en-US" sz="1100" dirty="0">
                <a:solidFill>
                  <a:srgbClr val="191919"/>
                </a:solidFill>
              </a:rPr>
              <a:t>STIG/CIS Hardening </a:t>
            </a:r>
          </a:p>
          <a:p>
            <a:pPr lvl="1"/>
            <a:r>
              <a:rPr lang="en-US" sz="1100" dirty="0">
                <a:solidFill>
                  <a:srgbClr val="191919"/>
                </a:solidFill>
              </a:rPr>
              <a:t>Enterprise Audit Functionality</a:t>
            </a:r>
          </a:p>
          <a:p>
            <a:pPr lvl="1"/>
            <a:r>
              <a:rPr lang="en-US" sz="1100" dirty="0">
                <a:solidFill>
                  <a:srgbClr val="191919"/>
                </a:solidFill>
              </a:rPr>
              <a:t>Air-Gapped, C2S, SC2S, GovCloud Support</a:t>
            </a:r>
          </a:p>
          <a:p>
            <a:pPr lvl="1"/>
            <a:r>
              <a:rPr lang="en-US" sz="1100" dirty="0">
                <a:solidFill>
                  <a:srgbClr val="191919"/>
                </a:solidFill>
              </a:rPr>
              <a:t>Automated Upstream Image Vulnerability Scanning</a:t>
            </a:r>
          </a:p>
          <a:p>
            <a:pPr marL="0" lvl="0" indent="0">
              <a:spcBef>
                <a:spcPts val="0"/>
              </a:spcBef>
              <a:spcAft>
                <a:spcPts val="1000"/>
              </a:spcAft>
              <a:buNone/>
            </a:pPr>
            <a:endParaRPr lang="en-US" sz="1100" dirty="0">
              <a:latin typeface="Poppins Light" pitchFamily="2"/>
              <a:cs typeface="Poppins Light" pitchFamily="2"/>
            </a:endParaRPr>
          </a:p>
        </p:txBody>
      </p:sp>
      <p:sp>
        <p:nvSpPr>
          <p:cNvPr id="4" name="TextBox 1">
            <a:extLst>
              <a:ext uri="{FF2B5EF4-FFF2-40B4-BE49-F238E27FC236}">
                <a16:creationId xmlns:a16="http://schemas.microsoft.com/office/drawing/2014/main" id="{F994343D-928E-F941-8F84-041EA343CED6}"/>
              </a:ext>
            </a:extLst>
          </p:cNvPr>
          <p:cNvSpPr txBox="1"/>
          <p:nvPr/>
        </p:nvSpPr>
        <p:spPr>
          <a:xfrm>
            <a:off x="319262" y="1265738"/>
            <a:ext cx="4913190" cy="298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000000"/>
                </a:solidFill>
                <a:uFillTx/>
                <a:latin typeface="Poppins Light"/>
              </a:rPr>
              <a:t>Engineering Cloud Native Computing Platforms for the US Government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1" i="0" u="none" strike="noStrike" kern="1200" cap="none" spc="0" baseline="0" dirty="0">
              <a:solidFill>
                <a:srgbClr val="000000"/>
              </a:solidFill>
              <a:uFillTx/>
              <a:latin typeface="Poppins Light"/>
            </a:endParaRPr>
          </a:p>
        </p:txBody>
      </p:sp>
      <p:sp>
        <p:nvSpPr>
          <p:cNvPr id="5" name="Title 2">
            <a:extLst>
              <a:ext uri="{FF2B5EF4-FFF2-40B4-BE49-F238E27FC236}">
                <a16:creationId xmlns:a16="http://schemas.microsoft.com/office/drawing/2014/main" id="{3C7F5E7C-9C34-8242-B37A-D9A185D7A9D0}"/>
              </a:ext>
            </a:extLst>
          </p:cNvPr>
          <p:cNvSpPr txBox="1"/>
          <p:nvPr/>
        </p:nvSpPr>
        <p:spPr>
          <a:xfrm>
            <a:off x="307229" y="301944"/>
            <a:ext cx="4960344" cy="445623"/>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0"/>
              </a:spcBef>
              <a:spcAft>
                <a:spcPts val="1000"/>
              </a:spcAft>
              <a:buNone/>
              <a:tabLst/>
              <a:defRPr sz="1800" b="0" i="0" u="none" strike="noStrike" kern="0" cap="none" spc="0" baseline="0">
                <a:solidFill>
                  <a:srgbClr val="000000"/>
                </a:solidFill>
                <a:uFillTx/>
              </a:defRPr>
            </a:pPr>
            <a:r>
              <a:rPr lang="en-US" sz="3200" b="0" i="0" u="none" strike="noStrike" kern="1200" cap="none" spc="0" baseline="0" dirty="0">
                <a:solidFill>
                  <a:srgbClr val="000000"/>
                </a:solidFill>
                <a:uFillTx/>
                <a:latin typeface="Poppins Medium"/>
              </a:rPr>
              <a:t>Rancher Government Solutions</a:t>
            </a:r>
            <a:endParaRPr lang="en-US" sz="1800" b="0" i="0" u="none" strike="noStrike" kern="1200" cap="none" spc="0" baseline="0" dirty="0">
              <a:solidFill>
                <a:srgbClr val="000000"/>
              </a:solidFill>
              <a:uFillTx/>
              <a:latin typeface="Poppins" pitchFamily="2"/>
              <a:cs typeface="Poppins" pitchFamily="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2076137716">
    <p:spTree>
      <p:nvGrpSpPr>
        <p:cNvPr id="1" name=""/>
        <p:cNvGrpSpPr/>
        <p:nvPr/>
      </p:nvGrpSpPr>
      <p:grpSpPr>
        <a:xfrm>
          <a:off x="0" y="0"/>
          <a:ext cx="0" cy="0"/>
          <a:chOff x="0" y="0"/>
          <a:chExt cx="0" cy="0"/>
        </a:xfrm>
      </p:grpSpPr>
      <p:sp>
        <p:nvSpPr>
          <p:cNvPr id="2" name="Rectangle 23">
            <a:extLst>
              <a:ext uri="{FF2B5EF4-FFF2-40B4-BE49-F238E27FC236}">
                <a16:creationId xmlns:a16="http://schemas.microsoft.com/office/drawing/2014/main" id="{ABD96CAF-D9F7-0443-AF01-A3229A98B3E9}"/>
              </a:ext>
            </a:extLst>
          </p:cNvPr>
          <p:cNvSpPr/>
          <p:nvPr/>
        </p:nvSpPr>
        <p:spPr>
          <a:xfrm>
            <a:off x="8088206" y="1267971"/>
            <a:ext cx="3546335" cy="4033491"/>
          </a:xfrm>
          <a:prstGeom prst="rect">
            <a:avLst/>
          </a:prstGeom>
          <a:solidFill>
            <a:srgbClr val="2353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31BA79"/>
              </a:solidFill>
              <a:uFillTx/>
              <a:latin typeface="Calibri"/>
            </a:endParaRPr>
          </a:p>
        </p:txBody>
      </p:sp>
      <p:sp>
        <p:nvSpPr>
          <p:cNvPr id="3" name="Rectangle 24">
            <a:extLst>
              <a:ext uri="{FF2B5EF4-FFF2-40B4-BE49-F238E27FC236}">
                <a16:creationId xmlns:a16="http://schemas.microsoft.com/office/drawing/2014/main" id="{86C82801-F11B-F947-B6D0-8E8405538FE1}"/>
              </a:ext>
            </a:extLst>
          </p:cNvPr>
          <p:cNvSpPr/>
          <p:nvPr/>
        </p:nvSpPr>
        <p:spPr>
          <a:xfrm>
            <a:off x="8091644" y="5132134"/>
            <a:ext cx="3536094" cy="925226"/>
          </a:xfrm>
          <a:prstGeom prst="rect">
            <a:avLst/>
          </a:prstGeom>
          <a:noFill/>
          <a:ln w="19046" cap="flat">
            <a:solidFill>
              <a:srgbClr val="2353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31BA79"/>
              </a:solidFill>
              <a:uFillTx/>
              <a:latin typeface="Calibri"/>
            </a:endParaRPr>
          </a:p>
        </p:txBody>
      </p:sp>
      <p:sp>
        <p:nvSpPr>
          <p:cNvPr id="4" name="Rectangle 21">
            <a:extLst>
              <a:ext uri="{FF2B5EF4-FFF2-40B4-BE49-F238E27FC236}">
                <a16:creationId xmlns:a16="http://schemas.microsoft.com/office/drawing/2014/main" id="{D34AF4C2-1C8E-DE40-9274-A0C580CE8DC7}"/>
              </a:ext>
            </a:extLst>
          </p:cNvPr>
          <p:cNvSpPr/>
          <p:nvPr/>
        </p:nvSpPr>
        <p:spPr>
          <a:xfrm>
            <a:off x="4311889" y="1267971"/>
            <a:ext cx="3546335" cy="4033491"/>
          </a:xfrm>
          <a:prstGeom prst="rect">
            <a:avLst/>
          </a:prstGeom>
          <a:solidFill>
            <a:srgbClr val="191F7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31BA79"/>
              </a:solidFill>
              <a:uFillTx/>
              <a:latin typeface="Calibri"/>
            </a:endParaRPr>
          </a:p>
        </p:txBody>
      </p:sp>
      <p:sp>
        <p:nvSpPr>
          <p:cNvPr id="5" name="Rectangle 22">
            <a:extLst>
              <a:ext uri="{FF2B5EF4-FFF2-40B4-BE49-F238E27FC236}">
                <a16:creationId xmlns:a16="http://schemas.microsoft.com/office/drawing/2014/main" id="{44721446-FA89-0045-8EE4-F7891A1B240E}"/>
              </a:ext>
            </a:extLst>
          </p:cNvPr>
          <p:cNvSpPr/>
          <p:nvPr/>
        </p:nvSpPr>
        <p:spPr>
          <a:xfrm>
            <a:off x="4315327" y="5132134"/>
            <a:ext cx="3536094" cy="925226"/>
          </a:xfrm>
          <a:prstGeom prst="rect">
            <a:avLst/>
          </a:prstGeom>
          <a:noFill/>
          <a:ln w="19046" cap="flat">
            <a:solidFill>
              <a:srgbClr val="191F7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31BA79"/>
              </a:solidFill>
              <a:uFillTx/>
              <a:latin typeface="Calibri"/>
            </a:endParaRPr>
          </a:p>
        </p:txBody>
      </p:sp>
      <p:sp>
        <p:nvSpPr>
          <p:cNvPr id="6" name="Text Placeholder 8">
            <a:extLst>
              <a:ext uri="{FF2B5EF4-FFF2-40B4-BE49-F238E27FC236}">
                <a16:creationId xmlns:a16="http://schemas.microsoft.com/office/drawing/2014/main" id="{FB6AE323-7E5D-C547-B07D-44091C4AE1B5}"/>
              </a:ext>
            </a:extLst>
          </p:cNvPr>
          <p:cNvSpPr txBox="1">
            <a:spLocks noGrp="1"/>
          </p:cNvSpPr>
          <p:nvPr>
            <p:ph type="body" idx="4294967295"/>
          </p:nvPr>
        </p:nvSpPr>
        <p:spPr>
          <a:xfrm>
            <a:off x="411891" y="760515"/>
            <a:ext cx="10508458" cy="297774"/>
          </a:xfrm>
        </p:spPr>
        <p:txBody>
          <a:bodyPr/>
          <a:lstStyle/>
          <a:p>
            <a:pPr marL="0" lvl="0" indent="0">
              <a:buNone/>
            </a:pPr>
            <a:r>
              <a:rPr lang="en-US" b="1"/>
              <a:t>Go to Market and Accelerate Mission</a:t>
            </a:r>
          </a:p>
        </p:txBody>
      </p:sp>
      <p:sp>
        <p:nvSpPr>
          <p:cNvPr id="7" name="Rectangle 2">
            <a:extLst>
              <a:ext uri="{FF2B5EF4-FFF2-40B4-BE49-F238E27FC236}">
                <a16:creationId xmlns:a16="http://schemas.microsoft.com/office/drawing/2014/main" id="{A8FA31FB-FD37-544F-9204-9D4314132CCF}"/>
              </a:ext>
            </a:extLst>
          </p:cNvPr>
          <p:cNvSpPr/>
          <p:nvPr/>
        </p:nvSpPr>
        <p:spPr>
          <a:xfrm>
            <a:off x="532208" y="1267971"/>
            <a:ext cx="3546335" cy="4033491"/>
          </a:xfrm>
          <a:prstGeom prst="rect">
            <a:avLst/>
          </a:prstGeom>
          <a:solidFill>
            <a:srgbClr val="EB253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31BA79"/>
                </a:solidFill>
                <a:uFillTx/>
                <a:latin typeface="Calibri"/>
              </a:rPr>
              <a:t>V</a:t>
            </a:r>
          </a:p>
        </p:txBody>
      </p:sp>
      <p:sp>
        <p:nvSpPr>
          <p:cNvPr id="8" name="Content Placeholder 7">
            <a:extLst>
              <a:ext uri="{FF2B5EF4-FFF2-40B4-BE49-F238E27FC236}">
                <a16:creationId xmlns:a16="http://schemas.microsoft.com/office/drawing/2014/main" id="{A4B4ECE2-4AC9-344E-AE15-0DB32839D533}"/>
              </a:ext>
            </a:extLst>
          </p:cNvPr>
          <p:cNvSpPr txBox="1">
            <a:spLocks noGrp="1"/>
          </p:cNvSpPr>
          <p:nvPr>
            <p:ph type="body" idx="4294967295"/>
          </p:nvPr>
        </p:nvSpPr>
        <p:spPr>
          <a:xfrm>
            <a:off x="829479" y="1494266"/>
            <a:ext cx="3358005" cy="231599"/>
          </a:xfrm>
        </p:spPr>
        <p:txBody>
          <a:bodyPr/>
          <a:lstStyle/>
          <a:p>
            <a:pPr marL="0" lvl="0" indent="0">
              <a:buNone/>
            </a:pPr>
            <a:r>
              <a:rPr lang="en-US" sz="1400" b="1" spc="50">
                <a:solidFill>
                  <a:srgbClr val="FFFFFF"/>
                </a:solidFill>
              </a:rPr>
              <a:t>Enterprise Support</a:t>
            </a:r>
          </a:p>
        </p:txBody>
      </p:sp>
      <p:sp>
        <p:nvSpPr>
          <p:cNvPr id="9" name="TextBox 16">
            <a:extLst>
              <a:ext uri="{FF2B5EF4-FFF2-40B4-BE49-F238E27FC236}">
                <a16:creationId xmlns:a16="http://schemas.microsoft.com/office/drawing/2014/main" id="{6A6B30D4-09E2-9D48-9623-C6F20F1815EF}"/>
              </a:ext>
            </a:extLst>
          </p:cNvPr>
          <p:cNvSpPr txBox="1"/>
          <p:nvPr/>
        </p:nvSpPr>
        <p:spPr>
          <a:xfrm>
            <a:off x="776599" y="1828900"/>
            <a:ext cx="3054187" cy="3004535"/>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14000"/>
              </a:lnSpc>
              <a:spcBef>
                <a:spcPts val="0"/>
              </a:spcBef>
              <a:spcAft>
                <a:spcPts val="800"/>
              </a:spcAft>
              <a:buClr>
                <a:srgbClr val="FFFFFF"/>
              </a:buClr>
              <a:buSzPct val="100000"/>
              <a:buFont typeface="System Font Regular"/>
              <a:buChar char="—"/>
              <a:tabLst/>
              <a:defRPr sz="1800" b="0" i="0" u="none" strike="noStrike" kern="0" cap="none" spc="0" baseline="0">
                <a:solidFill>
                  <a:srgbClr val="000000"/>
                </a:solidFill>
                <a:uFillTx/>
              </a:defRPr>
            </a:pPr>
            <a:r>
              <a:rPr lang="en-US" sz="1300" b="1" i="0" u="none" strike="noStrike" kern="0" cap="none" spc="0" baseline="0">
                <a:solidFill>
                  <a:srgbClr val="FFFFFF"/>
                </a:solidFill>
                <a:uFillTx/>
                <a:latin typeface="Poppins" pitchFamily="2"/>
                <a:cs typeface="Poppins" pitchFamily="2"/>
              </a:rPr>
              <a:t> </a:t>
            </a:r>
            <a:r>
              <a:rPr lang="en-US" sz="1300" b="0" i="0" u="none" strike="noStrike" kern="1200" cap="none" spc="0" baseline="0">
                <a:solidFill>
                  <a:srgbClr val="FFFFFF"/>
                </a:solidFill>
                <a:uFillTx/>
                <a:latin typeface="Poppins Light"/>
              </a:rPr>
              <a:t>24/7 CONUS-based enterprise support for Rancher &amp; Kubernetes ecosystem.</a:t>
            </a:r>
          </a:p>
          <a:p>
            <a:pPr marL="285750" marR="0" lvl="0" indent="-285750" algn="l" defTabSz="914400" rtl="0" fontAlgn="auto" hangingPunct="1">
              <a:lnSpc>
                <a:spcPct val="114000"/>
              </a:lnSpc>
              <a:spcBef>
                <a:spcPts val="0"/>
              </a:spcBef>
              <a:spcAft>
                <a:spcPts val="800"/>
              </a:spcAft>
              <a:buClr>
                <a:srgbClr val="FFFFFF"/>
              </a:buClr>
              <a:buSzPct val="100000"/>
              <a:buFont typeface="System Font Regular"/>
              <a:buChar char="—"/>
              <a:tabLst/>
              <a:defRPr sz="1800" b="0" i="0" u="none" strike="noStrike" kern="0" cap="none" spc="0" baseline="0">
                <a:solidFill>
                  <a:srgbClr val="000000"/>
                </a:solidFill>
                <a:uFillTx/>
              </a:defRPr>
            </a:pPr>
            <a:r>
              <a:rPr lang="en-US" sz="1300" b="0" i="0" u="none" strike="noStrike" kern="1200" cap="none" spc="0" baseline="0">
                <a:solidFill>
                  <a:srgbClr val="FFFFFF"/>
                </a:solidFill>
                <a:uFillTx/>
                <a:latin typeface="Poppins Light"/>
              </a:rPr>
              <a:t>Technical Account Manager &amp; bootstrap architecture support</a:t>
            </a:r>
          </a:p>
          <a:p>
            <a:pPr marL="285750" marR="0" lvl="0" indent="-285750" algn="l" defTabSz="914400" rtl="0" fontAlgn="auto" hangingPunct="1">
              <a:lnSpc>
                <a:spcPct val="114000"/>
              </a:lnSpc>
              <a:spcBef>
                <a:spcPts val="0"/>
              </a:spcBef>
              <a:spcAft>
                <a:spcPts val="800"/>
              </a:spcAft>
              <a:buClr>
                <a:srgbClr val="FFFFFF"/>
              </a:buClr>
              <a:buSzPct val="100000"/>
              <a:buFont typeface="System Font Regular"/>
              <a:buChar char="—"/>
              <a:tabLst/>
              <a:defRPr sz="1800" b="0" i="0" u="none" strike="noStrike" kern="0" cap="none" spc="0" baseline="0">
                <a:solidFill>
                  <a:srgbClr val="000000"/>
                </a:solidFill>
                <a:uFillTx/>
              </a:defRPr>
            </a:pPr>
            <a:r>
              <a:rPr lang="en-US" sz="1300" b="0" i="0" u="none" strike="noStrike" kern="1200" cap="none" spc="0" baseline="0">
                <a:solidFill>
                  <a:srgbClr val="FFFFFF"/>
                </a:solidFill>
                <a:uFillTx/>
                <a:latin typeface="Poppins Light"/>
              </a:rPr>
              <a:t>Cleared Onsite support (70% of </a:t>
            </a:r>
            <a:br>
              <a:rPr lang="en-US" sz="1300" b="0" i="0" u="none" strike="noStrike" kern="1200" cap="none" spc="0" baseline="0">
                <a:solidFill>
                  <a:srgbClr val="FFFFFF"/>
                </a:solidFill>
                <a:uFillTx/>
                <a:latin typeface="Poppins Light"/>
              </a:rPr>
            </a:br>
            <a:r>
              <a:rPr lang="en-US" sz="1300" b="0" i="0" u="none" strike="noStrike" kern="1200" cap="none" spc="0" baseline="0">
                <a:solidFill>
                  <a:srgbClr val="FFFFFF"/>
                </a:solidFill>
                <a:uFillTx/>
                <a:latin typeface="Poppins Light"/>
              </a:rPr>
              <a:t>RFed engineers have at least a TS/SCI)</a:t>
            </a:r>
          </a:p>
          <a:p>
            <a:pPr marL="285750" marR="0" lvl="0" indent="-285750" algn="l" defTabSz="914400" rtl="0" fontAlgn="auto" hangingPunct="1">
              <a:lnSpc>
                <a:spcPct val="114000"/>
              </a:lnSpc>
              <a:spcBef>
                <a:spcPts val="0"/>
              </a:spcBef>
              <a:spcAft>
                <a:spcPts val="800"/>
              </a:spcAft>
              <a:buClr>
                <a:srgbClr val="FFFFFF"/>
              </a:buClr>
              <a:buSzPct val="100000"/>
              <a:buFont typeface="System Font Regular"/>
              <a:buChar char="—"/>
              <a:tabLst/>
              <a:defRPr sz="1800" b="0" i="0" u="none" strike="noStrike" kern="0" cap="none" spc="0" baseline="0">
                <a:solidFill>
                  <a:srgbClr val="000000"/>
                </a:solidFill>
                <a:uFillTx/>
              </a:defRPr>
            </a:pPr>
            <a:r>
              <a:rPr lang="en-US" sz="1300" b="0" i="0" u="none" strike="noStrike" kern="1200" cap="none" spc="0" baseline="0">
                <a:solidFill>
                  <a:srgbClr val="FFFFFF"/>
                </a:solidFill>
                <a:uFillTx/>
                <a:latin typeface="Poppins Light"/>
              </a:rPr>
              <a:t>On-Prem/Airgap as a first-class citizen</a:t>
            </a:r>
          </a:p>
          <a:p>
            <a:pPr marL="285750" marR="0" lvl="0" indent="-285750" algn="l" defTabSz="914400" rtl="0" fontAlgn="auto" hangingPunct="1">
              <a:lnSpc>
                <a:spcPct val="114000"/>
              </a:lnSpc>
              <a:spcBef>
                <a:spcPts val="0"/>
              </a:spcBef>
              <a:spcAft>
                <a:spcPts val="800"/>
              </a:spcAft>
              <a:buClr>
                <a:srgbClr val="FFFFFF"/>
              </a:buClr>
              <a:buSzPct val="100000"/>
              <a:buFont typeface="System Font Regular"/>
              <a:buChar char="—"/>
              <a:tabLst/>
              <a:defRPr sz="1800" b="0" i="0" u="none" strike="noStrike" kern="0" cap="none" spc="0" baseline="0">
                <a:solidFill>
                  <a:srgbClr val="000000"/>
                </a:solidFill>
                <a:uFillTx/>
              </a:defRPr>
            </a:pPr>
            <a:r>
              <a:rPr lang="en-US" sz="1300" b="0" i="0" u="none" strike="noStrike" kern="1200" cap="none" spc="0" baseline="0">
                <a:solidFill>
                  <a:srgbClr val="FFFFFF"/>
                </a:solidFill>
                <a:uFillTx/>
                <a:latin typeface="Poppins Light"/>
              </a:rPr>
              <a:t>Training</a:t>
            </a:r>
          </a:p>
        </p:txBody>
      </p:sp>
      <p:sp>
        <p:nvSpPr>
          <p:cNvPr id="10" name="Rectangle 19">
            <a:extLst>
              <a:ext uri="{FF2B5EF4-FFF2-40B4-BE49-F238E27FC236}">
                <a16:creationId xmlns:a16="http://schemas.microsoft.com/office/drawing/2014/main" id="{29A7DA97-8E01-B044-96C2-E221DE8BCACC}"/>
              </a:ext>
            </a:extLst>
          </p:cNvPr>
          <p:cNvSpPr/>
          <p:nvPr/>
        </p:nvSpPr>
        <p:spPr>
          <a:xfrm>
            <a:off x="535646" y="5132134"/>
            <a:ext cx="3536094" cy="925226"/>
          </a:xfrm>
          <a:prstGeom prst="rect">
            <a:avLst/>
          </a:prstGeom>
          <a:noFill/>
          <a:ln w="19046" cap="flat">
            <a:solidFill>
              <a:srgbClr val="EB253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31BA79"/>
              </a:solidFill>
              <a:uFillTx/>
              <a:latin typeface="Calibri"/>
            </a:endParaRPr>
          </a:p>
        </p:txBody>
      </p:sp>
      <p:pic>
        <p:nvPicPr>
          <p:cNvPr id="11" name="Picture 2" descr="Platform One: DoD Enterprise DevSecOps Services | Office of the Chief  Software Officer, U.S Air Force">
            <a:extLst>
              <a:ext uri="{FF2B5EF4-FFF2-40B4-BE49-F238E27FC236}">
                <a16:creationId xmlns:a16="http://schemas.microsoft.com/office/drawing/2014/main" id="{1AA42EEA-31B8-664F-A302-E4ABD6A8C5A9}"/>
              </a:ext>
            </a:extLst>
          </p:cNvPr>
          <p:cNvPicPr>
            <a:picLocks noChangeAspect="1"/>
          </p:cNvPicPr>
          <p:nvPr/>
        </p:nvPicPr>
        <p:blipFill>
          <a:blip r:embed="rId3"/>
          <a:srcRect t="5011" b="1709"/>
          <a:stretch>
            <a:fillRect/>
          </a:stretch>
        </p:blipFill>
        <p:spPr>
          <a:xfrm>
            <a:off x="5684605" y="5327321"/>
            <a:ext cx="746580" cy="696397"/>
          </a:xfrm>
          <a:prstGeom prst="rect">
            <a:avLst/>
          </a:prstGeom>
          <a:noFill/>
          <a:ln cap="flat">
            <a:noFill/>
          </a:ln>
        </p:spPr>
      </p:pic>
      <p:sp>
        <p:nvSpPr>
          <p:cNvPr id="12" name="AutoShape 4" descr="Rancher Vector Logo - Download Free SVG Icon | Worldvectorlogo">
            <a:extLst>
              <a:ext uri="{FF2B5EF4-FFF2-40B4-BE49-F238E27FC236}">
                <a16:creationId xmlns:a16="http://schemas.microsoft.com/office/drawing/2014/main" id="{EF844522-F528-FA46-A19B-5BEE07C5905D}"/>
              </a:ext>
            </a:extLst>
          </p:cNvPr>
          <p:cNvSpPr/>
          <p:nvPr/>
        </p:nvSpPr>
        <p:spPr>
          <a:xfrm>
            <a:off x="5943600" y="3276596"/>
            <a:ext cx="304796" cy="304796"/>
          </a:xfrm>
          <a:prstGeom prst="rect">
            <a:avLst/>
          </a:pr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Poppins Light"/>
            </a:endParaRPr>
          </a:p>
        </p:txBody>
      </p:sp>
      <p:pic>
        <p:nvPicPr>
          <p:cNvPr id="13" name="Picture 8" descr="RKE">
            <a:extLst>
              <a:ext uri="{FF2B5EF4-FFF2-40B4-BE49-F238E27FC236}">
                <a16:creationId xmlns:a16="http://schemas.microsoft.com/office/drawing/2014/main" id="{E443EDFE-A0D7-D045-94EF-77DD52D26998}"/>
              </a:ext>
            </a:extLst>
          </p:cNvPr>
          <p:cNvPicPr>
            <a:picLocks noChangeAspect="1"/>
          </p:cNvPicPr>
          <p:nvPr/>
        </p:nvPicPr>
        <p:blipFill>
          <a:blip r:embed="rId4"/>
          <a:srcRect/>
          <a:stretch>
            <a:fillRect/>
          </a:stretch>
        </p:blipFill>
        <p:spPr>
          <a:xfrm>
            <a:off x="9547113" y="5333128"/>
            <a:ext cx="570137" cy="663333"/>
          </a:xfrm>
          <a:prstGeom prst="rect">
            <a:avLst/>
          </a:prstGeom>
          <a:noFill/>
          <a:ln cap="flat">
            <a:noFill/>
          </a:ln>
        </p:spPr>
      </p:pic>
      <p:sp>
        <p:nvSpPr>
          <p:cNvPr id="14" name="TextBox 20">
            <a:extLst>
              <a:ext uri="{FF2B5EF4-FFF2-40B4-BE49-F238E27FC236}">
                <a16:creationId xmlns:a16="http://schemas.microsoft.com/office/drawing/2014/main" id="{503523A5-31A1-C349-8A57-5975F020CD38}"/>
              </a:ext>
            </a:extLst>
          </p:cNvPr>
          <p:cNvSpPr txBox="1"/>
          <p:nvPr/>
        </p:nvSpPr>
        <p:spPr>
          <a:xfrm>
            <a:off x="4569393" y="1849172"/>
            <a:ext cx="3035177" cy="2115135"/>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14000"/>
              </a:lnSpc>
              <a:spcBef>
                <a:spcPts val="0"/>
              </a:spcBef>
              <a:spcAft>
                <a:spcPts val="800"/>
              </a:spcAft>
              <a:buClr>
                <a:srgbClr val="FFFFFF"/>
              </a:buClr>
              <a:buSzPct val="100000"/>
              <a:buFont typeface="System Font Regular"/>
              <a:buChar char="—"/>
              <a:tabLst/>
              <a:defRPr sz="1800" b="0" i="0" u="none" strike="noStrike" kern="0" cap="none" spc="0" baseline="0">
                <a:solidFill>
                  <a:srgbClr val="000000"/>
                </a:solidFill>
                <a:uFillTx/>
              </a:defRPr>
            </a:pPr>
            <a:r>
              <a:rPr lang="en-US" sz="1300" b="1" i="0" u="none" strike="noStrike" kern="1200" cap="none" spc="0" baseline="0">
                <a:solidFill>
                  <a:srgbClr val="FFFFFF"/>
                </a:solidFill>
                <a:uFillTx/>
                <a:latin typeface="Poppins Light"/>
              </a:rPr>
              <a:t> </a:t>
            </a:r>
            <a:r>
              <a:rPr lang="en-US" sz="1300" b="0" i="0" u="none" strike="noStrike" kern="1200" cap="none" spc="0" baseline="0">
                <a:solidFill>
                  <a:srgbClr val="FFFFFF"/>
                </a:solidFill>
                <a:uFillTx/>
                <a:latin typeface="Poppins Light"/>
              </a:rPr>
              <a:t>On-site (or remote) full-time engineers</a:t>
            </a:r>
          </a:p>
          <a:p>
            <a:pPr marL="285750" marR="0" lvl="0" indent="-285750" algn="l" defTabSz="914400" rtl="0" fontAlgn="auto" hangingPunct="1">
              <a:lnSpc>
                <a:spcPct val="114000"/>
              </a:lnSpc>
              <a:spcBef>
                <a:spcPts val="0"/>
              </a:spcBef>
              <a:spcAft>
                <a:spcPts val="800"/>
              </a:spcAft>
              <a:buClr>
                <a:srgbClr val="FFFFFF"/>
              </a:buClr>
              <a:buSzPct val="100000"/>
              <a:buFont typeface="System Font Regular"/>
              <a:buChar char="—"/>
              <a:tabLst/>
              <a:defRPr sz="1800" b="0" i="0" u="none" strike="noStrike" kern="0" cap="none" spc="0" baseline="0">
                <a:solidFill>
                  <a:srgbClr val="000000"/>
                </a:solidFill>
                <a:uFillTx/>
              </a:defRPr>
            </a:pPr>
            <a:r>
              <a:rPr lang="en-US" sz="1300" b="0" i="0" u="none" strike="noStrike" kern="0" cap="none" spc="0" baseline="0">
                <a:solidFill>
                  <a:srgbClr val="FFFFFF"/>
                </a:solidFill>
                <a:uFillTx/>
                <a:latin typeface="Poppins Light"/>
              </a:rPr>
              <a:t>Cloud-native</a:t>
            </a:r>
            <a:r>
              <a:rPr lang="en-US" sz="1300" b="0" i="0" u="none" strike="noStrike" kern="1200" cap="none" spc="0" baseline="0">
                <a:solidFill>
                  <a:srgbClr val="FFFFFF"/>
                </a:solidFill>
                <a:uFillTx/>
                <a:latin typeface="Poppins Light"/>
              </a:rPr>
              <a:t> advocates &amp; evangelists focused on bootstrapping or delivering customer success </a:t>
            </a:r>
          </a:p>
          <a:p>
            <a:pPr marL="285750" marR="0" lvl="0" indent="-285750" algn="l" defTabSz="914400" rtl="0" fontAlgn="auto" hangingPunct="1">
              <a:lnSpc>
                <a:spcPct val="114000"/>
              </a:lnSpc>
              <a:spcBef>
                <a:spcPts val="0"/>
              </a:spcBef>
              <a:spcAft>
                <a:spcPts val="800"/>
              </a:spcAft>
              <a:buClr>
                <a:srgbClr val="FFFFFF"/>
              </a:buClr>
              <a:buSzPct val="100000"/>
              <a:buFont typeface="System Font Regular"/>
              <a:buChar char="—"/>
              <a:tabLst/>
              <a:defRPr sz="1800" b="0" i="0" u="none" strike="noStrike" kern="0" cap="none" spc="0" baseline="0">
                <a:solidFill>
                  <a:srgbClr val="000000"/>
                </a:solidFill>
                <a:uFillTx/>
              </a:defRPr>
            </a:pPr>
            <a:r>
              <a:rPr lang="en-US" sz="1300" b="0" i="0" u="none" strike="noStrike" kern="1200" cap="none" spc="0" baseline="0">
                <a:solidFill>
                  <a:srgbClr val="FFFFFF"/>
                </a:solidFill>
                <a:uFillTx/>
                <a:latin typeface="Poppins Light"/>
              </a:rPr>
              <a:t>Multiple prime contracts at USAF PlatformOne</a:t>
            </a:r>
          </a:p>
        </p:txBody>
      </p:sp>
      <p:sp>
        <p:nvSpPr>
          <p:cNvPr id="15" name="TextBox 21">
            <a:extLst>
              <a:ext uri="{FF2B5EF4-FFF2-40B4-BE49-F238E27FC236}">
                <a16:creationId xmlns:a16="http://schemas.microsoft.com/office/drawing/2014/main" id="{4478BD4D-F71F-ED48-A068-F233FBF5457D}"/>
              </a:ext>
            </a:extLst>
          </p:cNvPr>
          <p:cNvSpPr txBox="1"/>
          <p:nvPr/>
        </p:nvSpPr>
        <p:spPr>
          <a:xfrm>
            <a:off x="8329754" y="1795424"/>
            <a:ext cx="3136739" cy="3255510"/>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14000"/>
              </a:lnSpc>
              <a:spcBef>
                <a:spcPts val="0"/>
              </a:spcBef>
              <a:spcAft>
                <a:spcPts val="800"/>
              </a:spcAft>
              <a:buClr>
                <a:srgbClr val="FFFFFF"/>
              </a:buClr>
              <a:buSzPct val="100000"/>
              <a:buFont typeface="System Font Regular"/>
              <a:buChar char="—"/>
              <a:tabLst/>
              <a:defRPr sz="1800" b="0" i="0" u="none" strike="noStrike" kern="0" cap="none" spc="0" baseline="0">
                <a:solidFill>
                  <a:srgbClr val="000000"/>
                </a:solidFill>
                <a:uFillTx/>
              </a:defRPr>
            </a:pPr>
            <a:r>
              <a:rPr lang="en-US" sz="1300" b="0" i="0" u="none" strike="noStrike" kern="1200" cap="none" spc="0" baseline="0">
                <a:solidFill>
                  <a:srgbClr val="FFFFFF"/>
                </a:solidFill>
                <a:uFillTx/>
                <a:latin typeface="Poppins Light"/>
              </a:rPr>
              <a:t>Dedicated to weaponizing the Rancher product portfolio to work better in air-gap/classified/mission environments</a:t>
            </a:r>
          </a:p>
          <a:p>
            <a:pPr marL="285750" marR="0" lvl="0" indent="-285750" algn="l" defTabSz="914400" rtl="0" fontAlgn="auto" hangingPunct="1">
              <a:lnSpc>
                <a:spcPct val="114000"/>
              </a:lnSpc>
              <a:spcBef>
                <a:spcPts val="0"/>
              </a:spcBef>
              <a:spcAft>
                <a:spcPts val="800"/>
              </a:spcAft>
              <a:buClr>
                <a:srgbClr val="FFFFFF"/>
              </a:buClr>
              <a:buSzPct val="100000"/>
              <a:buFont typeface="System Font Regular"/>
              <a:buChar char="—"/>
              <a:tabLst/>
              <a:defRPr sz="1800" b="0" i="0" u="none" strike="noStrike" kern="0" cap="none" spc="0" baseline="0">
                <a:solidFill>
                  <a:srgbClr val="000000"/>
                </a:solidFill>
                <a:uFillTx/>
              </a:defRPr>
            </a:pPr>
            <a:r>
              <a:rPr lang="en-US" sz="1300" b="0" i="0" u="none" strike="noStrike" kern="1200" cap="none" spc="0" baseline="0">
                <a:solidFill>
                  <a:srgbClr val="FFFFFF"/>
                </a:solidFill>
                <a:uFillTx/>
                <a:latin typeface="Poppins Light"/>
              </a:rPr>
              <a:t>Bring a security-first mindset to the Rancher capabilities by baking in NIST FIPS-140-2/3 encryption &amp; DISA STIG certification</a:t>
            </a:r>
          </a:p>
          <a:p>
            <a:pPr marL="285750" marR="0" lvl="0" indent="-285750" algn="l" defTabSz="914400" rtl="0" fontAlgn="auto" hangingPunct="1">
              <a:lnSpc>
                <a:spcPct val="114000"/>
              </a:lnSpc>
              <a:spcBef>
                <a:spcPts val="0"/>
              </a:spcBef>
              <a:spcAft>
                <a:spcPts val="800"/>
              </a:spcAft>
              <a:buClr>
                <a:srgbClr val="FFFFFF"/>
              </a:buClr>
              <a:buSzPct val="100000"/>
              <a:buFont typeface="System Font Regular"/>
              <a:buChar char="—"/>
              <a:tabLst/>
              <a:defRPr sz="1800" b="0" i="0" u="none" strike="noStrike" kern="0" cap="none" spc="0" baseline="0">
                <a:solidFill>
                  <a:srgbClr val="000000"/>
                </a:solidFill>
                <a:uFillTx/>
              </a:defRPr>
            </a:pPr>
            <a:r>
              <a:rPr lang="en-US" sz="1300" b="0" i="0" u="none" strike="noStrike" kern="1200" cap="none" spc="0" baseline="0">
                <a:solidFill>
                  <a:srgbClr val="FFFFFF"/>
                </a:solidFill>
                <a:uFillTx/>
                <a:latin typeface="Poppins Light"/>
              </a:rPr>
              <a:t>Collaborated to develop the RKE Government/RKE2 secure-by-default Kubernetes distribution</a:t>
            </a:r>
          </a:p>
        </p:txBody>
      </p:sp>
      <p:sp>
        <p:nvSpPr>
          <p:cNvPr id="16" name="Content Placeholder 7">
            <a:extLst>
              <a:ext uri="{FF2B5EF4-FFF2-40B4-BE49-F238E27FC236}">
                <a16:creationId xmlns:a16="http://schemas.microsoft.com/office/drawing/2014/main" id="{91985516-5FAD-0C45-A94C-C9122F29935D}"/>
              </a:ext>
            </a:extLst>
          </p:cNvPr>
          <p:cNvSpPr txBox="1">
            <a:spLocks noGrp="1"/>
          </p:cNvSpPr>
          <p:nvPr>
            <p:ph type="body" idx="4294967295"/>
          </p:nvPr>
        </p:nvSpPr>
        <p:spPr>
          <a:xfrm>
            <a:off x="4569393" y="1494266"/>
            <a:ext cx="3358005" cy="231599"/>
          </a:xfrm>
        </p:spPr>
        <p:txBody>
          <a:bodyPr/>
          <a:lstStyle/>
          <a:p>
            <a:pPr marL="0" lvl="0" indent="0">
              <a:buNone/>
            </a:pPr>
            <a:r>
              <a:rPr lang="en-US" sz="1400" b="1" spc="50">
                <a:solidFill>
                  <a:srgbClr val="FFFFFF"/>
                </a:solidFill>
              </a:rPr>
              <a:t>Professional Services</a:t>
            </a:r>
          </a:p>
        </p:txBody>
      </p:sp>
      <p:sp>
        <p:nvSpPr>
          <p:cNvPr id="17" name="Content Placeholder 7">
            <a:extLst>
              <a:ext uri="{FF2B5EF4-FFF2-40B4-BE49-F238E27FC236}">
                <a16:creationId xmlns:a16="http://schemas.microsoft.com/office/drawing/2014/main" id="{9AE15A1A-BE87-024A-9A10-30448126A6DB}"/>
              </a:ext>
            </a:extLst>
          </p:cNvPr>
          <p:cNvSpPr txBox="1">
            <a:spLocks noGrp="1"/>
          </p:cNvSpPr>
          <p:nvPr>
            <p:ph type="body" idx="4294967295"/>
          </p:nvPr>
        </p:nvSpPr>
        <p:spPr>
          <a:xfrm>
            <a:off x="8329754" y="1494266"/>
            <a:ext cx="3358005" cy="231599"/>
          </a:xfrm>
        </p:spPr>
        <p:txBody>
          <a:bodyPr/>
          <a:lstStyle/>
          <a:p>
            <a:pPr marL="0" lvl="0" indent="0">
              <a:buNone/>
            </a:pPr>
            <a:r>
              <a:rPr lang="en-US" sz="1400" b="1" spc="50">
                <a:solidFill>
                  <a:srgbClr val="FFFFFF"/>
                </a:solidFill>
              </a:rPr>
              <a:t>Mission - Accelerator</a:t>
            </a:r>
          </a:p>
        </p:txBody>
      </p:sp>
      <p:sp>
        <p:nvSpPr>
          <p:cNvPr id="18" name="Title 2">
            <a:extLst>
              <a:ext uri="{FF2B5EF4-FFF2-40B4-BE49-F238E27FC236}">
                <a16:creationId xmlns:a16="http://schemas.microsoft.com/office/drawing/2014/main" id="{1320F890-4CF4-9C46-912F-224B58FE186C}"/>
              </a:ext>
            </a:extLst>
          </p:cNvPr>
          <p:cNvSpPr txBox="1"/>
          <p:nvPr/>
        </p:nvSpPr>
        <p:spPr>
          <a:xfrm>
            <a:off x="307229" y="313968"/>
            <a:ext cx="11406938" cy="445623"/>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0"/>
              </a:spcBef>
              <a:spcAft>
                <a:spcPts val="1000"/>
              </a:spcAft>
              <a:buNone/>
              <a:tabLst/>
              <a:defRPr sz="1800" b="0" i="0" u="none" strike="noStrike" kern="0" cap="none" spc="0" baseline="0">
                <a:solidFill>
                  <a:srgbClr val="000000"/>
                </a:solidFill>
                <a:uFillTx/>
              </a:defRPr>
            </a:pPr>
            <a:r>
              <a:rPr lang="en-US" sz="3200" b="0" i="0" u="none" strike="noStrike" kern="1200" cap="none" spc="0" baseline="0" dirty="0">
                <a:solidFill>
                  <a:srgbClr val="000000"/>
                </a:solidFill>
                <a:uFillTx/>
                <a:latin typeface="Poppins Medium"/>
              </a:rPr>
              <a:t>Rancher’s Three Pillars of Success</a:t>
            </a:r>
            <a:endParaRPr lang="en-US" sz="1800" b="0" i="0" u="none" strike="noStrike" kern="1200" cap="none" spc="0" baseline="0" dirty="0">
              <a:solidFill>
                <a:srgbClr val="000000"/>
              </a:solidFill>
              <a:uFillTx/>
              <a:latin typeface="Poppins" pitchFamily="2"/>
              <a:cs typeface="Poppins" pitchFamily="2"/>
            </a:endParaRPr>
          </a:p>
        </p:txBody>
      </p:sp>
      <p:pic>
        <p:nvPicPr>
          <p:cNvPr id="19" name="Picture 7" descr="Icon&#10;&#10;Description automatically generated">
            <a:extLst>
              <a:ext uri="{FF2B5EF4-FFF2-40B4-BE49-F238E27FC236}">
                <a16:creationId xmlns:a16="http://schemas.microsoft.com/office/drawing/2014/main" id="{3FDB4167-6AC2-3A4F-87DE-740F4F9B4F8B}"/>
              </a:ext>
            </a:extLst>
          </p:cNvPr>
          <p:cNvPicPr>
            <a:picLocks noChangeAspect="1"/>
          </p:cNvPicPr>
          <p:nvPr/>
        </p:nvPicPr>
        <p:blipFill>
          <a:blip r:embed="rId5"/>
          <a:stretch>
            <a:fillRect/>
          </a:stretch>
        </p:blipFill>
        <p:spPr>
          <a:xfrm>
            <a:off x="1644072" y="5388175"/>
            <a:ext cx="1105491" cy="488801"/>
          </a:xfrm>
          <a:prstGeom prst="rect">
            <a:avLst/>
          </a:prstGeom>
          <a:noFill/>
          <a:ln cap="flat">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0A10B27-BF18-6645-B817-F641AE264F31}"/>
              </a:ext>
            </a:extLst>
          </p:cNvPr>
          <p:cNvSpPr txBox="1">
            <a:spLocks noGrp="1"/>
          </p:cNvSpPr>
          <p:nvPr>
            <p:ph type="title"/>
          </p:nvPr>
        </p:nvSpPr>
        <p:spPr>
          <a:xfrm>
            <a:off x="347261" y="287395"/>
            <a:ext cx="10781434" cy="590931"/>
          </a:xfrm>
        </p:spPr>
        <p:txBody>
          <a:bodyPr/>
          <a:lstStyle/>
          <a:p>
            <a:pPr lvl="0"/>
            <a:r>
              <a:rPr lang="en-US"/>
              <a:t>Active Authorities to Operate (ATOs)</a:t>
            </a:r>
          </a:p>
        </p:txBody>
      </p:sp>
      <p:sp>
        <p:nvSpPr>
          <p:cNvPr id="3" name="Text Placeholder 7">
            <a:extLst>
              <a:ext uri="{FF2B5EF4-FFF2-40B4-BE49-F238E27FC236}">
                <a16:creationId xmlns:a16="http://schemas.microsoft.com/office/drawing/2014/main" id="{D96F8FA6-8E3C-AE4F-930D-DE4D5587C6D3}"/>
              </a:ext>
            </a:extLst>
          </p:cNvPr>
          <p:cNvSpPr txBox="1">
            <a:spLocks noGrp="1"/>
          </p:cNvSpPr>
          <p:nvPr>
            <p:ph type="body" idx="4294967295"/>
          </p:nvPr>
        </p:nvSpPr>
        <p:spPr>
          <a:xfrm>
            <a:off x="419096" y="757031"/>
            <a:ext cx="10500521" cy="360310"/>
          </a:xfrm>
        </p:spPr>
        <p:txBody>
          <a:bodyPr/>
          <a:lstStyle/>
          <a:p>
            <a:pPr marL="0" lvl="0" indent="0">
              <a:buNone/>
            </a:pPr>
            <a:r>
              <a:rPr lang="en-US"/>
              <a:t>Accelerating Federal stakeholders to empower the mission from development to production</a:t>
            </a:r>
          </a:p>
        </p:txBody>
      </p:sp>
      <p:pic>
        <p:nvPicPr>
          <p:cNvPr id="4" name="Picture 2" descr="Platform One: DoD Enterprise DevSecOps Services | Office of the Chief  Software Officer, U.S Air Force">
            <a:extLst>
              <a:ext uri="{FF2B5EF4-FFF2-40B4-BE49-F238E27FC236}">
                <a16:creationId xmlns:a16="http://schemas.microsoft.com/office/drawing/2014/main" id="{D95CF900-3522-4641-B2FD-1014AA083675}"/>
              </a:ext>
            </a:extLst>
          </p:cNvPr>
          <p:cNvPicPr>
            <a:picLocks noChangeAspect="1"/>
          </p:cNvPicPr>
          <p:nvPr/>
        </p:nvPicPr>
        <p:blipFill>
          <a:blip r:embed="rId2"/>
          <a:srcRect/>
          <a:stretch>
            <a:fillRect/>
          </a:stretch>
        </p:blipFill>
        <p:spPr>
          <a:xfrm>
            <a:off x="7550127" y="3664476"/>
            <a:ext cx="1634572" cy="1634572"/>
          </a:xfrm>
          <a:prstGeom prst="rect">
            <a:avLst/>
          </a:prstGeom>
          <a:noFill/>
          <a:ln cap="flat">
            <a:noFill/>
          </a:ln>
        </p:spPr>
      </p:pic>
      <p:pic>
        <p:nvPicPr>
          <p:cNvPr id="5" name="Picture 6" descr="Joint Special Operations Command - Wikipedia">
            <a:extLst>
              <a:ext uri="{FF2B5EF4-FFF2-40B4-BE49-F238E27FC236}">
                <a16:creationId xmlns:a16="http://schemas.microsoft.com/office/drawing/2014/main" id="{805F6649-0C82-5B4A-8FAA-313A9D7B019B}"/>
              </a:ext>
            </a:extLst>
          </p:cNvPr>
          <p:cNvPicPr>
            <a:picLocks noChangeAspect="1"/>
          </p:cNvPicPr>
          <p:nvPr/>
        </p:nvPicPr>
        <p:blipFill>
          <a:blip r:embed="rId3"/>
          <a:srcRect/>
          <a:stretch>
            <a:fillRect/>
          </a:stretch>
        </p:blipFill>
        <p:spPr>
          <a:xfrm>
            <a:off x="10098734" y="3706575"/>
            <a:ext cx="1550365" cy="1550365"/>
          </a:xfrm>
          <a:prstGeom prst="rect">
            <a:avLst/>
          </a:prstGeom>
          <a:noFill/>
          <a:ln cap="flat">
            <a:noFill/>
          </a:ln>
        </p:spPr>
      </p:pic>
      <p:pic>
        <p:nvPicPr>
          <p:cNvPr id="6" name="Picture 8" descr="Black Pearl">
            <a:extLst>
              <a:ext uri="{FF2B5EF4-FFF2-40B4-BE49-F238E27FC236}">
                <a16:creationId xmlns:a16="http://schemas.microsoft.com/office/drawing/2014/main" id="{0D2724E7-D7AA-4241-AEE7-3B23216120B1}"/>
              </a:ext>
            </a:extLst>
          </p:cNvPr>
          <p:cNvPicPr>
            <a:picLocks noChangeAspect="1"/>
          </p:cNvPicPr>
          <p:nvPr/>
        </p:nvPicPr>
        <p:blipFill>
          <a:blip r:embed="rId4"/>
          <a:srcRect/>
          <a:stretch>
            <a:fillRect/>
          </a:stretch>
        </p:blipFill>
        <p:spPr>
          <a:xfrm>
            <a:off x="2695331" y="1579388"/>
            <a:ext cx="1765331" cy="1765331"/>
          </a:xfrm>
          <a:prstGeom prst="rect">
            <a:avLst/>
          </a:prstGeom>
          <a:noFill/>
          <a:ln cap="flat">
            <a:noFill/>
          </a:ln>
        </p:spPr>
      </p:pic>
      <p:pic>
        <p:nvPicPr>
          <p:cNvPr id="7" name="Picture 10" descr="Kessel Run | Office of the Chief Software Officer, U.S Air Force">
            <a:extLst>
              <a:ext uri="{FF2B5EF4-FFF2-40B4-BE49-F238E27FC236}">
                <a16:creationId xmlns:a16="http://schemas.microsoft.com/office/drawing/2014/main" id="{95FAEF02-E407-034C-9A7F-F64E0D6D8BE3}"/>
              </a:ext>
            </a:extLst>
          </p:cNvPr>
          <p:cNvPicPr>
            <a:picLocks noChangeAspect="1"/>
          </p:cNvPicPr>
          <p:nvPr/>
        </p:nvPicPr>
        <p:blipFill>
          <a:blip r:embed="rId5"/>
          <a:srcRect/>
          <a:stretch>
            <a:fillRect/>
          </a:stretch>
        </p:blipFill>
        <p:spPr>
          <a:xfrm>
            <a:off x="5737978" y="5243955"/>
            <a:ext cx="4163784" cy="1436174"/>
          </a:xfrm>
          <a:prstGeom prst="rect">
            <a:avLst/>
          </a:prstGeom>
          <a:noFill/>
          <a:ln cap="flat">
            <a:noFill/>
          </a:ln>
        </p:spPr>
      </p:pic>
      <p:pic>
        <p:nvPicPr>
          <p:cNvPr id="8" name="Picture 12" descr="Joint Chiefs of Staff - Wikipedia">
            <a:extLst>
              <a:ext uri="{FF2B5EF4-FFF2-40B4-BE49-F238E27FC236}">
                <a16:creationId xmlns:a16="http://schemas.microsoft.com/office/drawing/2014/main" id="{E603FE54-9A4D-A24D-930A-59FFD94F4CF9}"/>
              </a:ext>
            </a:extLst>
          </p:cNvPr>
          <p:cNvPicPr>
            <a:picLocks noChangeAspect="1"/>
          </p:cNvPicPr>
          <p:nvPr/>
        </p:nvPicPr>
        <p:blipFill>
          <a:blip r:embed="rId6"/>
          <a:srcRect/>
          <a:stretch>
            <a:fillRect/>
          </a:stretch>
        </p:blipFill>
        <p:spPr>
          <a:xfrm>
            <a:off x="617274" y="3735049"/>
            <a:ext cx="1368975" cy="1493434"/>
          </a:xfrm>
          <a:prstGeom prst="rect">
            <a:avLst/>
          </a:prstGeom>
          <a:noFill/>
          <a:ln cap="flat">
            <a:noFill/>
          </a:ln>
        </p:spPr>
      </p:pic>
      <p:pic>
        <p:nvPicPr>
          <p:cNvPr id="9" name="Picture 14" descr="U.S. Special Operations Command (SOCOM) - Military Badges, Crests, Flags &amp;amp;  Seals - Military Clipart">
            <a:extLst>
              <a:ext uri="{FF2B5EF4-FFF2-40B4-BE49-F238E27FC236}">
                <a16:creationId xmlns:a16="http://schemas.microsoft.com/office/drawing/2014/main" id="{89B697A7-1A28-E047-A696-41122CE97FCC}"/>
              </a:ext>
            </a:extLst>
          </p:cNvPr>
          <p:cNvPicPr>
            <a:picLocks noChangeAspect="1"/>
          </p:cNvPicPr>
          <p:nvPr/>
        </p:nvPicPr>
        <p:blipFill>
          <a:blip r:embed="rId7"/>
          <a:srcRect/>
          <a:stretch>
            <a:fillRect/>
          </a:stretch>
        </p:blipFill>
        <p:spPr>
          <a:xfrm>
            <a:off x="4971565" y="1522549"/>
            <a:ext cx="1905280" cy="1879000"/>
          </a:xfrm>
          <a:prstGeom prst="rect">
            <a:avLst/>
          </a:prstGeom>
          <a:noFill/>
          <a:ln cap="flat">
            <a:noFill/>
          </a:ln>
        </p:spPr>
      </p:pic>
      <p:pic>
        <p:nvPicPr>
          <p:cNvPr id="10" name="Picture 20" descr="United States Navy - Wikipedia">
            <a:extLst>
              <a:ext uri="{FF2B5EF4-FFF2-40B4-BE49-F238E27FC236}">
                <a16:creationId xmlns:a16="http://schemas.microsoft.com/office/drawing/2014/main" id="{772FEAB1-39A9-2149-A19C-22676253DD96}"/>
              </a:ext>
            </a:extLst>
          </p:cNvPr>
          <p:cNvPicPr>
            <a:picLocks noChangeAspect="1"/>
          </p:cNvPicPr>
          <p:nvPr/>
        </p:nvPicPr>
        <p:blipFill>
          <a:blip r:embed="rId8"/>
          <a:srcRect/>
          <a:stretch>
            <a:fillRect/>
          </a:stretch>
        </p:blipFill>
        <p:spPr>
          <a:xfrm>
            <a:off x="7387739" y="1520061"/>
            <a:ext cx="1883974" cy="1883974"/>
          </a:xfrm>
          <a:prstGeom prst="rect">
            <a:avLst/>
          </a:prstGeom>
          <a:noFill/>
          <a:ln cap="flat">
            <a:noFill/>
          </a:ln>
        </p:spPr>
      </p:pic>
      <p:pic>
        <p:nvPicPr>
          <p:cNvPr id="11" name="Picture 22" descr="Trump unveils new Space Force logo (yes, it looks like something from &amp;#39;Star  Trek&amp;#39;) | Space">
            <a:extLst>
              <a:ext uri="{FF2B5EF4-FFF2-40B4-BE49-F238E27FC236}">
                <a16:creationId xmlns:a16="http://schemas.microsoft.com/office/drawing/2014/main" id="{89E44DB6-13B3-4243-9760-7FA2117F44EC}"/>
              </a:ext>
            </a:extLst>
          </p:cNvPr>
          <p:cNvPicPr>
            <a:picLocks noChangeAspect="1"/>
          </p:cNvPicPr>
          <p:nvPr/>
        </p:nvPicPr>
        <p:blipFill>
          <a:blip r:embed="rId9"/>
          <a:srcRect/>
          <a:stretch>
            <a:fillRect/>
          </a:stretch>
        </p:blipFill>
        <p:spPr>
          <a:xfrm>
            <a:off x="9782616" y="1506720"/>
            <a:ext cx="1990283" cy="1910666"/>
          </a:xfrm>
          <a:prstGeom prst="rect">
            <a:avLst/>
          </a:prstGeom>
          <a:noFill/>
          <a:ln cap="flat">
            <a:noFill/>
          </a:ln>
        </p:spPr>
      </p:pic>
      <p:pic>
        <p:nvPicPr>
          <p:cNvPr id="12" name="Picture 24" descr="Warp Speed Logo">
            <a:extLst>
              <a:ext uri="{FF2B5EF4-FFF2-40B4-BE49-F238E27FC236}">
                <a16:creationId xmlns:a16="http://schemas.microsoft.com/office/drawing/2014/main" id="{975439A4-4BC6-324B-8773-57F58C368705}"/>
              </a:ext>
            </a:extLst>
          </p:cNvPr>
          <p:cNvPicPr>
            <a:picLocks noChangeAspect="1"/>
          </p:cNvPicPr>
          <p:nvPr/>
        </p:nvPicPr>
        <p:blipFill>
          <a:blip r:embed="rId10"/>
          <a:srcRect/>
          <a:stretch>
            <a:fillRect/>
          </a:stretch>
        </p:blipFill>
        <p:spPr>
          <a:xfrm>
            <a:off x="2739231" y="3642997"/>
            <a:ext cx="1677530" cy="1677530"/>
          </a:xfrm>
          <a:prstGeom prst="rect">
            <a:avLst/>
          </a:prstGeom>
          <a:noFill/>
          <a:ln cap="flat">
            <a:noFill/>
          </a:ln>
        </p:spPr>
      </p:pic>
      <p:pic>
        <p:nvPicPr>
          <p:cNvPr id="13" name="Picture 26">
            <a:extLst>
              <a:ext uri="{FF2B5EF4-FFF2-40B4-BE49-F238E27FC236}">
                <a16:creationId xmlns:a16="http://schemas.microsoft.com/office/drawing/2014/main" id="{EFAA7B79-3BC5-7A4F-9EA6-4B54D0A164DE}"/>
              </a:ext>
            </a:extLst>
          </p:cNvPr>
          <p:cNvPicPr>
            <a:picLocks noChangeAspect="1"/>
          </p:cNvPicPr>
          <p:nvPr/>
        </p:nvPicPr>
        <p:blipFill>
          <a:blip r:embed="rId11"/>
          <a:srcRect/>
          <a:stretch>
            <a:fillRect/>
          </a:stretch>
        </p:blipFill>
        <p:spPr>
          <a:xfrm>
            <a:off x="5126739" y="3684300"/>
            <a:ext cx="1594933" cy="1594933"/>
          </a:xfrm>
          <a:prstGeom prst="rect">
            <a:avLst/>
          </a:prstGeom>
          <a:noFill/>
          <a:ln cap="flat">
            <a:noFill/>
          </a:ln>
        </p:spPr>
      </p:pic>
      <p:pic>
        <p:nvPicPr>
          <p:cNvPr id="14" name="Picture 28" descr="Federal U-2 Laboratory | Federal Labs">
            <a:extLst>
              <a:ext uri="{FF2B5EF4-FFF2-40B4-BE49-F238E27FC236}">
                <a16:creationId xmlns:a16="http://schemas.microsoft.com/office/drawing/2014/main" id="{EA439A57-826A-2349-A232-B90F98CF8D71}"/>
              </a:ext>
            </a:extLst>
          </p:cNvPr>
          <p:cNvPicPr>
            <a:picLocks noChangeAspect="1"/>
          </p:cNvPicPr>
          <p:nvPr/>
        </p:nvPicPr>
        <p:blipFill>
          <a:blip r:embed="rId12"/>
          <a:srcRect/>
          <a:stretch>
            <a:fillRect/>
          </a:stretch>
        </p:blipFill>
        <p:spPr>
          <a:xfrm>
            <a:off x="4060548" y="5266678"/>
            <a:ext cx="1303925" cy="1303925"/>
          </a:xfrm>
          <a:prstGeom prst="rect">
            <a:avLst/>
          </a:prstGeom>
          <a:noFill/>
          <a:ln cap="flat">
            <a:noFill/>
          </a:ln>
        </p:spPr>
      </p:pic>
      <p:pic>
        <p:nvPicPr>
          <p:cNvPr id="15" name="Picture 2" descr="United States Intelligence Community - Wikipedia">
            <a:extLst>
              <a:ext uri="{FF2B5EF4-FFF2-40B4-BE49-F238E27FC236}">
                <a16:creationId xmlns:a16="http://schemas.microsoft.com/office/drawing/2014/main" id="{B0C21C75-3211-AA46-9455-920081348DAB}"/>
              </a:ext>
            </a:extLst>
          </p:cNvPr>
          <p:cNvPicPr>
            <a:picLocks noChangeAspect="1"/>
          </p:cNvPicPr>
          <p:nvPr/>
        </p:nvPicPr>
        <p:blipFill>
          <a:blip r:embed="rId13"/>
          <a:srcRect/>
          <a:stretch>
            <a:fillRect/>
          </a:stretch>
        </p:blipFill>
        <p:spPr>
          <a:xfrm>
            <a:off x="419096" y="1579388"/>
            <a:ext cx="1765331" cy="1765331"/>
          </a:xfrm>
          <a:prstGeom prst="rect">
            <a:avLst/>
          </a:prstGeom>
          <a:noFill/>
          <a:ln cap="flat">
            <a:noFill/>
          </a:ln>
        </p:spPr>
      </p:pic>
    </p:spTree>
    <p:extLst>
      <p:ext uri="{BB962C8B-B14F-4D97-AF65-F5344CB8AC3E}">
        <p14:creationId xmlns:p14="http://schemas.microsoft.com/office/powerpoint/2010/main" val="4088449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3515">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25960393-6A31-E245-8D61-AA84302B661F}"/>
              </a:ext>
            </a:extLst>
          </p:cNvPr>
          <p:cNvPicPr>
            <a:picLocks noChangeAspect="1"/>
          </p:cNvPicPr>
          <p:nvPr/>
        </p:nvPicPr>
        <p:blipFill>
          <a:blip r:embed="rId2"/>
          <a:srcRect/>
          <a:stretch>
            <a:fillRect/>
          </a:stretch>
        </p:blipFill>
        <p:spPr>
          <a:xfrm>
            <a:off x="9749753" y="3356634"/>
            <a:ext cx="1266846" cy="1455916"/>
          </a:xfrm>
          <a:prstGeom prst="rect">
            <a:avLst/>
          </a:prstGeom>
          <a:noFill/>
          <a:ln cap="flat">
            <a:noFill/>
          </a:ln>
        </p:spPr>
      </p:pic>
      <p:sp>
        <p:nvSpPr>
          <p:cNvPr id="3" name="TextBox 3">
            <a:extLst>
              <a:ext uri="{FF2B5EF4-FFF2-40B4-BE49-F238E27FC236}">
                <a16:creationId xmlns:a16="http://schemas.microsoft.com/office/drawing/2014/main" id="{C9FCE464-E100-4840-8BE7-6BFCCE5DDFE1}"/>
              </a:ext>
            </a:extLst>
          </p:cNvPr>
          <p:cNvSpPr txBox="1"/>
          <p:nvPr/>
        </p:nvSpPr>
        <p:spPr>
          <a:xfrm>
            <a:off x="257613" y="1542272"/>
            <a:ext cx="5349633" cy="4755145"/>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ts val="2000"/>
              </a:lnSpc>
              <a:spcBef>
                <a:spcPts val="0"/>
              </a:spcBef>
              <a:spcAft>
                <a:spcPts val="500"/>
              </a:spcAft>
              <a:buClr>
                <a:srgbClr val="2353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DISA STIGs currently in certification:</a:t>
            </a:r>
          </a:p>
          <a:p>
            <a:pPr marL="742950" marR="0" lvl="1" indent="-285750" algn="l" defTabSz="914400" rtl="0" fontAlgn="auto" hangingPunct="1">
              <a:lnSpc>
                <a:spcPts val="2000"/>
              </a:lnSpc>
              <a:spcBef>
                <a:spcPts val="0"/>
              </a:spcBef>
              <a:spcAft>
                <a:spcPts val="500"/>
              </a:spcAft>
              <a:buClr>
                <a:srgbClr val="2353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Rancher MCM 2.5 (completed, waiting for public release)</a:t>
            </a:r>
          </a:p>
          <a:p>
            <a:pPr marL="742950" marR="0" lvl="1" indent="-285750" algn="l" defTabSz="914400" rtl="0" fontAlgn="auto" hangingPunct="1">
              <a:lnSpc>
                <a:spcPts val="2000"/>
              </a:lnSpc>
              <a:spcBef>
                <a:spcPts val="0"/>
              </a:spcBef>
              <a:spcAft>
                <a:spcPts val="500"/>
              </a:spcAft>
              <a:buClr>
                <a:srgbClr val="2353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RKE2 (based on draft k8s STIG)</a:t>
            </a:r>
          </a:p>
          <a:p>
            <a:pPr marL="285750" marR="0" lvl="0" indent="-285750" algn="l" defTabSz="914400" rtl="0" fontAlgn="auto" hangingPunct="1">
              <a:lnSpc>
                <a:spcPts val="2000"/>
              </a:lnSpc>
              <a:spcBef>
                <a:spcPts val="0"/>
              </a:spcBef>
              <a:spcAft>
                <a:spcPts val="500"/>
              </a:spcAft>
              <a:buClr>
                <a:srgbClr val="2353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RKE2 </a:t>
            </a:r>
            <a:r>
              <a:rPr lang="en-US" sz="1200" b="1" i="0" u="none" strike="noStrike" kern="1200" cap="none" spc="0" baseline="0">
                <a:solidFill>
                  <a:srgbClr val="000000"/>
                </a:solidFill>
                <a:uFillTx/>
                <a:latin typeface="Poppins Light"/>
              </a:rPr>
              <a:t>FIPS-140-2</a:t>
            </a:r>
            <a:r>
              <a:rPr lang="en-US" sz="1200" b="0" i="0" u="none" strike="noStrike" kern="1200" cap="none" spc="0" baseline="0">
                <a:solidFill>
                  <a:srgbClr val="000000"/>
                </a:solidFill>
                <a:uFillTx/>
                <a:latin typeface="Poppins Light"/>
              </a:rPr>
              <a:t> support- The only vendor supporting FIPS in FOSS</a:t>
            </a:r>
          </a:p>
          <a:p>
            <a:pPr marL="285750" marR="0" lvl="0" indent="-285750" algn="l" defTabSz="914400" rtl="0" fontAlgn="auto" hangingPunct="1">
              <a:lnSpc>
                <a:spcPts val="2000"/>
              </a:lnSpc>
              <a:spcBef>
                <a:spcPts val="0"/>
              </a:spcBef>
              <a:spcAft>
                <a:spcPts val="500"/>
              </a:spcAft>
              <a:buClr>
                <a:srgbClr val="2353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Labs engineers contributed patches to </a:t>
            </a:r>
            <a:r>
              <a:rPr lang="en-US" sz="1200" b="0" i="0" u="none" strike="noStrike" kern="1200" cap="none" spc="0" baseline="0">
                <a:solidFill>
                  <a:srgbClr val="000000"/>
                </a:solidFill>
                <a:uFillTx/>
                <a:latin typeface="Courier" pitchFamily="2"/>
              </a:rPr>
              <a:t>containerd</a:t>
            </a:r>
            <a:r>
              <a:rPr lang="en-US" sz="1200" b="0" i="0" u="none" strike="noStrike" kern="1200" cap="none" spc="0" baseline="0">
                <a:solidFill>
                  <a:srgbClr val="000000"/>
                </a:solidFill>
                <a:uFillTx/>
                <a:latin typeface="Poppins Light"/>
              </a:rPr>
              <a:t> docker-runtime to enable </a:t>
            </a:r>
            <a:r>
              <a:rPr lang="en-US" sz="1200" b="1" i="0" u="none" strike="noStrike" kern="1200" cap="none" spc="0" baseline="0">
                <a:solidFill>
                  <a:srgbClr val="000000"/>
                </a:solidFill>
                <a:uFillTx/>
                <a:latin typeface="Poppins Light"/>
              </a:rPr>
              <a:t>SELINUX</a:t>
            </a:r>
            <a:r>
              <a:rPr lang="en-US" sz="1200" b="0" i="0" u="none" strike="noStrike" kern="1200" cap="none" spc="0" baseline="0">
                <a:solidFill>
                  <a:srgbClr val="000000"/>
                </a:solidFill>
                <a:uFillTx/>
                <a:latin typeface="Poppins Light"/>
              </a:rPr>
              <a:t> for k3s and RKE2 distributions</a:t>
            </a:r>
          </a:p>
          <a:p>
            <a:pPr marL="285750" marR="0" lvl="0" indent="-285750" algn="l" defTabSz="914400" rtl="0" fontAlgn="auto" hangingPunct="1">
              <a:lnSpc>
                <a:spcPts val="2000"/>
              </a:lnSpc>
              <a:spcBef>
                <a:spcPts val="0"/>
              </a:spcBef>
              <a:spcAft>
                <a:spcPts val="500"/>
              </a:spcAft>
              <a:buClr>
                <a:srgbClr val="2353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CIS-benchmark tool enables automated security scans and validation</a:t>
            </a:r>
          </a:p>
          <a:p>
            <a:pPr marL="285750" marR="0" lvl="0" indent="-285750" algn="l" defTabSz="914400" rtl="0" fontAlgn="auto" hangingPunct="1">
              <a:lnSpc>
                <a:spcPts val="2000"/>
              </a:lnSpc>
              <a:spcBef>
                <a:spcPts val="0"/>
              </a:spcBef>
              <a:spcAft>
                <a:spcPts val="500"/>
              </a:spcAft>
              <a:buClr>
                <a:srgbClr val="2353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We provide a STIG’d AMI-builder allowing customers to generate hardened OS images built for RKE2</a:t>
            </a:r>
          </a:p>
          <a:p>
            <a:pPr marL="285750" marR="0" lvl="0" indent="-285750" algn="l" defTabSz="914400" rtl="0" fontAlgn="auto" hangingPunct="1">
              <a:lnSpc>
                <a:spcPts val="2000"/>
              </a:lnSpc>
              <a:spcBef>
                <a:spcPts val="0"/>
              </a:spcBef>
              <a:spcAft>
                <a:spcPts val="500"/>
              </a:spcAft>
              <a:buClr>
                <a:srgbClr val="2353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RFed built </a:t>
            </a:r>
            <a:r>
              <a:rPr lang="en-US" sz="1200" b="0" i="1" u="none" strike="noStrike" kern="1200" cap="none" spc="0" baseline="0">
                <a:solidFill>
                  <a:srgbClr val="000000"/>
                </a:solidFill>
                <a:uFillTx/>
                <a:latin typeface="Poppins Light"/>
              </a:rPr>
              <a:t>WYATTEARP</a:t>
            </a:r>
            <a:r>
              <a:rPr lang="en-US" sz="1200" b="0" i="0" u="none" strike="noStrike" kern="1200" cap="none" spc="0" baseline="0">
                <a:solidFill>
                  <a:srgbClr val="000000"/>
                </a:solidFill>
                <a:uFillTx/>
                <a:latin typeface="Poppins Light"/>
              </a:rPr>
              <a:t>, a code-scanning pipeline that generates vulnerability reports of each Rancher Labs docker images and provides them to our customers.</a:t>
            </a:r>
          </a:p>
          <a:p>
            <a:pPr marL="285750" marR="0" lvl="0" indent="-285750" algn="l" defTabSz="914400" rtl="0" fontAlgn="auto" hangingPunct="1">
              <a:lnSpc>
                <a:spcPts val="2000"/>
              </a:lnSpc>
              <a:spcBef>
                <a:spcPts val="0"/>
              </a:spcBef>
              <a:spcAft>
                <a:spcPts val="500"/>
              </a:spcAft>
              <a:buClr>
                <a:srgbClr val="2353FF"/>
              </a:buClr>
              <a:buSzPct val="100000"/>
              <a:buFont typeface="System Font Regular"/>
              <a:buChar char="—"/>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Poppins Light"/>
              </a:rPr>
              <a:t>Currently ATO’d across the DoD/IC on multiple classification domains</a:t>
            </a:r>
          </a:p>
          <a:p>
            <a:pPr marL="285750" marR="0" lvl="0" indent="-285750" algn="l" defTabSz="914400" rtl="0" fontAlgn="auto" hangingPunct="1">
              <a:lnSpc>
                <a:spcPts val="2000"/>
              </a:lnSpc>
              <a:spcBef>
                <a:spcPts val="0"/>
              </a:spcBef>
              <a:spcAft>
                <a:spcPts val="500"/>
              </a:spcAft>
              <a:buClr>
                <a:srgbClr val="2353FF"/>
              </a:buClr>
              <a:buSzPct val="100000"/>
              <a:buFont typeface="System Font Regular"/>
              <a:buChar char="—"/>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Poppins Light"/>
            </a:endParaRPr>
          </a:p>
        </p:txBody>
      </p:sp>
      <p:pic>
        <p:nvPicPr>
          <p:cNvPr id="4" name="Picture 2" descr="Platform One: DoD Enterprise DevSecOps Services | Office of the Chief  Software Officer, U.S Air Force">
            <a:extLst>
              <a:ext uri="{FF2B5EF4-FFF2-40B4-BE49-F238E27FC236}">
                <a16:creationId xmlns:a16="http://schemas.microsoft.com/office/drawing/2014/main" id="{E16592B3-94C3-7041-8F66-D2C826582FA7}"/>
              </a:ext>
            </a:extLst>
          </p:cNvPr>
          <p:cNvPicPr>
            <a:picLocks noChangeAspect="1"/>
          </p:cNvPicPr>
          <p:nvPr/>
        </p:nvPicPr>
        <p:blipFill>
          <a:blip r:embed="rId3"/>
          <a:srcRect/>
          <a:stretch>
            <a:fillRect/>
          </a:stretch>
        </p:blipFill>
        <p:spPr>
          <a:xfrm>
            <a:off x="6854525" y="1737433"/>
            <a:ext cx="1402762" cy="1402762"/>
          </a:xfrm>
          <a:prstGeom prst="rect">
            <a:avLst/>
          </a:prstGeom>
          <a:noFill/>
          <a:ln cap="flat">
            <a:noFill/>
          </a:ln>
        </p:spPr>
      </p:pic>
      <p:pic>
        <p:nvPicPr>
          <p:cNvPr id="5" name="Picture 4" descr="DISA logo - Centerpoint Cybersecurity Lifecycle Management &amp; Enterprise  Mobile Solutions">
            <a:extLst>
              <a:ext uri="{FF2B5EF4-FFF2-40B4-BE49-F238E27FC236}">
                <a16:creationId xmlns:a16="http://schemas.microsoft.com/office/drawing/2014/main" id="{445051D3-B023-2F47-966D-3B7CD2C8719E}"/>
              </a:ext>
            </a:extLst>
          </p:cNvPr>
          <p:cNvPicPr>
            <a:picLocks noChangeAspect="1"/>
          </p:cNvPicPr>
          <p:nvPr/>
        </p:nvPicPr>
        <p:blipFill>
          <a:blip r:embed="rId4"/>
          <a:srcRect/>
          <a:stretch>
            <a:fillRect/>
          </a:stretch>
        </p:blipFill>
        <p:spPr>
          <a:xfrm>
            <a:off x="6854525" y="3921998"/>
            <a:ext cx="2305495" cy="845344"/>
          </a:xfrm>
          <a:prstGeom prst="rect">
            <a:avLst/>
          </a:prstGeom>
          <a:noFill/>
          <a:ln cap="flat">
            <a:noFill/>
          </a:ln>
        </p:spPr>
      </p:pic>
      <p:pic>
        <p:nvPicPr>
          <p:cNvPr id="6" name="Picture 6" descr="NIST logo | NIST">
            <a:extLst>
              <a:ext uri="{FF2B5EF4-FFF2-40B4-BE49-F238E27FC236}">
                <a16:creationId xmlns:a16="http://schemas.microsoft.com/office/drawing/2014/main" id="{5667635A-E3BA-074A-BD70-615DBFDFF0AC}"/>
              </a:ext>
            </a:extLst>
          </p:cNvPr>
          <p:cNvPicPr>
            <a:picLocks noChangeAspect="1"/>
          </p:cNvPicPr>
          <p:nvPr/>
        </p:nvPicPr>
        <p:blipFill>
          <a:blip r:embed="rId5"/>
          <a:srcRect/>
          <a:stretch>
            <a:fillRect/>
          </a:stretch>
        </p:blipFill>
        <p:spPr>
          <a:xfrm>
            <a:off x="9271421" y="2066361"/>
            <a:ext cx="2119268" cy="558570"/>
          </a:xfrm>
          <a:prstGeom prst="rect">
            <a:avLst/>
          </a:prstGeom>
          <a:noFill/>
          <a:ln cap="flat">
            <a:noFill/>
          </a:ln>
        </p:spPr>
      </p:pic>
      <p:sp>
        <p:nvSpPr>
          <p:cNvPr id="7" name="TextBox 1">
            <a:extLst>
              <a:ext uri="{FF2B5EF4-FFF2-40B4-BE49-F238E27FC236}">
                <a16:creationId xmlns:a16="http://schemas.microsoft.com/office/drawing/2014/main" id="{0BF60C59-7668-7645-A66D-C93BFAA0C276}"/>
              </a:ext>
            </a:extLst>
          </p:cNvPr>
          <p:cNvSpPr txBox="1"/>
          <p:nvPr/>
        </p:nvSpPr>
        <p:spPr>
          <a:xfrm>
            <a:off x="6621380" y="5431764"/>
            <a:ext cx="5177003" cy="492440"/>
          </a:xfrm>
          <a:prstGeom prst="rect">
            <a:avLst/>
          </a:prstGeom>
          <a:solidFill>
            <a:srgbClr val="EB2530"/>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00" b="1" i="0" u="sng" strike="noStrike" kern="1200" cap="none" spc="0" baseline="0">
                <a:solidFill>
                  <a:srgbClr val="FFFFFF"/>
                </a:solidFill>
                <a:uFillTx/>
                <a:latin typeface="Poppins Light"/>
              </a:rPr>
              <a:t>RKE2 is the only distribution of FIPS-140-2 Kubernetes certified and hosted in the USAF IRONBANK container registry</a:t>
            </a:r>
          </a:p>
        </p:txBody>
      </p:sp>
      <p:sp>
        <p:nvSpPr>
          <p:cNvPr id="8" name="Text Placeholder 8">
            <a:extLst>
              <a:ext uri="{FF2B5EF4-FFF2-40B4-BE49-F238E27FC236}">
                <a16:creationId xmlns:a16="http://schemas.microsoft.com/office/drawing/2014/main" id="{19C5071C-EA36-6C47-AD73-C59438EB79FF}"/>
              </a:ext>
            </a:extLst>
          </p:cNvPr>
          <p:cNvSpPr txBox="1">
            <a:spLocks noGrp="1"/>
          </p:cNvSpPr>
          <p:nvPr>
            <p:ph type="body" idx="4294967295"/>
          </p:nvPr>
        </p:nvSpPr>
        <p:spPr>
          <a:xfrm>
            <a:off x="411891" y="772549"/>
            <a:ext cx="10508458" cy="297774"/>
          </a:xfrm>
        </p:spPr>
        <p:txBody>
          <a:bodyPr/>
          <a:lstStyle/>
          <a:p>
            <a:pPr marL="0" lvl="0" indent="0">
              <a:buNone/>
            </a:pPr>
            <a:r>
              <a:rPr lang="en-US" b="1"/>
              <a:t>Enabling security at every layer for our federal partners</a:t>
            </a:r>
          </a:p>
        </p:txBody>
      </p:sp>
      <p:sp>
        <p:nvSpPr>
          <p:cNvPr id="9" name="Title 2">
            <a:extLst>
              <a:ext uri="{FF2B5EF4-FFF2-40B4-BE49-F238E27FC236}">
                <a16:creationId xmlns:a16="http://schemas.microsoft.com/office/drawing/2014/main" id="{28548610-8AE8-3744-9E52-A11144C0E30A}"/>
              </a:ext>
            </a:extLst>
          </p:cNvPr>
          <p:cNvSpPr txBox="1"/>
          <p:nvPr/>
        </p:nvSpPr>
        <p:spPr>
          <a:xfrm>
            <a:off x="307229" y="313968"/>
            <a:ext cx="11406938" cy="445623"/>
          </a:xfrm>
          <a:prstGeom prst="rect">
            <a:avLst/>
          </a:prstGeom>
          <a:noFill/>
          <a:ln cap="flat">
            <a:noFill/>
          </a:ln>
        </p:spPr>
        <p:txBody>
          <a:bodyPr vert="horz" wrap="square" lIns="91440" tIns="45720" rIns="91440" bIns="45720" anchor="t" anchorCtr="0" compatLnSpc="1">
            <a:noAutofit/>
          </a:bodyPr>
          <a:lstStyle/>
          <a:p>
            <a:pPr>
              <a:lnSpc>
                <a:spcPct val="90000"/>
              </a:lnSpc>
              <a:spcAft>
                <a:spcPts val="1000"/>
              </a:spcAft>
              <a:defRPr sz="1800" b="0" i="0" u="none" strike="noStrike" kern="0" cap="none" spc="0" baseline="0">
                <a:solidFill>
                  <a:srgbClr val="000000"/>
                </a:solidFill>
                <a:uFillTx/>
              </a:defRPr>
            </a:pPr>
            <a:r>
              <a:rPr lang="en-US" sz="3200" b="0" i="0" u="none" strike="noStrike" kern="1200" cap="none" spc="0" baseline="0" dirty="0">
                <a:solidFill>
                  <a:srgbClr val="000000"/>
                </a:solidFill>
                <a:uFillTx/>
                <a:latin typeface="Poppins Medium"/>
              </a:rPr>
              <a:t>Rancher </a:t>
            </a:r>
            <a:r>
              <a:rPr lang="en-US" sz="3200" dirty="0">
                <a:solidFill>
                  <a:srgbClr val="000000"/>
                </a:solidFill>
                <a:latin typeface="Poppins Medium"/>
              </a:rPr>
              <a:t>Government Solutions</a:t>
            </a:r>
            <a:r>
              <a:rPr lang="en-US" sz="3200" b="0" i="0" u="none" strike="noStrike" kern="1200" cap="none" spc="0" baseline="0" dirty="0">
                <a:solidFill>
                  <a:srgbClr val="000000"/>
                </a:solidFill>
                <a:uFillTx/>
                <a:latin typeface="Poppins Medium"/>
              </a:rPr>
              <a:t>: Security First</a:t>
            </a:r>
            <a:endParaRPr lang="en-US" sz="1800" b="0" i="0" u="none" strike="noStrike" kern="1200" cap="none" spc="0" baseline="0" dirty="0">
              <a:solidFill>
                <a:srgbClr val="000000"/>
              </a:solidFill>
              <a:uFillTx/>
              <a:latin typeface="Poppins" pitchFamily="2"/>
              <a:cs typeface="Poppins" pitchFamily="2"/>
            </a:endParaRPr>
          </a:p>
        </p:txBody>
      </p:sp>
      <p:cxnSp>
        <p:nvCxnSpPr>
          <p:cNvPr id="10" name="Straight Connector 13">
            <a:extLst>
              <a:ext uri="{FF2B5EF4-FFF2-40B4-BE49-F238E27FC236}">
                <a16:creationId xmlns:a16="http://schemas.microsoft.com/office/drawing/2014/main" id="{DDDACDAE-A715-AB41-A49D-5BC0613BE075}"/>
              </a:ext>
            </a:extLst>
          </p:cNvPr>
          <p:cNvCxnSpPr/>
          <p:nvPr/>
        </p:nvCxnSpPr>
        <p:spPr>
          <a:xfrm>
            <a:off x="6096003" y="1481501"/>
            <a:ext cx="0" cy="4466863"/>
          </a:xfrm>
          <a:prstGeom prst="straightConnector1">
            <a:avLst/>
          </a:prstGeom>
          <a:noFill/>
          <a:ln w="6345" cap="flat">
            <a:solidFill>
              <a:srgbClr val="000000"/>
            </a:solidFill>
            <a:prstDash val="solid"/>
            <a:miter/>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2076137714">
    <p:spTree>
      <p:nvGrpSpPr>
        <p:cNvPr id="1" name=""/>
        <p:cNvGrpSpPr/>
        <p:nvPr/>
      </p:nvGrpSpPr>
      <p:grpSpPr>
        <a:xfrm>
          <a:off x="0" y="0"/>
          <a:ext cx="0" cy="0"/>
          <a:chOff x="0" y="0"/>
          <a:chExt cx="0" cy="0"/>
        </a:xfrm>
      </p:grpSpPr>
      <p:sp>
        <p:nvSpPr>
          <p:cNvPr id="2" name="Rectangle 14">
            <a:extLst>
              <a:ext uri="{FF2B5EF4-FFF2-40B4-BE49-F238E27FC236}">
                <a16:creationId xmlns:a16="http://schemas.microsoft.com/office/drawing/2014/main" id="{E6C6EB38-1152-EF4D-A2E2-040B185804AE}"/>
              </a:ext>
            </a:extLst>
          </p:cNvPr>
          <p:cNvSpPr/>
          <p:nvPr/>
        </p:nvSpPr>
        <p:spPr>
          <a:xfrm>
            <a:off x="419096" y="1219196"/>
            <a:ext cx="2975073" cy="2209803"/>
          </a:xfrm>
          <a:prstGeom prst="rect">
            <a:avLst/>
          </a:prstGeom>
          <a:solidFill>
            <a:srgbClr val="191F71"/>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3" name="Rectangle 15">
            <a:extLst>
              <a:ext uri="{FF2B5EF4-FFF2-40B4-BE49-F238E27FC236}">
                <a16:creationId xmlns:a16="http://schemas.microsoft.com/office/drawing/2014/main" id="{5726DA38-6B41-9743-8791-4A0AE88A506E}"/>
              </a:ext>
            </a:extLst>
          </p:cNvPr>
          <p:cNvSpPr/>
          <p:nvPr/>
        </p:nvSpPr>
        <p:spPr>
          <a:xfrm>
            <a:off x="3533771" y="1219196"/>
            <a:ext cx="2975073" cy="2209803"/>
          </a:xfrm>
          <a:prstGeom prst="rect">
            <a:avLst/>
          </a:prstGeom>
          <a:solidFill>
            <a:srgbClr val="2353FF"/>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Rectangle 16">
            <a:extLst>
              <a:ext uri="{FF2B5EF4-FFF2-40B4-BE49-F238E27FC236}">
                <a16:creationId xmlns:a16="http://schemas.microsoft.com/office/drawing/2014/main" id="{27B8DD19-7F4E-E847-A285-9DB666EA40B0}"/>
              </a:ext>
            </a:extLst>
          </p:cNvPr>
          <p:cNvSpPr/>
          <p:nvPr/>
        </p:nvSpPr>
        <p:spPr>
          <a:xfrm>
            <a:off x="6748464" y="1219196"/>
            <a:ext cx="2975073" cy="2209803"/>
          </a:xfrm>
          <a:prstGeom prst="rect">
            <a:avLst/>
          </a:prstGeom>
          <a:solidFill>
            <a:srgbClr val="191F71"/>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5" name="Rectangle 17">
            <a:extLst>
              <a:ext uri="{FF2B5EF4-FFF2-40B4-BE49-F238E27FC236}">
                <a16:creationId xmlns:a16="http://schemas.microsoft.com/office/drawing/2014/main" id="{40F6EF96-40D0-DC4E-AE46-93B1BB846C8A}"/>
              </a:ext>
            </a:extLst>
          </p:cNvPr>
          <p:cNvSpPr/>
          <p:nvPr/>
        </p:nvSpPr>
        <p:spPr>
          <a:xfrm>
            <a:off x="6748464" y="3576639"/>
            <a:ext cx="2975073" cy="2209803"/>
          </a:xfrm>
          <a:prstGeom prst="rect">
            <a:avLst/>
          </a:prstGeom>
          <a:solidFill>
            <a:srgbClr val="2353FF"/>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6" name="Rectangle 18">
            <a:extLst>
              <a:ext uri="{FF2B5EF4-FFF2-40B4-BE49-F238E27FC236}">
                <a16:creationId xmlns:a16="http://schemas.microsoft.com/office/drawing/2014/main" id="{E84AD61E-E8E8-5742-A318-AFA35B0CFA9F}"/>
              </a:ext>
            </a:extLst>
          </p:cNvPr>
          <p:cNvSpPr/>
          <p:nvPr/>
        </p:nvSpPr>
        <p:spPr>
          <a:xfrm>
            <a:off x="3519489" y="3576639"/>
            <a:ext cx="2975073" cy="2209803"/>
          </a:xfrm>
          <a:prstGeom prst="rect">
            <a:avLst/>
          </a:prstGeom>
          <a:solidFill>
            <a:srgbClr val="191F71"/>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7" name="Rectangle 19">
            <a:extLst>
              <a:ext uri="{FF2B5EF4-FFF2-40B4-BE49-F238E27FC236}">
                <a16:creationId xmlns:a16="http://schemas.microsoft.com/office/drawing/2014/main" id="{11F82516-D4F7-BC44-9462-4557CCE92210}"/>
              </a:ext>
            </a:extLst>
          </p:cNvPr>
          <p:cNvSpPr/>
          <p:nvPr/>
        </p:nvSpPr>
        <p:spPr>
          <a:xfrm>
            <a:off x="390521" y="3576639"/>
            <a:ext cx="2975073" cy="2209803"/>
          </a:xfrm>
          <a:prstGeom prst="rect">
            <a:avLst/>
          </a:prstGeom>
          <a:solidFill>
            <a:srgbClr val="2353FF"/>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8" name="Title 13">
            <a:extLst>
              <a:ext uri="{FF2B5EF4-FFF2-40B4-BE49-F238E27FC236}">
                <a16:creationId xmlns:a16="http://schemas.microsoft.com/office/drawing/2014/main" id="{15A9A4F5-05A7-604E-86FF-CF980599E638}"/>
              </a:ext>
            </a:extLst>
          </p:cNvPr>
          <p:cNvSpPr txBox="1">
            <a:spLocks noGrp="1"/>
          </p:cNvSpPr>
          <p:nvPr>
            <p:ph type="title"/>
          </p:nvPr>
        </p:nvSpPr>
        <p:spPr>
          <a:xfrm>
            <a:off x="316217" y="319252"/>
            <a:ext cx="10896603" cy="791755"/>
          </a:xfrm>
        </p:spPr>
        <p:txBody>
          <a:bodyPr/>
          <a:lstStyle/>
          <a:p>
            <a:r>
              <a:rPr lang="en-US" dirty="0"/>
              <a:t>Rancher Government Solutions</a:t>
            </a:r>
            <a:br>
              <a:rPr lang="en-US" dirty="0"/>
            </a:br>
            <a:r>
              <a:rPr lang="en-US" sz="1800" dirty="0">
                <a:latin typeface="Poppins" pitchFamily="2"/>
                <a:cs typeface="Poppins" pitchFamily="2"/>
              </a:rPr>
              <a:t>Security and Compliance</a:t>
            </a:r>
          </a:p>
        </p:txBody>
      </p:sp>
      <p:pic>
        <p:nvPicPr>
          <p:cNvPr id="9" name="Picture 4">
            <a:extLst>
              <a:ext uri="{FF2B5EF4-FFF2-40B4-BE49-F238E27FC236}">
                <a16:creationId xmlns:a16="http://schemas.microsoft.com/office/drawing/2014/main" id="{AE2D59C4-A8A8-EE4F-9B62-8ADB8D5FAE24}"/>
              </a:ext>
            </a:extLst>
          </p:cNvPr>
          <p:cNvPicPr>
            <a:picLocks noChangeAspect="1"/>
          </p:cNvPicPr>
          <p:nvPr/>
        </p:nvPicPr>
        <p:blipFill>
          <a:blip r:embed="rId2"/>
          <a:srcRect/>
          <a:stretch>
            <a:fillRect/>
          </a:stretch>
        </p:blipFill>
        <p:spPr>
          <a:xfrm>
            <a:off x="10441039" y="4271738"/>
            <a:ext cx="1038822" cy="1193858"/>
          </a:xfrm>
          <a:prstGeom prst="rect">
            <a:avLst/>
          </a:prstGeom>
          <a:noFill/>
          <a:ln cap="flat">
            <a:noFill/>
          </a:ln>
        </p:spPr>
      </p:pic>
      <p:pic>
        <p:nvPicPr>
          <p:cNvPr id="10" name="Picture 2" descr="Platform One: DoD Enterprise DevSecOps Services | Office of the Chief  Software Officer, U.S Air Force">
            <a:extLst>
              <a:ext uri="{FF2B5EF4-FFF2-40B4-BE49-F238E27FC236}">
                <a16:creationId xmlns:a16="http://schemas.microsoft.com/office/drawing/2014/main" id="{F0327A7A-642C-A945-A25A-2E851D395F17}"/>
              </a:ext>
            </a:extLst>
          </p:cNvPr>
          <p:cNvPicPr>
            <a:picLocks noChangeAspect="1"/>
          </p:cNvPicPr>
          <p:nvPr/>
        </p:nvPicPr>
        <p:blipFill>
          <a:blip r:embed="rId3"/>
          <a:srcRect/>
          <a:stretch>
            <a:fillRect/>
          </a:stretch>
        </p:blipFill>
        <p:spPr>
          <a:xfrm>
            <a:off x="10356265" y="1147928"/>
            <a:ext cx="979038" cy="979038"/>
          </a:xfrm>
          <a:prstGeom prst="rect">
            <a:avLst/>
          </a:prstGeom>
          <a:noFill/>
          <a:ln cap="flat">
            <a:noFill/>
          </a:ln>
        </p:spPr>
      </p:pic>
      <p:pic>
        <p:nvPicPr>
          <p:cNvPr id="11" name="Picture 4" descr="DISA logo - Centerpoint Cybersecurity Lifecycle Management &amp; Enterprise  Mobile Solutions">
            <a:extLst>
              <a:ext uri="{FF2B5EF4-FFF2-40B4-BE49-F238E27FC236}">
                <a16:creationId xmlns:a16="http://schemas.microsoft.com/office/drawing/2014/main" id="{BE1CC7F8-7038-D045-9B5E-A1BD11D4A93A}"/>
              </a:ext>
            </a:extLst>
          </p:cNvPr>
          <p:cNvPicPr>
            <a:picLocks noChangeAspect="1"/>
          </p:cNvPicPr>
          <p:nvPr/>
        </p:nvPicPr>
        <p:blipFill>
          <a:blip r:embed="rId4"/>
          <a:srcRect/>
          <a:stretch>
            <a:fillRect/>
          </a:stretch>
        </p:blipFill>
        <p:spPr>
          <a:xfrm>
            <a:off x="10397422" y="3481715"/>
            <a:ext cx="1375477" cy="504337"/>
          </a:xfrm>
          <a:prstGeom prst="rect">
            <a:avLst/>
          </a:prstGeom>
          <a:noFill/>
          <a:ln cap="flat">
            <a:noFill/>
          </a:ln>
        </p:spPr>
      </p:pic>
      <p:pic>
        <p:nvPicPr>
          <p:cNvPr id="12" name="Picture 6" descr="NIST logo | NIST">
            <a:extLst>
              <a:ext uri="{FF2B5EF4-FFF2-40B4-BE49-F238E27FC236}">
                <a16:creationId xmlns:a16="http://schemas.microsoft.com/office/drawing/2014/main" id="{460054BF-BEAC-B540-B8BB-E057DBBF13DE}"/>
              </a:ext>
            </a:extLst>
          </p:cNvPr>
          <p:cNvPicPr>
            <a:picLocks noChangeAspect="1"/>
          </p:cNvPicPr>
          <p:nvPr/>
        </p:nvPicPr>
        <p:blipFill>
          <a:blip r:embed="rId5"/>
          <a:srcRect/>
          <a:stretch>
            <a:fillRect/>
          </a:stretch>
        </p:blipFill>
        <p:spPr>
          <a:xfrm>
            <a:off x="10356265" y="2506818"/>
            <a:ext cx="1123596" cy="296137"/>
          </a:xfrm>
          <a:prstGeom prst="rect">
            <a:avLst/>
          </a:prstGeom>
          <a:noFill/>
          <a:ln cap="flat">
            <a:noFill/>
          </a:ln>
        </p:spPr>
      </p:pic>
      <p:sp>
        <p:nvSpPr>
          <p:cNvPr id="13" name="Rectangle 4">
            <a:extLst>
              <a:ext uri="{FF2B5EF4-FFF2-40B4-BE49-F238E27FC236}">
                <a16:creationId xmlns:a16="http://schemas.microsoft.com/office/drawing/2014/main" id="{BD79494A-5386-A446-80C4-92CB84B49B68}"/>
              </a:ext>
            </a:extLst>
          </p:cNvPr>
          <p:cNvSpPr/>
          <p:nvPr/>
        </p:nvSpPr>
        <p:spPr>
          <a:xfrm>
            <a:off x="2292601" y="6113458"/>
            <a:ext cx="9548814" cy="261609"/>
          </a:xfrm>
          <a:prstGeom prst="rect">
            <a:avLst/>
          </a:prstGeom>
          <a:noFill/>
          <a:ln cap="flat">
            <a:noFill/>
            <a:prstDash val="solid"/>
          </a:ln>
        </p:spPr>
        <p:txBody>
          <a:bodyPr vert="horz" wrap="square" lIns="91440" tIns="45720" rIns="91440" bIns="45720" anchor="t" anchorCtr="0" compatLnSpc="1">
            <a:spAutoFit/>
          </a:bodyPr>
          <a:lstStyle/>
          <a:p>
            <a:pPr marL="742950" marR="0" lvl="1"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100" b="1" i="1" u="none" strike="noStrike" kern="1200" cap="none" spc="0" baseline="0">
                <a:solidFill>
                  <a:srgbClr val="000000"/>
                </a:solidFill>
                <a:uFillTx/>
                <a:latin typeface="Poppins Light"/>
              </a:rPr>
              <a:t>Iron Bank Compliance Link: </a:t>
            </a:r>
            <a:r>
              <a:rPr lang="en-US" sz="1100" b="0" i="0" u="none" strike="noStrike" kern="1200" cap="none" spc="0" baseline="0">
                <a:solidFill>
                  <a:srgbClr val="000000"/>
                </a:solidFill>
                <a:uFillTx/>
                <a:latin typeface="Poppins Light"/>
              </a:rPr>
              <a:t> </a:t>
            </a:r>
            <a:r>
              <a:rPr lang="en-US" sz="1100" b="0" i="0" u="none" strike="noStrike" kern="1200" cap="none" spc="0" baseline="0">
                <a:solidFill>
                  <a:srgbClr val="000000"/>
                </a:solidFill>
                <a:uFillTx/>
                <a:latin typeface="Poppins Light"/>
                <a:hlinkClick r:id="rId6"/>
              </a:rPr>
              <a:t>https://repo1.dso.mil/platform-one/distros/rancher-federal/compliance-artifacts/compliance-matrix</a:t>
            </a:r>
            <a:endParaRPr lang="en-US" sz="1100" b="1" i="1" u="none" strike="noStrike" kern="1200" cap="none" spc="0" baseline="0">
              <a:solidFill>
                <a:srgbClr val="000000"/>
              </a:solidFill>
              <a:uFillTx/>
              <a:latin typeface="Poppins Light"/>
            </a:endParaRPr>
          </a:p>
        </p:txBody>
      </p:sp>
      <p:grpSp>
        <p:nvGrpSpPr>
          <p:cNvPr id="14" name="TextBox 3">
            <a:extLst>
              <a:ext uri="{FF2B5EF4-FFF2-40B4-BE49-F238E27FC236}">
                <a16:creationId xmlns:a16="http://schemas.microsoft.com/office/drawing/2014/main" id="{5A514946-FAB4-B148-AD2B-F29332F21CA3}"/>
              </a:ext>
            </a:extLst>
          </p:cNvPr>
          <p:cNvGrpSpPr/>
          <p:nvPr/>
        </p:nvGrpSpPr>
        <p:grpSpPr>
          <a:xfrm>
            <a:off x="500944" y="1452652"/>
            <a:ext cx="9071679" cy="4229721"/>
            <a:chOff x="500944" y="1452652"/>
            <a:chExt cx="9071679" cy="4229721"/>
          </a:xfrm>
        </p:grpSpPr>
        <p:sp>
          <p:nvSpPr>
            <p:cNvPr id="15" name="Freeform 8">
              <a:extLst>
                <a:ext uri="{FF2B5EF4-FFF2-40B4-BE49-F238E27FC236}">
                  <a16:creationId xmlns:a16="http://schemas.microsoft.com/office/drawing/2014/main" id="{3F1ACD51-E36B-2B4C-9F8D-8F365E8978A0}"/>
                </a:ext>
              </a:extLst>
            </p:cNvPr>
            <p:cNvSpPr/>
            <p:nvPr/>
          </p:nvSpPr>
          <p:spPr>
            <a:xfrm>
              <a:off x="584950" y="1457297"/>
              <a:ext cx="2743565" cy="1895194"/>
            </a:xfrm>
            <a:custGeom>
              <a:avLst/>
              <a:gdLst>
                <a:gd name="f0" fmla="val 10800000"/>
                <a:gd name="f1" fmla="val 5400000"/>
                <a:gd name="f2" fmla="val 180"/>
                <a:gd name="f3" fmla="val w"/>
                <a:gd name="f4" fmla="val h"/>
                <a:gd name="f5" fmla="val 0"/>
                <a:gd name="f6" fmla="val 2674326"/>
                <a:gd name="f7" fmla="val 1604596"/>
                <a:gd name="f8" fmla="+- 0 0 -90"/>
                <a:gd name="f9" fmla="*/ f3 1 2674326"/>
                <a:gd name="f10" fmla="*/ f4 1 1604596"/>
                <a:gd name="f11" fmla="+- f7 0 f5"/>
                <a:gd name="f12" fmla="+- f6 0 f5"/>
                <a:gd name="f13" fmla="*/ f8 f0 1"/>
                <a:gd name="f14" fmla="*/ f12 1 2674326"/>
                <a:gd name="f15" fmla="*/ f11 1 1604596"/>
                <a:gd name="f16" fmla="*/ 0 f12 1"/>
                <a:gd name="f17" fmla="*/ 0 f11 1"/>
                <a:gd name="f18" fmla="*/ 2674326 f12 1"/>
                <a:gd name="f19" fmla="*/ 1604596 f11 1"/>
                <a:gd name="f20" fmla="*/ f13 1 f2"/>
                <a:gd name="f21" fmla="*/ f16 1 2674326"/>
                <a:gd name="f22" fmla="*/ f17 1 1604596"/>
                <a:gd name="f23" fmla="*/ f18 1 2674326"/>
                <a:gd name="f24" fmla="*/ f19 1 160459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674326" h="1604596">
                  <a:moveTo>
                    <a:pt x="f5" y="f5"/>
                  </a:moveTo>
                  <a:lnTo>
                    <a:pt x="f6" y="f5"/>
                  </a:lnTo>
                  <a:lnTo>
                    <a:pt x="f6" y="f7"/>
                  </a:lnTo>
                  <a:lnTo>
                    <a:pt x="f5" y="f7"/>
                  </a:lnTo>
                  <a:lnTo>
                    <a:pt x="f5" y="f5"/>
                  </a:lnTo>
                  <a:close/>
                </a:path>
              </a:pathLst>
            </a:custGeom>
            <a:solidFill>
              <a:srgbClr val="191F71"/>
            </a:solidFill>
            <a:ln cap="flat">
              <a:noFill/>
              <a:prstDash val="solid"/>
            </a:ln>
          </p:spPr>
          <p:txBody>
            <a:bodyPr vert="horz" wrap="square" lIns="53336" tIns="53336" rIns="53336" bIns="53336" anchor="t" anchorCtr="0" compatLnSpc="1">
              <a:noAutofit/>
            </a:bodyPr>
            <a:lstStyle/>
            <a:p>
              <a:pPr defTabSz="622304">
                <a:lnSpc>
                  <a:spcPct val="90000"/>
                </a:lnSpc>
                <a:spcAft>
                  <a:spcPts val="600"/>
                </a:spcAft>
                <a:defRPr sz="1800" b="0" i="0" u="none" strike="noStrike" kern="0" cap="none" spc="0" baseline="0">
                  <a:solidFill>
                    <a:srgbClr val="000000"/>
                  </a:solidFill>
                  <a:uFillTx/>
                </a:defRPr>
              </a:pPr>
              <a:r>
                <a:rPr lang="en-US" dirty="0">
                  <a:solidFill>
                    <a:srgbClr val="FFFFFF"/>
                  </a:solidFill>
                  <a:latin typeface="Poppins"/>
                  <a:cs typeface="Poppins"/>
                </a:rPr>
                <a:t>DoD and IC cleared federal contractor (pending)</a:t>
              </a:r>
            </a:p>
            <a:p>
              <a:pPr marL="114300" marR="0" lvl="1" indent="-114300" algn="l" defTabSz="533396" rtl="0" fontAlgn="auto" hangingPunct="1">
                <a:lnSpc>
                  <a:spcPct val="114000"/>
                </a:lnSpc>
                <a:spcBef>
                  <a:spcPts val="0"/>
                </a:spcBef>
                <a:spcAft>
                  <a:spcPts val="200"/>
                </a:spcAft>
                <a:buSzPct val="100000"/>
                <a:buChar char="•"/>
                <a:tabLst/>
                <a:defRPr sz="1800" b="0" i="0" u="none" strike="noStrike" kern="0" cap="none" spc="0" baseline="0">
                  <a:solidFill>
                    <a:srgbClr val="000000"/>
                  </a:solidFill>
                  <a:uFillTx/>
                </a:defRPr>
              </a:pPr>
              <a:r>
                <a:rPr lang="en-US" sz="1200" b="0" i="0" u="none" strike="noStrike" kern="1200" cap="none" spc="0" baseline="0" dirty="0">
                  <a:solidFill>
                    <a:srgbClr val="FFFFFF"/>
                  </a:solidFill>
                  <a:uFillTx/>
                  <a:latin typeface="Poppins Light"/>
                </a:rPr>
                <a:t>Conducting business across the DoD, IC and Federal Space</a:t>
              </a:r>
            </a:p>
            <a:p>
              <a:pPr marL="0" lvl="1" defTabSz="533396">
                <a:lnSpc>
                  <a:spcPct val="113999"/>
                </a:lnSpc>
                <a:spcAft>
                  <a:spcPts val="200"/>
                </a:spcAft>
                <a:buSzPct val="100000"/>
                <a:defRPr sz="1800" b="0" i="0" u="none" strike="noStrike" kern="0" cap="none" spc="0" baseline="0">
                  <a:solidFill>
                    <a:srgbClr val="000000"/>
                  </a:solidFill>
                  <a:uFillTx/>
                </a:defRPr>
              </a:pPr>
              <a:endParaRPr lang="en-US" sz="1200" dirty="0">
                <a:solidFill>
                  <a:srgbClr val="FFFFFF"/>
                </a:solidFill>
                <a:latin typeface="Poppins Light"/>
                <a:cs typeface="Poppins Light"/>
              </a:endParaRPr>
            </a:p>
          </p:txBody>
        </p:sp>
        <p:sp>
          <p:nvSpPr>
            <p:cNvPr id="16" name="Freeform 9">
              <a:extLst>
                <a:ext uri="{FF2B5EF4-FFF2-40B4-BE49-F238E27FC236}">
                  <a16:creationId xmlns:a16="http://schemas.microsoft.com/office/drawing/2014/main" id="{80DEE1C5-DAD4-9C43-AFB4-6410003F1999}"/>
                </a:ext>
              </a:extLst>
            </p:cNvPr>
            <p:cNvSpPr/>
            <p:nvPr/>
          </p:nvSpPr>
          <p:spPr>
            <a:xfrm>
              <a:off x="3699717" y="1452652"/>
              <a:ext cx="2614617" cy="1874410"/>
            </a:xfrm>
            <a:custGeom>
              <a:avLst/>
              <a:gdLst>
                <a:gd name="f0" fmla="val 10800000"/>
                <a:gd name="f1" fmla="val 5400000"/>
                <a:gd name="f2" fmla="val 180"/>
                <a:gd name="f3" fmla="val w"/>
                <a:gd name="f4" fmla="val h"/>
                <a:gd name="f5" fmla="val 0"/>
                <a:gd name="f6" fmla="val 2674326"/>
                <a:gd name="f7" fmla="val 1604596"/>
                <a:gd name="f8" fmla="+- 0 0 -90"/>
                <a:gd name="f9" fmla="*/ f3 1 2674326"/>
                <a:gd name="f10" fmla="*/ f4 1 1604596"/>
                <a:gd name="f11" fmla="+- f7 0 f5"/>
                <a:gd name="f12" fmla="+- f6 0 f5"/>
                <a:gd name="f13" fmla="*/ f8 f0 1"/>
                <a:gd name="f14" fmla="*/ f12 1 2674326"/>
                <a:gd name="f15" fmla="*/ f11 1 1604596"/>
                <a:gd name="f16" fmla="*/ 0 f12 1"/>
                <a:gd name="f17" fmla="*/ 0 f11 1"/>
                <a:gd name="f18" fmla="*/ 2674326 f12 1"/>
                <a:gd name="f19" fmla="*/ 1604596 f11 1"/>
                <a:gd name="f20" fmla="*/ f13 1 f2"/>
                <a:gd name="f21" fmla="*/ f16 1 2674326"/>
                <a:gd name="f22" fmla="*/ f17 1 1604596"/>
                <a:gd name="f23" fmla="*/ f18 1 2674326"/>
                <a:gd name="f24" fmla="*/ f19 1 160459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674326" h="1604596">
                  <a:moveTo>
                    <a:pt x="f5" y="f5"/>
                  </a:moveTo>
                  <a:lnTo>
                    <a:pt x="f6" y="f5"/>
                  </a:lnTo>
                  <a:lnTo>
                    <a:pt x="f6" y="f7"/>
                  </a:lnTo>
                  <a:lnTo>
                    <a:pt x="f5" y="f7"/>
                  </a:lnTo>
                  <a:lnTo>
                    <a:pt x="f5" y="f5"/>
                  </a:lnTo>
                  <a:close/>
                </a:path>
              </a:pathLst>
            </a:custGeom>
            <a:solidFill>
              <a:srgbClr val="2353FF"/>
            </a:solidFill>
            <a:ln cap="flat">
              <a:noFill/>
              <a:prstDash val="solid"/>
            </a:ln>
          </p:spPr>
          <p:txBody>
            <a:bodyPr vert="horz" wrap="square" lIns="53336" tIns="53336" rIns="53336" bIns="53336" anchor="t" anchorCtr="0" compatLnSpc="1">
              <a:noAutofit/>
            </a:bodyPr>
            <a:lstStyle/>
            <a:p>
              <a:pPr marL="0" marR="0" lvl="0" indent="0" algn="l" defTabSz="622304" rtl="0" fontAlgn="auto" hangingPunct="1">
                <a:lnSpc>
                  <a:spcPct val="90000"/>
                </a:lnSpc>
                <a:spcBef>
                  <a:spcPts val="0"/>
                </a:spcBef>
                <a:spcAft>
                  <a:spcPts val="600"/>
                </a:spcAft>
                <a:buNone/>
                <a:tabLst/>
                <a:defRPr sz="1800" b="0" i="0" u="none" strike="noStrike" kern="0" cap="none" spc="0" baseline="0">
                  <a:solidFill>
                    <a:srgbClr val="000000"/>
                  </a:solidFill>
                  <a:uFillTx/>
                </a:defRPr>
              </a:pPr>
              <a:r>
                <a:rPr lang="en-US" sz="1800" b="0" i="0" u="none" strike="noStrike" kern="1200" cap="none" spc="0" baseline="0" dirty="0">
                  <a:solidFill>
                    <a:srgbClr val="FFFFFF"/>
                  </a:solidFill>
                  <a:uFillTx/>
                  <a:latin typeface="Poppins" pitchFamily="2"/>
                  <a:cs typeface="Poppins" pitchFamily="2"/>
                </a:rPr>
                <a:t>DISA STIG </a:t>
              </a:r>
              <a:br>
                <a:rPr lang="en-US" sz="1800" b="0" i="0" u="none" strike="noStrike" kern="1200" cap="none" spc="0" baseline="0" dirty="0">
                  <a:solidFill>
                    <a:srgbClr val="FFFFFF"/>
                  </a:solidFill>
                  <a:uFillTx/>
                  <a:latin typeface="Poppins" pitchFamily="2"/>
                  <a:cs typeface="Poppins" pitchFamily="2"/>
                </a:rPr>
              </a:br>
              <a:r>
                <a:rPr lang="en-US" sz="1800" b="0" i="0" u="none" strike="noStrike" kern="1200" cap="none" spc="0" baseline="0" dirty="0">
                  <a:solidFill>
                    <a:srgbClr val="FFFFFF"/>
                  </a:solidFill>
                  <a:uFillTx/>
                  <a:latin typeface="Poppins" pitchFamily="2"/>
                  <a:cs typeface="Poppins" pitchFamily="2"/>
                </a:rPr>
                <a:t>certified </a:t>
              </a:r>
            </a:p>
            <a:p>
              <a:pPr marL="114300" marR="0" lvl="1" indent="-114300" algn="l" defTabSz="533396" rtl="0" fontAlgn="auto" hangingPunct="1">
                <a:lnSpc>
                  <a:spcPct val="114000"/>
                </a:lnSpc>
                <a:spcBef>
                  <a:spcPts val="0"/>
                </a:spcBef>
                <a:spcAft>
                  <a:spcPts val="200"/>
                </a:spcAft>
                <a:buSzPct val="100000"/>
                <a:buChar char="•"/>
                <a:tabLst/>
                <a:defRPr sz="1800" b="0" i="0" u="none" strike="noStrike" kern="0" cap="none" spc="0" baseline="0">
                  <a:solidFill>
                    <a:srgbClr val="000000"/>
                  </a:solidFill>
                  <a:uFillTx/>
                </a:defRPr>
              </a:pPr>
              <a:r>
                <a:rPr lang="en-US" sz="1200" b="0" i="0" u="none" strike="noStrike" kern="1200" cap="none" spc="0" baseline="0" dirty="0">
                  <a:solidFill>
                    <a:srgbClr val="FFFFFF"/>
                  </a:solidFill>
                  <a:uFillTx/>
                  <a:latin typeface="Poppins Light"/>
                </a:rPr>
                <a:t>Rancher MCM 2.5 </a:t>
              </a:r>
            </a:p>
            <a:p>
              <a:pPr marL="114300" marR="0" lvl="1" indent="-114300" algn="l" defTabSz="533396" rtl="0" fontAlgn="auto" hangingPunct="1">
                <a:lnSpc>
                  <a:spcPct val="114000"/>
                </a:lnSpc>
                <a:spcBef>
                  <a:spcPts val="0"/>
                </a:spcBef>
                <a:spcAft>
                  <a:spcPts val="200"/>
                </a:spcAft>
                <a:buSzPct val="100000"/>
                <a:buChar char="•"/>
                <a:tabLst/>
                <a:defRPr sz="1800" b="0" i="0" u="none" strike="noStrike" kern="0" cap="none" spc="0" baseline="0">
                  <a:solidFill>
                    <a:srgbClr val="000000"/>
                  </a:solidFill>
                  <a:uFillTx/>
                </a:defRPr>
              </a:pPr>
              <a:r>
                <a:rPr lang="en-US" sz="1200" b="0" i="0" u="none" strike="noStrike" kern="1200" cap="none" spc="0" baseline="0" dirty="0">
                  <a:solidFill>
                    <a:srgbClr val="FFFFFF"/>
                  </a:solidFill>
                  <a:uFillTx/>
                  <a:latin typeface="Poppins Light"/>
                </a:rPr>
                <a:t>RKE2 Kubernetes Distribution (based on draft k8s STIG)</a:t>
              </a:r>
            </a:p>
          </p:txBody>
        </p:sp>
        <p:sp>
          <p:nvSpPr>
            <p:cNvPr id="17" name="Freeform 10">
              <a:extLst>
                <a:ext uri="{FF2B5EF4-FFF2-40B4-BE49-F238E27FC236}">
                  <a16:creationId xmlns:a16="http://schemas.microsoft.com/office/drawing/2014/main" id="{2FC4E592-16D2-1144-9270-4310A4E0332C}"/>
                </a:ext>
              </a:extLst>
            </p:cNvPr>
            <p:cNvSpPr/>
            <p:nvPr/>
          </p:nvSpPr>
          <p:spPr>
            <a:xfrm>
              <a:off x="6915149" y="1477441"/>
              <a:ext cx="2543175" cy="1967276"/>
            </a:xfrm>
            <a:custGeom>
              <a:avLst/>
              <a:gdLst>
                <a:gd name="f0" fmla="val 10800000"/>
                <a:gd name="f1" fmla="val 5400000"/>
                <a:gd name="f2" fmla="val 180"/>
                <a:gd name="f3" fmla="val w"/>
                <a:gd name="f4" fmla="val h"/>
                <a:gd name="f5" fmla="val 0"/>
                <a:gd name="f6" fmla="val 2674326"/>
                <a:gd name="f7" fmla="val 1604596"/>
                <a:gd name="f8" fmla="+- 0 0 -90"/>
                <a:gd name="f9" fmla="*/ f3 1 2674326"/>
                <a:gd name="f10" fmla="*/ f4 1 1604596"/>
                <a:gd name="f11" fmla="+- f7 0 f5"/>
                <a:gd name="f12" fmla="+- f6 0 f5"/>
                <a:gd name="f13" fmla="*/ f8 f0 1"/>
                <a:gd name="f14" fmla="*/ f12 1 2674326"/>
                <a:gd name="f15" fmla="*/ f11 1 1604596"/>
                <a:gd name="f16" fmla="*/ 0 f12 1"/>
                <a:gd name="f17" fmla="*/ 0 f11 1"/>
                <a:gd name="f18" fmla="*/ 2674326 f12 1"/>
                <a:gd name="f19" fmla="*/ 1604596 f11 1"/>
                <a:gd name="f20" fmla="*/ f13 1 f2"/>
                <a:gd name="f21" fmla="*/ f16 1 2674326"/>
                <a:gd name="f22" fmla="*/ f17 1 1604596"/>
                <a:gd name="f23" fmla="*/ f18 1 2674326"/>
                <a:gd name="f24" fmla="*/ f19 1 160459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674326" h="1604596">
                  <a:moveTo>
                    <a:pt x="f5" y="f5"/>
                  </a:moveTo>
                  <a:lnTo>
                    <a:pt x="f6" y="f5"/>
                  </a:lnTo>
                  <a:lnTo>
                    <a:pt x="f6" y="f7"/>
                  </a:lnTo>
                  <a:lnTo>
                    <a:pt x="f5" y="f7"/>
                  </a:lnTo>
                  <a:lnTo>
                    <a:pt x="f5" y="f5"/>
                  </a:lnTo>
                  <a:close/>
                </a:path>
              </a:pathLst>
            </a:custGeom>
            <a:solidFill>
              <a:srgbClr val="191F71"/>
            </a:solidFill>
            <a:ln cap="flat">
              <a:noFill/>
              <a:prstDash val="solid"/>
            </a:ln>
          </p:spPr>
          <p:txBody>
            <a:bodyPr vert="horz" wrap="square" lIns="53336" tIns="53336" rIns="53336" bIns="53336" anchor="t" anchorCtr="0" compatLnSpc="1">
              <a:noAutofit/>
            </a:bodyPr>
            <a:lstStyle/>
            <a:p>
              <a:pPr marL="0" marR="0" lvl="0" indent="0" algn="l" defTabSz="622304" rtl="0" fontAlgn="auto" hangingPunct="1">
                <a:lnSpc>
                  <a:spcPct val="90000"/>
                </a:lnSpc>
                <a:spcBef>
                  <a:spcPts val="0"/>
                </a:spcBef>
                <a:spcAft>
                  <a:spcPts val="60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Poppins" pitchFamily="2"/>
                  <a:cs typeface="Poppins" pitchFamily="2"/>
                </a:rPr>
                <a:t>RKE2 </a:t>
              </a:r>
              <a:br>
                <a:rPr lang="en-US" sz="1800" b="0" i="0" u="none" strike="noStrike" kern="1200" cap="none" spc="0" baseline="0">
                  <a:solidFill>
                    <a:srgbClr val="FFFFFF"/>
                  </a:solidFill>
                  <a:uFillTx/>
                  <a:latin typeface="Poppins" pitchFamily="2"/>
                  <a:cs typeface="Poppins" pitchFamily="2"/>
                </a:rPr>
              </a:br>
              <a:r>
                <a:rPr lang="en-US" sz="1800" b="0" i="0" u="none" strike="noStrike" kern="1200" cap="none" spc="0" baseline="0">
                  <a:solidFill>
                    <a:srgbClr val="FFFFFF"/>
                  </a:solidFill>
                  <a:uFillTx/>
                  <a:latin typeface="Poppins" pitchFamily="2"/>
                  <a:cs typeface="Poppins" pitchFamily="2"/>
                </a:rPr>
                <a:t>FIPS-140-2-3 </a:t>
              </a:r>
            </a:p>
            <a:p>
              <a:pPr marL="114300" marR="0" lvl="1" indent="-114300" algn="l" defTabSz="533396" rtl="0" fontAlgn="auto" hangingPunct="1">
                <a:lnSpc>
                  <a:spcPct val="114000"/>
                </a:lnSpc>
                <a:spcBef>
                  <a:spcPts val="0"/>
                </a:spcBef>
                <a:spcAft>
                  <a:spcPts val="200"/>
                </a:spcAft>
                <a:buSzPct val="100000"/>
                <a:buChar char="•"/>
                <a:tabLst/>
                <a:defRPr sz="1800" b="0" i="0" u="none" strike="noStrike" kern="0" cap="none" spc="0" baseline="0">
                  <a:solidFill>
                    <a:srgbClr val="000000"/>
                  </a:solidFill>
                  <a:uFillTx/>
                </a:defRPr>
              </a:pPr>
              <a:r>
                <a:rPr lang="en-US" sz="1200" b="0" i="0" u="none" strike="noStrike" kern="1200" cap="none" spc="0" baseline="0">
                  <a:solidFill>
                    <a:srgbClr val="FFFFFF"/>
                  </a:solidFill>
                  <a:uFillTx/>
                  <a:latin typeface="Poppins Light"/>
                </a:rPr>
                <a:t>The only vendor supporting FIPS in FOSS</a:t>
              </a:r>
            </a:p>
          </p:txBody>
        </p:sp>
        <p:sp>
          <p:nvSpPr>
            <p:cNvPr id="18" name="Freeform 11">
              <a:extLst>
                <a:ext uri="{FF2B5EF4-FFF2-40B4-BE49-F238E27FC236}">
                  <a16:creationId xmlns:a16="http://schemas.microsoft.com/office/drawing/2014/main" id="{8F6BEC9B-FB6B-9149-AD4B-26AEC02E94CD}"/>
                </a:ext>
              </a:extLst>
            </p:cNvPr>
            <p:cNvSpPr/>
            <p:nvPr/>
          </p:nvSpPr>
          <p:spPr>
            <a:xfrm>
              <a:off x="500944" y="3918560"/>
              <a:ext cx="2764642" cy="1763813"/>
            </a:xfrm>
            <a:custGeom>
              <a:avLst/>
              <a:gdLst>
                <a:gd name="f0" fmla="val 10800000"/>
                <a:gd name="f1" fmla="val 5400000"/>
                <a:gd name="f2" fmla="val 180"/>
                <a:gd name="f3" fmla="val w"/>
                <a:gd name="f4" fmla="val h"/>
                <a:gd name="f5" fmla="val 0"/>
                <a:gd name="f6" fmla="val 2674326"/>
                <a:gd name="f7" fmla="val 1604596"/>
                <a:gd name="f8" fmla="+- 0 0 -90"/>
                <a:gd name="f9" fmla="*/ f3 1 2674326"/>
                <a:gd name="f10" fmla="*/ f4 1 1604596"/>
                <a:gd name="f11" fmla="+- f7 0 f5"/>
                <a:gd name="f12" fmla="+- f6 0 f5"/>
                <a:gd name="f13" fmla="*/ f8 f0 1"/>
                <a:gd name="f14" fmla="*/ f12 1 2674326"/>
                <a:gd name="f15" fmla="*/ f11 1 1604596"/>
                <a:gd name="f16" fmla="*/ 0 f12 1"/>
                <a:gd name="f17" fmla="*/ 0 f11 1"/>
                <a:gd name="f18" fmla="*/ 2674326 f12 1"/>
                <a:gd name="f19" fmla="*/ 1604596 f11 1"/>
                <a:gd name="f20" fmla="*/ f13 1 f2"/>
                <a:gd name="f21" fmla="*/ f16 1 2674326"/>
                <a:gd name="f22" fmla="*/ f17 1 1604596"/>
                <a:gd name="f23" fmla="*/ f18 1 2674326"/>
                <a:gd name="f24" fmla="*/ f19 1 160459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674326" h="1604596">
                  <a:moveTo>
                    <a:pt x="f5" y="f5"/>
                  </a:moveTo>
                  <a:lnTo>
                    <a:pt x="f6" y="f5"/>
                  </a:lnTo>
                  <a:lnTo>
                    <a:pt x="f6" y="f7"/>
                  </a:lnTo>
                  <a:lnTo>
                    <a:pt x="f5" y="f7"/>
                  </a:lnTo>
                  <a:lnTo>
                    <a:pt x="f5" y="f5"/>
                  </a:lnTo>
                  <a:close/>
                </a:path>
              </a:pathLst>
            </a:custGeom>
            <a:solidFill>
              <a:srgbClr val="2353FF"/>
            </a:solidFill>
            <a:ln cap="flat">
              <a:noFill/>
              <a:prstDash val="solid"/>
            </a:ln>
          </p:spPr>
          <p:txBody>
            <a:bodyPr vert="horz" wrap="square" lIns="53336" tIns="53336" rIns="53336" bIns="53336" anchor="t" anchorCtr="0" compatLnSpc="1">
              <a:noAutofit/>
            </a:bodyPr>
            <a:lstStyle/>
            <a:p>
              <a:pPr marL="0" marR="0" lvl="0" indent="0" algn="l" defTabSz="622304" rtl="0" fontAlgn="auto" hangingPunct="1">
                <a:lnSpc>
                  <a:spcPct val="114000"/>
                </a:lnSpc>
                <a:spcBef>
                  <a:spcPts val="0"/>
                </a:spcBef>
                <a:spcAft>
                  <a:spcPts val="600"/>
                </a:spcAft>
                <a:buNone/>
                <a:tabLst/>
                <a:defRPr sz="1800" b="0" i="0" u="none" strike="noStrike" kern="0" cap="none" spc="0" baseline="0">
                  <a:solidFill>
                    <a:srgbClr val="000000"/>
                  </a:solidFill>
                  <a:uFillTx/>
                </a:defRPr>
              </a:pPr>
              <a:r>
                <a:rPr lang="en-US" sz="1800" b="0" i="0" u="none" strike="noStrike" kern="1200" cap="none" spc="-100" baseline="0" dirty="0" err="1">
                  <a:solidFill>
                    <a:srgbClr val="FFFFFF"/>
                  </a:solidFill>
                  <a:uFillTx/>
                  <a:latin typeface="Poppins" pitchFamily="2"/>
                  <a:cs typeface="Poppins" pitchFamily="2"/>
                </a:rPr>
                <a:t>PlatformOne-DevSecOps</a:t>
              </a:r>
              <a:r>
                <a:rPr lang="en-US" sz="1800" b="0" i="0" u="none" strike="noStrike" kern="1200" cap="none" spc="-100" baseline="0" dirty="0">
                  <a:solidFill>
                    <a:srgbClr val="FFFFFF"/>
                  </a:solidFill>
                  <a:uFillTx/>
                  <a:latin typeface="Poppins" pitchFamily="2"/>
                  <a:cs typeface="Poppins" pitchFamily="2"/>
                </a:rPr>
                <a:t> Continuous ATO initiative </a:t>
              </a:r>
            </a:p>
            <a:p>
              <a:pPr marL="114300" marR="0" lvl="1" indent="-114300" algn="l" defTabSz="533396" rtl="0" fontAlgn="auto" hangingPunct="1">
                <a:lnSpc>
                  <a:spcPct val="114000"/>
                </a:lnSpc>
                <a:spcBef>
                  <a:spcPts val="0"/>
                </a:spcBef>
                <a:spcAft>
                  <a:spcPts val="200"/>
                </a:spcAft>
                <a:buSzPct val="100000"/>
                <a:buChar char="•"/>
                <a:tabLst/>
                <a:defRPr sz="1800" b="0" i="0" u="none" strike="noStrike" kern="0" cap="none" spc="0" baseline="0">
                  <a:solidFill>
                    <a:srgbClr val="000000"/>
                  </a:solidFill>
                  <a:uFillTx/>
                </a:defRPr>
              </a:pPr>
              <a:r>
                <a:rPr lang="en-US" sz="1200" b="1" i="0" u="none" strike="noStrike" kern="1200" cap="none" spc="0" baseline="0" dirty="0">
                  <a:solidFill>
                    <a:srgbClr val="FFFFFF"/>
                  </a:solidFill>
                  <a:uFillTx/>
                  <a:latin typeface="Poppins Light"/>
                </a:rPr>
                <a:t>RKE2 is the only Kubernetes Platform  hosted in the USAF IRONBANK container registry</a:t>
              </a:r>
              <a:r>
                <a:rPr lang="en-US" sz="1200" b="1" i="1" u="none" strike="noStrike" kern="1200" cap="none" spc="0" baseline="0" dirty="0">
                  <a:solidFill>
                    <a:srgbClr val="FFFFFF"/>
                  </a:solidFill>
                  <a:uFillTx/>
                  <a:latin typeface="Poppins Light"/>
                </a:rPr>
                <a:t>.</a:t>
              </a:r>
              <a:endParaRPr lang="en-US" sz="1200" b="0" i="0" u="none" strike="noStrike" kern="1200" cap="none" spc="0" baseline="0" dirty="0">
                <a:solidFill>
                  <a:srgbClr val="FFFFFF"/>
                </a:solidFill>
                <a:uFillTx/>
                <a:latin typeface="Poppins Light"/>
              </a:endParaRPr>
            </a:p>
          </p:txBody>
        </p:sp>
        <p:sp>
          <p:nvSpPr>
            <p:cNvPr id="19" name="Freeform 12">
              <a:extLst>
                <a:ext uri="{FF2B5EF4-FFF2-40B4-BE49-F238E27FC236}">
                  <a16:creationId xmlns:a16="http://schemas.microsoft.com/office/drawing/2014/main" id="{9924D4D5-A9C9-9243-8F79-B41E39144289}"/>
                </a:ext>
              </a:extLst>
            </p:cNvPr>
            <p:cNvSpPr/>
            <p:nvPr/>
          </p:nvSpPr>
          <p:spPr>
            <a:xfrm>
              <a:off x="3619496" y="3939728"/>
              <a:ext cx="2718346" cy="1742645"/>
            </a:xfrm>
            <a:custGeom>
              <a:avLst/>
              <a:gdLst>
                <a:gd name="f0" fmla="val 10800000"/>
                <a:gd name="f1" fmla="val 5400000"/>
                <a:gd name="f2" fmla="val 180"/>
                <a:gd name="f3" fmla="val w"/>
                <a:gd name="f4" fmla="val h"/>
                <a:gd name="f5" fmla="val 0"/>
                <a:gd name="f6" fmla="val 2674326"/>
                <a:gd name="f7" fmla="val 1604596"/>
                <a:gd name="f8" fmla="+- 0 0 -90"/>
                <a:gd name="f9" fmla="*/ f3 1 2674326"/>
                <a:gd name="f10" fmla="*/ f4 1 1604596"/>
                <a:gd name="f11" fmla="+- f7 0 f5"/>
                <a:gd name="f12" fmla="+- f6 0 f5"/>
                <a:gd name="f13" fmla="*/ f8 f0 1"/>
                <a:gd name="f14" fmla="*/ f12 1 2674326"/>
                <a:gd name="f15" fmla="*/ f11 1 1604596"/>
                <a:gd name="f16" fmla="*/ 0 f12 1"/>
                <a:gd name="f17" fmla="*/ 0 f11 1"/>
                <a:gd name="f18" fmla="*/ 2674326 f12 1"/>
                <a:gd name="f19" fmla="*/ 1604596 f11 1"/>
                <a:gd name="f20" fmla="*/ f13 1 f2"/>
                <a:gd name="f21" fmla="*/ f16 1 2674326"/>
                <a:gd name="f22" fmla="*/ f17 1 1604596"/>
                <a:gd name="f23" fmla="*/ f18 1 2674326"/>
                <a:gd name="f24" fmla="*/ f19 1 160459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674326" h="1604596">
                  <a:moveTo>
                    <a:pt x="f5" y="f5"/>
                  </a:moveTo>
                  <a:lnTo>
                    <a:pt x="f6" y="f5"/>
                  </a:lnTo>
                  <a:lnTo>
                    <a:pt x="f6" y="f7"/>
                  </a:lnTo>
                  <a:lnTo>
                    <a:pt x="f5" y="f7"/>
                  </a:lnTo>
                  <a:lnTo>
                    <a:pt x="f5" y="f5"/>
                  </a:lnTo>
                  <a:close/>
                </a:path>
              </a:pathLst>
            </a:custGeom>
            <a:solidFill>
              <a:srgbClr val="191F71"/>
            </a:solidFill>
            <a:ln cap="flat">
              <a:noFill/>
              <a:prstDash val="solid"/>
            </a:ln>
          </p:spPr>
          <p:txBody>
            <a:bodyPr vert="horz" wrap="square" lIns="53336" tIns="53336" rIns="53336" bIns="53336" anchor="t" anchorCtr="0" compatLnSpc="1">
              <a:noAutofit/>
            </a:bodyPr>
            <a:lstStyle/>
            <a:p>
              <a:pPr marL="0" marR="0" lvl="0" indent="0" algn="l" defTabSz="622304" rtl="0" fontAlgn="auto" hangingPunct="1">
                <a:lnSpc>
                  <a:spcPct val="114000"/>
                </a:lnSpc>
                <a:spcBef>
                  <a:spcPts val="0"/>
                </a:spcBef>
                <a:spcAft>
                  <a:spcPts val="60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Poppins" pitchFamily="2"/>
                  <a:cs typeface="Poppins" pitchFamily="2"/>
                </a:rPr>
                <a:t>CIS-</a:t>
              </a:r>
              <a:br>
                <a:rPr lang="en-US" sz="1800" b="0" i="0" u="none" strike="noStrike" kern="1200" cap="none" spc="0" baseline="0">
                  <a:solidFill>
                    <a:srgbClr val="FFFFFF"/>
                  </a:solidFill>
                  <a:uFillTx/>
                  <a:latin typeface="Poppins" pitchFamily="2"/>
                  <a:cs typeface="Poppins" pitchFamily="2"/>
                </a:rPr>
              </a:br>
              <a:r>
                <a:rPr lang="en-US" sz="1800" b="0" i="0" u="none" strike="noStrike" kern="1200" cap="none" spc="0" baseline="0">
                  <a:solidFill>
                    <a:srgbClr val="FFFFFF"/>
                  </a:solidFill>
                  <a:uFillTx/>
                  <a:latin typeface="Poppins" pitchFamily="2"/>
                  <a:cs typeface="Poppins" pitchFamily="2"/>
                </a:rPr>
                <a:t>benchmark tool</a:t>
              </a:r>
            </a:p>
            <a:p>
              <a:pPr marL="114300" marR="0" lvl="1" indent="-114300" algn="l" defTabSz="533396" rtl="0" fontAlgn="auto" hangingPunct="1">
                <a:lnSpc>
                  <a:spcPct val="114000"/>
                </a:lnSpc>
                <a:spcBef>
                  <a:spcPts val="0"/>
                </a:spcBef>
                <a:spcAft>
                  <a:spcPts val="200"/>
                </a:spcAft>
                <a:buSzPct val="100000"/>
                <a:buChar char="•"/>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Poppins Light"/>
                </a:rPr>
                <a:t>Enables automated security scans and validation</a:t>
              </a:r>
            </a:p>
          </p:txBody>
        </p:sp>
        <p:sp>
          <p:nvSpPr>
            <p:cNvPr id="20" name="Freeform 13">
              <a:extLst>
                <a:ext uri="{FF2B5EF4-FFF2-40B4-BE49-F238E27FC236}">
                  <a16:creationId xmlns:a16="http://schemas.microsoft.com/office/drawing/2014/main" id="{BBA40588-F005-5841-A45B-11133AB49880}"/>
                </a:ext>
              </a:extLst>
            </p:cNvPr>
            <p:cNvSpPr/>
            <p:nvPr/>
          </p:nvSpPr>
          <p:spPr>
            <a:xfrm>
              <a:off x="6915149" y="3939728"/>
              <a:ext cx="2657474" cy="1616677"/>
            </a:xfrm>
            <a:custGeom>
              <a:avLst/>
              <a:gdLst>
                <a:gd name="f0" fmla="val 10800000"/>
                <a:gd name="f1" fmla="val 5400000"/>
                <a:gd name="f2" fmla="val 180"/>
                <a:gd name="f3" fmla="val w"/>
                <a:gd name="f4" fmla="val h"/>
                <a:gd name="f5" fmla="val 0"/>
                <a:gd name="f6" fmla="val 2674326"/>
                <a:gd name="f7" fmla="val 1604596"/>
                <a:gd name="f8" fmla="+- 0 0 -90"/>
                <a:gd name="f9" fmla="*/ f3 1 2674326"/>
                <a:gd name="f10" fmla="*/ f4 1 1604596"/>
                <a:gd name="f11" fmla="+- f7 0 f5"/>
                <a:gd name="f12" fmla="+- f6 0 f5"/>
                <a:gd name="f13" fmla="*/ f8 f0 1"/>
                <a:gd name="f14" fmla="*/ f12 1 2674326"/>
                <a:gd name="f15" fmla="*/ f11 1 1604596"/>
                <a:gd name="f16" fmla="*/ 0 f12 1"/>
                <a:gd name="f17" fmla="*/ 0 f11 1"/>
                <a:gd name="f18" fmla="*/ 2674326 f12 1"/>
                <a:gd name="f19" fmla="*/ 1604596 f11 1"/>
                <a:gd name="f20" fmla="*/ f13 1 f2"/>
                <a:gd name="f21" fmla="*/ f16 1 2674326"/>
                <a:gd name="f22" fmla="*/ f17 1 1604596"/>
                <a:gd name="f23" fmla="*/ f18 1 2674326"/>
                <a:gd name="f24" fmla="*/ f19 1 160459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674326" h="1604596">
                  <a:moveTo>
                    <a:pt x="f5" y="f5"/>
                  </a:moveTo>
                  <a:lnTo>
                    <a:pt x="f6" y="f5"/>
                  </a:lnTo>
                  <a:lnTo>
                    <a:pt x="f6" y="f7"/>
                  </a:lnTo>
                  <a:lnTo>
                    <a:pt x="f5" y="f7"/>
                  </a:lnTo>
                  <a:lnTo>
                    <a:pt x="f5" y="f5"/>
                  </a:lnTo>
                  <a:close/>
                </a:path>
              </a:pathLst>
            </a:custGeom>
            <a:solidFill>
              <a:srgbClr val="2353FF"/>
            </a:solidFill>
            <a:ln cap="flat">
              <a:noFill/>
              <a:prstDash val="solid"/>
            </a:ln>
          </p:spPr>
          <p:txBody>
            <a:bodyPr vert="horz" wrap="square" lIns="53336" tIns="53336" rIns="53336" bIns="53336" anchor="t" anchorCtr="0" compatLnSpc="1">
              <a:noAutofit/>
            </a:bodyPr>
            <a:lstStyle/>
            <a:p>
              <a:pPr marL="0" marR="0" lvl="0" indent="0" algn="l" defTabSz="622304" rtl="0" fontAlgn="auto" hangingPunct="1">
                <a:lnSpc>
                  <a:spcPct val="114000"/>
                </a:lnSpc>
                <a:spcBef>
                  <a:spcPts val="0"/>
                </a:spcBef>
                <a:spcAft>
                  <a:spcPts val="600"/>
                </a:spcAft>
                <a:buNone/>
                <a:tabLst/>
                <a:defRPr sz="1800" b="0" i="0" u="none" strike="noStrike" kern="0" cap="none" spc="0" baseline="0">
                  <a:solidFill>
                    <a:srgbClr val="000000"/>
                  </a:solidFill>
                  <a:uFillTx/>
                </a:defRPr>
              </a:pPr>
              <a:r>
                <a:rPr lang="en-US" sz="1800" b="0" i="0" u="none" strike="noStrike" kern="1200" cap="none" spc="0" baseline="0" dirty="0" err="1">
                  <a:solidFill>
                    <a:srgbClr val="FFFFFF"/>
                  </a:solidFill>
                  <a:uFillTx/>
                  <a:latin typeface="Poppins" pitchFamily="2"/>
                  <a:cs typeface="Poppins" pitchFamily="2"/>
                </a:rPr>
                <a:t>STIG’d</a:t>
              </a:r>
              <a:r>
                <a:rPr lang="en-US" sz="1800" b="0" i="0" u="none" strike="noStrike" kern="1200" cap="none" spc="0" baseline="0" dirty="0">
                  <a:solidFill>
                    <a:srgbClr val="FFFFFF"/>
                  </a:solidFill>
                  <a:uFillTx/>
                  <a:latin typeface="Poppins" pitchFamily="2"/>
                  <a:cs typeface="Poppins" pitchFamily="2"/>
                </a:rPr>
                <a:t> AMI</a:t>
              </a:r>
            </a:p>
            <a:p>
              <a:pPr marL="114300" marR="0" lvl="1" indent="-114300" algn="l" defTabSz="533396" rtl="0" fontAlgn="auto" hangingPunct="1">
                <a:lnSpc>
                  <a:spcPct val="114000"/>
                </a:lnSpc>
                <a:spcBef>
                  <a:spcPts val="0"/>
                </a:spcBef>
                <a:spcAft>
                  <a:spcPts val="200"/>
                </a:spcAft>
                <a:buSzPct val="100000"/>
                <a:buChar char="•"/>
                <a:tabLst/>
                <a:defRPr sz="1800" b="0" i="0" u="none" strike="noStrike" kern="0" cap="none" spc="0" baseline="0">
                  <a:solidFill>
                    <a:srgbClr val="000000"/>
                  </a:solidFill>
                  <a:uFillTx/>
                </a:defRPr>
              </a:pPr>
              <a:r>
                <a:rPr lang="en-US" sz="1200" b="0" i="0" u="none" strike="noStrike" kern="1200" cap="none" spc="0" baseline="0" dirty="0">
                  <a:solidFill>
                    <a:srgbClr val="FFFFFF"/>
                  </a:solidFill>
                  <a:uFillTx/>
                  <a:latin typeface="Poppins Light"/>
                </a:rPr>
                <a:t>Builder allowing customers to generate hardened OS </a:t>
              </a:r>
              <a:r>
                <a:rPr lang="en-US" sz="1200" b="0" i="0" u="none" strike="noStrike" kern="1200" cap="none" spc="0" baseline="0" dirty="0" err="1">
                  <a:solidFill>
                    <a:srgbClr val="FFFFFF"/>
                  </a:solidFill>
                  <a:uFillTx/>
                  <a:latin typeface="Poppins Light"/>
                </a:rPr>
                <a:t>imagesbuilt</a:t>
              </a:r>
              <a:r>
                <a:rPr lang="en-US" sz="1200" b="0" i="0" u="none" strike="noStrike" kern="1200" cap="none" spc="0" baseline="0" dirty="0">
                  <a:solidFill>
                    <a:srgbClr val="FFFFFF"/>
                  </a:solidFill>
                  <a:uFillTx/>
                  <a:latin typeface="Poppins Light"/>
                </a:rPr>
                <a:t> for RKE2</a:t>
              </a:r>
              <a:endParaRPr lang="en-US" sz="1200" b="1" i="0" u="none" strike="noStrike" kern="1200" cap="none" spc="0" baseline="0" dirty="0">
                <a:solidFill>
                  <a:srgbClr val="FFFFFF"/>
                </a:solidFill>
                <a:uFillTx/>
                <a:latin typeface="Poppins Light"/>
              </a:endParaRPr>
            </a:p>
          </p:txBody>
        </p:sp>
      </p:grpSp>
    </p:spTree>
  </p:cSld>
  <p:clrMapOvr>
    <a:masterClrMapping/>
  </p:clrMapOvr>
</p:sld>
</file>

<file path=ppt/theme/theme1.xml><?xml version="1.0" encoding="utf-8"?>
<a:theme xmlns:a="http://schemas.openxmlformats.org/drawingml/2006/main" name="SUSE RG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D081D41A085144BAC44BDD41D8DA32" ma:contentTypeVersion="12" ma:contentTypeDescription="Create a new document." ma:contentTypeScope="" ma:versionID="877e4bf8c98ef629fd365900d7b1347c">
  <xsd:schema xmlns:xsd="http://www.w3.org/2001/XMLSchema" xmlns:xs="http://www.w3.org/2001/XMLSchema" xmlns:p="http://schemas.microsoft.com/office/2006/metadata/properties" xmlns:ns2="10ab4137-211f-4237-9340-d12288c2ec06" xmlns:ns3="9a92f1a7-0a4b-4dc6-a05f-fc808694430f" targetNamespace="http://schemas.microsoft.com/office/2006/metadata/properties" ma:root="true" ma:fieldsID="ff37ac5ce6eef4d22c6290674fb4a16a" ns2:_="" ns3:_="">
    <xsd:import namespace="10ab4137-211f-4237-9340-d12288c2ec06"/>
    <xsd:import namespace="9a92f1a7-0a4b-4dc6-a05f-fc808694430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ab4137-211f-4237-9340-d12288c2ec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a92f1a7-0a4b-4dc6-a05f-fc808694430f"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1470A4-546A-4397-B7AF-4FB6309F80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ab4137-211f-4237-9340-d12288c2ec06"/>
    <ds:schemaRef ds:uri="9a92f1a7-0a4b-4dc6-a05f-fc80869443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49A67C-1D46-4E1D-AFB4-DB40CF5465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5317</TotalTime>
  <Words>7125</Words>
  <Application>Microsoft Office PowerPoint</Application>
  <PresentationFormat>Widescreen</PresentationFormat>
  <Paragraphs>869</Paragraphs>
  <Slides>43</Slides>
  <Notes>26</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SUSE RGS</vt:lpstr>
      <vt:lpstr>PowerPoint Presentation</vt:lpstr>
      <vt:lpstr> </vt:lpstr>
      <vt:lpstr>Rancher Government Solutions  Company Snapshot</vt:lpstr>
      <vt:lpstr>Rancher Government Solutions  Company Snapshot</vt:lpstr>
      <vt:lpstr>PowerPoint Presentation</vt:lpstr>
      <vt:lpstr>PowerPoint Presentation</vt:lpstr>
      <vt:lpstr>Active Authorities to Operate (ATOs)</vt:lpstr>
      <vt:lpstr>PowerPoint Presentation</vt:lpstr>
      <vt:lpstr>Rancher Government Solutions Security and Compliance</vt:lpstr>
      <vt:lpstr>Public Use Cases</vt:lpstr>
      <vt:lpstr>Supporting RGS Customers To Transform</vt:lpstr>
      <vt:lpstr>Powering Innovation With  Leadership in Linux &amp; Kubernetes</vt:lpstr>
      <vt:lpstr>Rancher’s Open, Interoperable Approach</vt:lpstr>
      <vt:lpstr>Open, Interoperable Solution Bundles</vt:lpstr>
      <vt:lpstr>Rancher’s Unique Approach</vt:lpstr>
      <vt:lpstr>Rancher’s Unique Approach to the</vt:lpstr>
      <vt:lpstr>Putting it all together</vt:lpstr>
      <vt:lpstr>Rancher Integrations</vt:lpstr>
      <vt:lpstr>We are a Leader in Kubernetes Management</vt:lpstr>
      <vt:lpstr>Comparing Kubernetes Approaches</vt:lpstr>
      <vt:lpstr>PowerPoint Presentation</vt:lpstr>
      <vt:lpstr>Products and Projects</vt:lpstr>
      <vt:lpstr>Rancher: Meeting You At Your Mission</vt:lpstr>
      <vt:lpstr>PowerPoint Presentation</vt:lpstr>
      <vt:lpstr>What is Longhorn?</vt:lpstr>
      <vt:lpstr>What is Harvester?</vt:lpstr>
      <vt:lpstr>Harvester 10k View</vt:lpstr>
      <vt:lpstr>Rancher Desktop</vt:lpstr>
      <vt:lpstr>What is K3s?</vt:lpstr>
      <vt:lpstr>Hauler Air-gap Migration Assistant</vt:lpstr>
      <vt:lpstr>PowerPoint Presentation</vt:lpstr>
      <vt:lpstr>PowerPoint Presentation</vt:lpstr>
      <vt:lpstr>PowerPoint Presentation</vt:lpstr>
      <vt:lpstr>SOCOM</vt:lpstr>
      <vt:lpstr>Air Force </vt:lpstr>
      <vt:lpstr>PowerPoint Presentation</vt:lpstr>
      <vt:lpstr>Customer Story: PlatformONE</vt:lpstr>
      <vt:lpstr>Rancher Federal Support &amp; Global Services</vt:lpstr>
      <vt:lpstr>World-Class Support</vt:lpstr>
      <vt:lpstr>Defining a Project Roadmap</vt:lpstr>
      <vt:lpstr>Closing the Skills Gap with SUSE Training</vt:lpstr>
      <vt:lpstr>Recommended Architecture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Armstrong, India</dc:creator>
  <cp:lastModifiedBy>Jennifer Valdez</cp:lastModifiedBy>
  <cp:revision>259</cp:revision>
  <dcterms:created xsi:type="dcterms:W3CDTF">2020-11-17T10:12:06Z</dcterms:created>
  <dcterms:modified xsi:type="dcterms:W3CDTF">2023-02-08T14:22:17Z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0x01010051EAFDFA6D71834D8D993AB6DEF61CED</vt:lpwstr>
  </property>
</Properties>
</file>